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2" r:id="rId1"/>
  </p:sldMasterIdLst>
  <p:sldIdLst>
    <p:sldId id="256" r:id="rId2"/>
    <p:sldId id="257" r:id="rId3"/>
    <p:sldId id="258" r:id="rId4"/>
    <p:sldId id="259" r:id="rId5"/>
    <p:sldId id="260" r:id="rId6"/>
    <p:sldId id="262" r:id="rId7"/>
    <p:sldId id="261"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13" autoAdjust="0"/>
    <p:restoredTop sz="94660"/>
  </p:normalViewPr>
  <p:slideViewPr>
    <p:cSldViewPr snapToGrid="0">
      <p:cViewPr varScale="1">
        <p:scale>
          <a:sx n="57" d="100"/>
          <a:sy n="57" d="100"/>
        </p:scale>
        <p:origin x="54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fi-FI" smtClean="0"/>
              <a:t>Muokkaa perustyyl. napsautt.</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i-FI" smtClean="0"/>
              <a:t>Muokkaa alaotsikon perustyyliä napsautt.</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smtClean="0"/>
              <a:t>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37930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Vertical Text Placeholder 2"/>
          <p:cNvSpPr>
            <a:spLocks noGrp="1"/>
          </p:cNvSpPr>
          <p:nvPr>
            <p:ph type="body" orient="vert" idx="1"/>
          </p:nvPr>
        </p:nvSpPr>
        <p:spPr/>
        <p:txBody>
          <a:bodyPr vert="eaVe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smtClean="0"/>
              <a:t>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08198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fi-FI" smtClean="0"/>
              <a:t>Muokkaa perustyyl. napsautt.</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smtClean="0"/>
              <a:t>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449929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Content Placeholder 2"/>
          <p:cNvSpPr>
            <a:spLocks noGrp="1"/>
          </p:cNvSpPr>
          <p:nvPr>
            <p:ph idx="1"/>
          </p:nvPr>
        </p:nvSpPr>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smtClean="0"/>
              <a:t>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865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fi-FI" smtClean="0"/>
              <a:t>Muokkaa perustyyl. napsautt.</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smtClean="0"/>
              <a:t>1/18/2021</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577698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t>1/18/2021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14182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i-FI" smtClean="0"/>
              <a:t>Muokkaa perustyyl. napsautt.</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t>1/18/2021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369661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i-FI" smtClean="0"/>
              <a:t>Muokkaa perustyyl. napsautt.</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smtClean="0"/>
              <a:t>1/18/2021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29746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1/18/2021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73061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tsikollinen sisältö">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fi-FI" smtClean="0"/>
              <a:t>Muokkaa perustyyl. napsautt.</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5" name="Date Placeholder 4"/>
          <p:cNvSpPr>
            <a:spLocks noGrp="1"/>
          </p:cNvSpPr>
          <p:nvPr>
            <p:ph type="dt" sz="half" idx="10"/>
          </p:nvPr>
        </p:nvSpPr>
        <p:spPr/>
        <p:txBody>
          <a:bodyPr/>
          <a:lstStyle/>
          <a:p>
            <a:fld id="{DA16AA21-1863-4931-97CB-99D0A168701B}" type="datetimeFigureOut">
              <a:rPr lang="en-US" smtClean="0"/>
              <a:t>1/18/2021</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671435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tsikollinen kuva">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fi-FI" smtClean="0"/>
              <a:t>Muokkaa perustyyl. napsautt.</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smtClean="0"/>
              <a:t>Lisää kuva napsauttamalla kuvaketta</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5" name="Date Placeholder 4"/>
          <p:cNvSpPr>
            <a:spLocks noGrp="1"/>
          </p:cNvSpPr>
          <p:nvPr>
            <p:ph type="dt" sz="half" idx="10"/>
          </p:nvPr>
        </p:nvSpPr>
        <p:spPr/>
        <p:txBody>
          <a:bodyPr/>
          <a:lstStyle/>
          <a:p>
            <a:fld id="{3772C379-9A7C-4C87-A116-CBE9F58B04C5}" type="datetimeFigureOut">
              <a:rPr lang="en-US" smtClean="0"/>
              <a:t>1/18/2021</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101215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fi-FI" smtClean="0"/>
              <a:t>Muokkaa perustyyl. napsautt.</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smtClean="0"/>
              <a:t>1/18/2021</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84463539"/>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IDoGjyc1wOk" TargetMode="External"/><Relationship Id="rId2" Type="http://schemas.openxmlformats.org/officeDocument/2006/relationships/hyperlink" Target="https://www.youtube.com/user/TehyVideot" TargetMode="Externa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pikitoimintamalli.fi/koulutusmateriaalit/"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pikitoimintamalli.fi/wp-content/uploads/2018/11/Kuka-kiusaa-ja-miksi-materiaali-pdf.pdf" TargetMode="External"/><Relationship Id="rId2" Type="http://schemas.openxmlformats.org/officeDocument/2006/relationships/hyperlink" Target="http://www.pikitoimintamalli.fi/wp-content/uploads/2018/11/Mita&#776;-on-kiusaaminen.pdf" TargetMode="External"/><Relationship Id="rId1" Type="http://schemas.openxmlformats.org/officeDocument/2006/relationships/slideLayout" Target="../slideLayouts/slideLayout6.xml"/><Relationship Id="rId5" Type="http://schemas.openxmlformats.org/officeDocument/2006/relationships/hyperlink" Target="http://www.pikitoimintamalli.fi/wp-content/uploads/2018/11/PIKI-ja-yhteistyo&#776;-vanhempien-kanssa-materiaali-pdf.pdf" TargetMode="External"/><Relationship Id="rId4" Type="http://schemas.openxmlformats.org/officeDocument/2006/relationships/hyperlink" Target="http://www.pikitoimintamalli.fi/wp-content/uploads/2018/11/Kiusaaminen-vertaisryhma&#776;ssa&#776;-materiaali-pdf.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sz="6600" dirty="0" smtClean="0"/>
              <a:t>Kiusaamisen ehkäiseminen varhaiskasvatuksessa</a:t>
            </a:r>
            <a:endParaRPr lang="fi-FI" sz="6600" dirty="0"/>
          </a:p>
        </p:txBody>
      </p:sp>
      <p:sp>
        <p:nvSpPr>
          <p:cNvPr id="3" name="Alaotsikko 2"/>
          <p:cNvSpPr>
            <a:spLocks noGrp="1"/>
          </p:cNvSpPr>
          <p:nvPr>
            <p:ph type="subTitle" idx="1"/>
          </p:nvPr>
        </p:nvSpPr>
        <p:spPr>
          <a:xfrm>
            <a:off x="1069848" y="4827494"/>
            <a:ext cx="7891272" cy="1008530"/>
          </a:xfrm>
        </p:spPr>
        <p:txBody>
          <a:bodyPr>
            <a:normAutofit/>
          </a:bodyPr>
          <a:lstStyle/>
          <a:p>
            <a:pPr lvl="8"/>
            <a:r>
              <a:rPr lang="fi-FI" dirty="0" smtClean="0"/>
              <a:t>                 Johanna Paronen </a:t>
            </a:r>
          </a:p>
          <a:p>
            <a:pPr lvl="8"/>
            <a:r>
              <a:rPr lang="fi-FI" dirty="0" smtClean="0"/>
              <a:t>                       </a:t>
            </a:r>
            <a:r>
              <a:rPr lang="fi-FI" dirty="0" err="1" smtClean="0"/>
              <a:t>Lakho</a:t>
            </a:r>
            <a:endParaRPr lang="fi-FI" dirty="0"/>
          </a:p>
        </p:txBody>
      </p:sp>
    </p:spTree>
    <p:extLst>
      <p:ext uri="{BB962C8B-B14F-4D97-AF65-F5344CB8AC3E}">
        <p14:creationId xmlns:p14="http://schemas.microsoft.com/office/powerpoint/2010/main" val="35013949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457201" y="689223"/>
            <a:ext cx="11282082" cy="5786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2800" b="1" i="0" u="none" strike="noStrike" cap="none" normalizeH="0" baseline="0" dirty="0" smtClean="0">
                <a:ln>
                  <a:noFill/>
                </a:ln>
                <a:solidFill>
                  <a:schemeClr val="tx1"/>
                </a:solidFill>
                <a:effectLst/>
                <a:latin typeface="Arial" panose="020B0604020202020204" pitchFamily="34" charset="0"/>
              </a:rPr>
              <a:t>BONUSTEHTÄVÄ eli jos sinulla</a:t>
            </a:r>
            <a:r>
              <a:rPr kumimoji="0" lang="fi-FI" altLang="fi-FI" sz="2800" b="1" i="0" u="none" strike="noStrike" cap="none" normalizeH="0" dirty="0" smtClean="0">
                <a:ln>
                  <a:noFill/>
                </a:ln>
                <a:solidFill>
                  <a:schemeClr val="tx1"/>
                </a:solidFill>
                <a:effectLst/>
                <a:latin typeface="Arial" panose="020B0604020202020204" pitchFamily="34" charset="0"/>
              </a:rPr>
              <a:t> riittää oppitunneista aikaa</a:t>
            </a:r>
            <a:r>
              <a:rPr kumimoji="0" lang="fi-FI" altLang="fi-FI" sz="2800" b="1" i="0" u="none" strike="noStrike" cap="none" normalizeH="0" baseline="0" dirty="0" smtClean="0">
                <a:ln>
                  <a:noFill/>
                </a:ln>
                <a:solidFill>
                  <a:schemeClr val="tx1"/>
                </a:solidFill>
                <a:effectLst/>
                <a:latin typeface="Arial" panose="020B0604020202020204" pitchFamily="34" charset="0"/>
              </a:rPr>
              <a:t>:</a:t>
            </a:r>
            <a:endParaRPr kumimoji="0" lang="fi-FI" altLang="fi-FI" sz="2800" b="1"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2800" b="1" i="0" u="none" strike="noStrike" cap="none" normalizeH="0" baseline="0" dirty="0" smtClean="0">
                <a:ln>
                  <a:noFill/>
                </a:ln>
                <a:solidFill>
                  <a:schemeClr val="tx1"/>
                </a:solidFill>
                <a:effectLst/>
                <a:latin typeface="Arial" panose="020B0604020202020204" pitchFamily="34" charset="0"/>
              </a:rPr>
              <a:t>Kaverisuhteet ja kiusaaminen - Miten tukea lapsen sosiaalista kehitystä?</a:t>
            </a:r>
            <a:endParaRPr kumimoji="0" lang="fi-FI" altLang="fi-FI" sz="2800" b="0" i="0" u="none" strike="noStrike" cap="none" normalizeH="0" baseline="0" dirty="0" smtClean="0">
              <a:ln>
                <a:noFill/>
              </a:ln>
              <a:solidFill>
                <a:schemeClr val="tx1"/>
              </a:solidFill>
              <a:effectLst/>
              <a:latin typeface="Arial" panose="020B0604020202020204" pitchFamily="34" charset="0"/>
              <a:hlinkClick r:id="rId2"/>
            </a:endParaRPr>
          </a:p>
          <a:p>
            <a:pPr marL="0" marR="0" lvl="0" indent="0" algn="l" defTabSz="914400" rtl="0" eaLnBrk="0" fontAlgn="base" latinLnBrk="0" hangingPunct="0">
              <a:lnSpc>
                <a:spcPct val="100000"/>
              </a:lnSpc>
              <a:spcBef>
                <a:spcPct val="0"/>
              </a:spcBef>
              <a:spcAft>
                <a:spcPct val="0"/>
              </a:spcAft>
              <a:buClrTx/>
              <a:buSzTx/>
              <a:buFontTx/>
              <a:buNone/>
              <a:tabLst/>
            </a:pPr>
            <a:endParaRPr lang="fi-FI" altLang="fi-FI" sz="2000" dirty="0">
              <a:latin typeface="Arial" panose="020B0604020202020204" pitchFamily="34" charset="0"/>
              <a:hlinkClick r:id="rId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2000" b="1" i="0" u="sng" strike="noStrike" cap="none" normalizeH="0" baseline="0" dirty="0" smtClean="0">
                <a:ln>
                  <a:noFill/>
                </a:ln>
                <a:effectLst/>
                <a:latin typeface="Arial" panose="020B0604020202020204" pitchFamily="34" charset="0"/>
                <a:hlinkClick r:id="rId2"/>
              </a:rPr>
              <a:t>Videoluento 1t. 24 min</a:t>
            </a:r>
            <a:r>
              <a:rPr kumimoji="0" lang="fi-FI" altLang="fi-FI" sz="2000" i="0" u="sng" strike="noStrike" cap="none" normalizeH="0" baseline="0" dirty="0" smtClean="0">
                <a:ln>
                  <a:noFill/>
                </a:ln>
                <a:effectLst/>
                <a:latin typeface="Arial" panose="020B0604020202020204" pitchFamily="34" charset="0"/>
                <a:hlinkClick r:id="rId2"/>
              </a:rPr>
              <a:t>. </a:t>
            </a:r>
            <a:endParaRPr kumimoji="0" lang="fi-FI" altLang="fi-FI" sz="1800" i="0" u="sng" strike="noStrike" cap="none" normalizeH="0" baseline="0" dirty="0" smtClean="0">
              <a:ln>
                <a:noFill/>
              </a:ln>
              <a:effectLst/>
              <a:latin typeface="Arial" panose="020B0604020202020204" pitchFamily="34" charset="0"/>
              <a:hlinkClick r:id="rId2"/>
            </a:endParaRPr>
          </a:p>
          <a:p>
            <a:pPr marL="0" marR="0" lvl="0" indent="0" algn="l" defTabSz="914400" rtl="0" eaLnBrk="0" fontAlgn="base" latinLnBrk="0" hangingPunct="0">
              <a:lnSpc>
                <a:spcPct val="100000"/>
              </a:lnSpc>
              <a:spcBef>
                <a:spcPct val="0"/>
              </a:spcBef>
              <a:spcAft>
                <a:spcPct val="0"/>
              </a:spcAft>
              <a:buClrTx/>
              <a:buSzTx/>
              <a:buFontTx/>
              <a:buNone/>
              <a:tabLst/>
            </a:pPr>
            <a:endParaRPr lang="fi-FI" altLang="fi-FI" u="sng" dirty="0">
              <a:latin typeface="Arial" panose="020B0604020202020204" pitchFamily="34" charset="0"/>
              <a:hlinkClick r:id="rId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800" i="0" u="sng" strike="noStrike" cap="none" normalizeH="0" baseline="0" dirty="0" smtClean="0">
                <a:ln>
                  <a:noFill/>
                </a:ln>
                <a:effectLst/>
                <a:latin typeface="Arial" panose="020B0604020202020204" pitchFamily="34" charset="0"/>
                <a:hlinkClick r:id="rId2"/>
              </a:rPr>
              <a:t> </a:t>
            </a:r>
            <a:endParaRPr kumimoji="0" lang="fi-FI" altLang="fi-FI" sz="1800" i="0" u="sng" strike="noStrike" cap="none" normalizeH="0" baseline="0" dirty="0" smtClean="0">
              <a:ln>
                <a:noFill/>
              </a:ln>
              <a:effectLst/>
              <a:latin typeface="Arial" panose="020B0604020202020204" pitchFamily="34" charset="0"/>
            </a:endParaRPr>
          </a:p>
          <a:p>
            <a:pPr lvl="0" defTabSz="914400" eaLnBrk="0" fontAlgn="base" hangingPunct="0">
              <a:spcBef>
                <a:spcPct val="0"/>
              </a:spcBef>
              <a:spcAft>
                <a:spcPct val="0"/>
              </a:spcAft>
            </a:pPr>
            <a:r>
              <a:rPr lang="fi-FI" altLang="fi-FI" sz="2800" b="1" u="sng" dirty="0">
                <a:latin typeface="Arial" panose="020B0604020202020204" pitchFamily="34" charset="0"/>
                <a:hlinkClick r:id="rId3"/>
              </a:rPr>
              <a:t>https://</a:t>
            </a:r>
            <a:r>
              <a:rPr lang="fi-FI" altLang="fi-FI" sz="2800" b="1" u="sng" dirty="0" smtClean="0">
                <a:latin typeface="Arial" panose="020B0604020202020204" pitchFamily="34" charset="0"/>
                <a:hlinkClick r:id="rId3"/>
              </a:rPr>
              <a:t>www.youtube.com/watch?v=IDoGjyc1wOk</a:t>
            </a:r>
            <a:endParaRPr lang="fi-FI" altLang="fi-FI" sz="2800" b="1" u="sng" dirty="0" smtClean="0">
              <a:latin typeface="Arial" panose="020B0604020202020204" pitchFamily="34" charset="0"/>
            </a:endParaRPr>
          </a:p>
          <a:p>
            <a:pPr lvl="0" defTabSz="914400" eaLnBrk="0" fontAlgn="base" hangingPunct="0">
              <a:spcBef>
                <a:spcPct val="0"/>
              </a:spcBef>
              <a:spcAft>
                <a:spcPct val="0"/>
              </a:spcAft>
            </a:pPr>
            <a:endParaRPr kumimoji="0" lang="fi-FI" altLang="fi-FI" sz="2800" b="1" i="0" u="sng" strike="noStrike" cap="none" normalizeH="0" baseline="0" dirty="0">
              <a:ln>
                <a:noFill/>
              </a:ln>
              <a:effectLst/>
              <a:latin typeface="Arial" panose="020B0604020202020204" pitchFamily="34" charset="0"/>
            </a:endParaRPr>
          </a:p>
          <a:p>
            <a:pPr lvl="0" defTabSz="914400" eaLnBrk="0" fontAlgn="base" hangingPunct="0">
              <a:spcBef>
                <a:spcPct val="0"/>
              </a:spcBef>
              <a:spcAft>
                <a:spcPct val="0"/>
              </a:spcAft>
            </a:pPr>
            <a:endParaRPr kumimoji="0" lang="fi-FI" altLang="fi-FI" sz="2800" b="1" i="0" u="sng" strike="noStrike" cap="none" normalizeH="0" baseline="0" dirty="0" smtClean="0">
              <a:ln>
                <a:noFill/>
              </a:ln>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800" b="0" i="0" u="none" strike="noStrike" cap="none" normalizeH="0" baseline="0" dirty="0" smtClean="0">
                <a:ln>
                  <a:noFill/>
                </a:ln>
                <a:solidFill>
                  <a:schemeClr val="tx1"/>
                </a:solidFill>
                <a:effectLst/>
                <a:latin typeface="Arial" panose="020B0604020202020204" pitchFamily="34" charset="0"/>
              </a:rPr>
              <a:t>Varhaiskasvatusmessut Helsingissä. Luennoitsija Janna Rantala, lastenpsykiatrian erikoislääkäri, perheterapeutti. Luennon tarjoavat Tehy ja Suomen Lastenhoitoalan Liitto, </a:t>
            </a:r>
            <a:r>
              <a:rPr kumimoji="0" lang="fi-FI" altLang="fi-FI" sz="1800" b="0" i="0" u="none" strike="noStrike" cap="none" normalizeH="0" baseline="0" dirty="0" err="1" smtClean="0">
                <a:ln>
                  <a:noFill/>
                </a:ln>
                <a:solidFill>
                  <a:schemeClr val="tx1"/>
                </a:solidFill>
                <a:effectLst/>
                <a:latin typeface="Arial" panose="020B0604020202020204" pitchFamily="34" charset="0"/>
              </a:rPr>
              <a:t>SLaL</a:t>
            </a:r>
            <a:r>
              <a:rPr kumimoji="0" lang="fi-FI" altLang="fi-FI" sz="1800" b="0" i="0" u="none" strike="noStrike" cap="none" normalizeH="0" baseline="0" dirty="0" smtClean="0">
                <a:ln>
                  <a:noFill/>
                </a:ln>
                <a:solidFill>
                  <a:schemeClr val="tx1"/>
                </a:solidFill>
                <a:effectLst/>
                <a:latin typeface="Arial" panose="020B0604020202020204" pitchFamily="34" charset="0"/>
              </a:rPr>
              <a:t>.</a:t>
            </a:r>
            <a:endParaRPr lang="fi-FI" altLang="fi-FI"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i-FI" altLang="fi-FI"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i-FI" altLang="fi-FI"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i-FI" altLang="fi-FI"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i-FI" altLang="fi-FI"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i-FI" altLang="fi-FI" sz="1800" b="0" i="0" u="none" strike="noStrike" cap="none" normalizeH="0" baseline="0" dirty="0" smtClean="0">
              <a:ln>
                <a:noFill/>
              </a:ln>
              <a:solidFill>
                <a:schemeClr val="tx1"/>
              </a:solidFill>
              <a:effectLst/>
              <a:latin typeface="Arial" panose="020B0604020202020204" pitchFamily="34" charset="0"/>
            </a:endParaRPr>
          </a:p>
        </p:txBody>
      </p:sp>
      <p:pic>
        <p:nvPicPr>
          <p:cNvPr id="1026" name="Picture 2" descr="https://yt3.ggpht.com/ytc/AAUvwni9BKSpvqKUyZlRIDulKDJmCCvk2PJyNCmHanjFCw=s88-c-k-c0xffffffff-no-rj-mo">
            <a:hlinkClick r:id="rId2"/>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274638"/>
            <a:ext cx="4572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48028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1277471" y="632012"/>
            <a:ext cx="9816353" cy="4893647"/>
          </a:xfrm>
          <a:prstGeom prst="rect">
            <a:avLst/>
          </a:prstGeom>
        </p:spPr>
        <p:txBody>
          <a:bodyPr wrap="square">
            <a:spAutoFit/>
          </a:bodyPr>
          <a:lstStyle/>
          <a:p>
            <a:r>
              <a:rPr lang="fi-FI" sz="2400" b="1" u="sng" dirty="0">
                <a:latin typeface="Times New Roman" panose="02020603050405020304" pitchFamily="18" charset="0"/>
              </a:rPr>
              <a:t>Ehdotuksia kiusaamisen huomaamiseksi ja tunnistamiseksi</a:t>
            </a:r>
            <a:r>
              <a:rPr lang="fi-FI" sz="2400" b="1" u="sng" dirty="0" smtClean="0">
                <a:latin typeface="Times New Roman" panose="02020603050405020304" pitchFamily="18" charset="0"/>
              </a:rPr>
              <a:t>:</a:t>
            </a:r>
          </a:p>
          <a:p>
            <a:endParaRPr lang="fi-FI" sz="2400" b="1" u="sng" dirty="0" smtClean="0">
              <a:latin typeface="Times New Roman" panose="02020603050405020304" pitchFamily="18" charset="0"/>
            </a:endParaRPr>
          </a:p>
          <a:p>
            <a:r>
              <a:rPr lang="fi-FI" sz="2400" dirty="0" smtClean="0">
                <a:latin typeface="Times New Roman" panose="02020603050405020304" pitchFamily="18" charset="0"/>
              </a:rPr>
              <a:t>• </a:t>
            </a:r>
            <a:r>
              <a:rPr lang="fi-FI" sz="2400" dirty="0" smtClean="0">
                <a:latin typeface="Times New Roman" panose="02020603050405020304" pitchFamily="18" charset="0"/>
              </a:rPr>
              <a:t>Havainnoi </a:t>
            </a:r>
            <a:r>
              <a:rPr lang="fi-FI" sz="2400" dirty="0">
                <a:latin typeface="Times New Roman" panose="02020603050405020304" pitchFamily="18" charset="0"/>
              </a:rPr>
              <a:t>lasten leikkejä sekä sisällä </a:t>
            </a:r>
            <a:r>
              <a:rPr lang="fi-FI" sz="2400" dirty="0" smtClean="0">
                <a:latin typeface="Times New Roman" panose="02020603050405020304" pitchFamily="18" charset="0"/>
              </a:rPr>
              <a:t>että </a:t>
            </a:r>
            <a:r>
              <a:rPr lang="fi-FI" sz="2400" dirty="0">
                <a:latin typeface="Times New Roman" panose="02020603050405020304" pitchFamily="18" charset="0"/>
              </a:rPr>
              <a:t>ulkona</a:t>
            </a:r>
            <a:r>
              <a:rPr lang="fi-FI" sz="2400" dirty="0" smtClean="0">
                <a:latin typeface="Times New Roman" panose="02020603050405020304" pitchFamily="18" charset="0"/>
              </a:rPr>
              <a:t>.</a:t>
            </a:r>
          </a:p>
          <a:p>
            <a:r>
              <a:rPr lang="fi-FI" sz="2400" dirty="0" smtClean="0">
                <a:latin typeface="Times New Roman" panose="02020603050405020304" pitchFamily="18" charset="0"/>
              </a:rPr>
              <a:t>• </a:t>
            </a:r>
            <a:r>
              <a:rPr lang="fi-FI" sz="2400" dirty="0">
                <a:latin typeface="Times New Roman" panose="02020603050405020304" pitchFamily="18" charset="0"/>
              </a:rPr>
              <a:t>Keskustele lasten kanssa kiusaamisesta ja ystävyydestä</a:t>
            </a:r>
            <a:r>
              <a:rPr lang="fi-FI" sz="2400" dirty="0" smtClean="0">
                <a:latin typeface="Times New Roman" panose="02020603050405020304" pitchFamily="18" charset="0"/>
              </a:rPr>
              <a:t>.</a:t>
            </a:r>
          </a:p>
          <a:p>
            <a:r>
              <a:rPr lang="fi-FI" sz="2400" dirty="0" smtClean="0">
                <a:latin typeface="Times New Roman" panose="02020603050405020304" pitchFamily="18" charset="0"/>
              </a:rPr>
              <a:t>• </a:t>
            </a:r>
            <a:r>
              <a:rPr lang="fi-FI" sz="2400" dirty="0">
                <a:latin typeface="Times New Roman" panose="02020603050405020304" pitchFamily="18" charset="0"/>
              </a:rPr>
              <a:t>Keskustele ja kysele lapsilta kiusaamiseen liittyvistä asioista, kuten missä negatiivisia </a:t>
            </a:r>
            <a:r>
              <a:rPr lang="fi-FI" sz="2400" dirty="0" smtClean="0">
                <a:latin typeface="Times New Roman" panose="02020603050405020304" pitchFamily="18" charset="0"/>
              </a:rPr>
              <a:t>tekoja</a:t>
            </a:r>
            <a:r>
              <a:rPr lang="fi-FI" sz="2400" dirty="0">
                <a:latin typeface="Times New Roman" panose="02020603050405020304" pitchFamily="18" charset="0"/>
              </a:rPr>
              <a:t>, ”tyhmää”, tapahtuu</a:t>
            </a:r>
            <a:r>
              <a:rPr lang="fi-FI" sz="2400" dirty="0" smtClean="0">
                <a:latin typeface="Times New Roman" panose="02020603050405020304" pitchFamily="18" charset="0"/>
              </a:rPr>
              <a:t>.</a:t>
            </a:r>
          </a:p>
          <a:p>
            <a:r>
              <a:rPr lang="fi-FI" sz="2400" dirty="0" smtClean="0">
                <a:latin typeface="Times New Roman" panose="02020603050405020304" pitchFamily="18" charset="0"/>
              </a:rPr>
              <a:t>• </a:t>
            </a:r>
            <a:r>
              <a:rPr lang="fi-FI" sz="2400" dirty="0">
                <a:latin typeface="Times New Roman" panose="02020603050405020304" pitchFamily="18" charset="0"/>
              </a:rPr>
              <a:t>Rohkaise lapsia kertomaan, kiusaamisesta kertominen ei ole kantelua</a:t>
            </a:r>
            <a:r>
              <a:rPr lang="fi-FI" sz="2400" dirty="0" smtClean="0">
                <a:latin typeface="Times New Roman" panose="02020603050405020304" pitchFamily="18" charset="0"/>
              </a:rPr>
              <a:t>.</a:t>
            </a:r>
          </a:p>
          <a:p>
            <a:r>
              <a:rPr lang="fi-FI" sz="2400" dirty="0" smtClean="0">
                <a:latin typeface="Times New Roman" panose="02020603050405020304" pitchFamily="18" charset="0"/>
              </a:rPr>
              <a:t>• </a:t>
            </a:r>
            <a:r>
              <a:rPr lang="fi-FI" sz="2400" dirty="0">
                <a:latin typeface="Times New Roman" panose="02020603050405020304" pitchFamily="18" charset="0"/>
              </a:rPr>
              <a:t>Tee yhteistyötä vanhempien kanssa, rohkaise heitä ottamaan yhteyttä</a:t>
            </a:r>
            <a:r>
              <a:rPr lang="fi-FI" sz="2400" dirty="0" smtClean="0">
                <a:latin typeface="Times New Roman" panose="02020603050405020304" pitchFamily="18" charset="0"/>
              </a:rPr>
              <a:t>.</a:t>
            </a:r>
          </a:p>
          <a:p>
            <a:r>
              <a:rPr lang="fi-FI" sz="2400" dirty="0" smtClean="0">
                <a:latin typeface="Times New Roman" panose="02020603050405020304" pitchFamily="18" charset="0"/>
              </a:rPr>
              <a:t>• </a:t>
            </a:r>
            <a:r>
              <a:rPr lang="fi-FI" sz="2400" dirty="0">
                <a:latin typeface="Times New Roman" panose="02020603050405020304" pitchFamily="18" charset="0"/>
              </a:rPr>
              <a:t>Tee jäsenneltyjä haastatteluja (ota valokuvia mukaan tueksi</a:t>
            </a:r>
            <a:r>
              <a:rPr lang="fi-FI" sz="2400" dirty="0" smtClean="0">
                <a:latin typeface="Times New Roman" panose="02020603050405020304" pitchFamily="18" charset="0"/>
              </a:rPr>
              <a:t>).</a:t>
            </a:r>
          </a:p>
          <a:p>
            <a:r>
              <a:rPr lang="fi-FI" sz="2400" dirty="0" smtClean="0">
                <a:latin typeface="Times New Roman" panose="02020603050405020304" pitchFamily="18" charset="0"/>
              </a:rPr>
              <a:t>• </a:t>
            </a:r>
            <a:r>
              <a:rPr lang="fi-FI" sz="2400" dirty="0">
                <a:latin typeface="Times New Roman" panose="02020603050405020304" pitchFamily="18" charset="0"/>
              </a:rPr>
              <a:t>Käytä kuvia, jotka esittävät erilaisia kiusaamistilanteita</a:t>
            </a:r>
            <a:r>
              <a:rPr lang="fi-FI" sz="2400" dirty="0" smtClean="0">
                <a:latin typeface="Times New Roman" panose="02020603050405020304" pitchFamily="18" charset="0"/>
              </a:rPr>
              <a:t>.</a:t>
            </a:r>
          </a:p>
          <a:p>
            <a:r>
              <a:rPr lang="fi-FI" sz="2400" dirty="0" smtClean="0">
                <a:latin typeface="Times New Roman" panose="02020603050405020304" pitchFamily="18" charset="0"/>
              </a:rPr>
              <a:t>• </a:t>
            </a:r>
            <a:r>
              <a:rPr lang="fi-FI" sz="2400" dirty="0">
                <a:latin typeface="Times New Roman" panose="02020603050405020304" pitchFamily="18" charset="0"/>
              </a:rPr>
              <a:t>Lue lasten kanssa erilaisia aihetta käsitteleviä kirjoja</a:t>
            </a:r>
            <a:r>
              <a:rPr lang="fi-FI" sz="2400" dirty="0" smtClean="0">
                <a:latin typeface="Times New Roman" panose="02020603050405020304" pitchFamily="18" charset="0"/>
              </a:rPr>
              <a:t>.</a:t>
            </a:r>
          </a:p>
          <a:p>
            <a:r>
              <a:rPr lang="fi-FI" sz="2400" dirty="0" smtClean="0">
                <a:latin typeface="Times New Roman" panose="02020603050405020304" pitchFamily="18" charset="0"/>
              </a:rPr>
              <a:t>• </a:t>
            </a:r>
            <a:r>
              <a:rPr lang="fi-FI" sz="2400" dirty="0">
                <a:latin typeface="Times New Roman" panose="02020603050405020304" pitchFamily="18" charset="0"/>
              </a:rPr>
              <a:t>Tarkkaile tai tutki lähemmin lasten yhteistoimintaa ryhmässä ja dokumentoi </a:t>
            </a:r>
            <a:r>
              <a:rPr lang="fi-FI" sz="2400" dirty="0" smtClean="0">
                <a:latin typeface="Times New Roman" panose="02020603050405020304" pitchFamily="18" charset="0"/>
              </a:rPr>
              <a:t>    havaintosi. </a:t>
            </a:r>
            <a:endParaRPr lang="fi-FI" sz="2400" dirty="0"/>
          </a:p>
        </p:txBody>
      </p:sp>
    </p:spTree>
    <p:extLst>
      <p:ext uri="{BB962C8B-B14F-4D97-AF65-F5344CB8AC3E}">
        <p14:creationId xmlns:p14="http://schemas.microsoft.com/office/powerpoint/2010/main" val="27487609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995082" y="900954"/>
            <a:ext cx="10192870" cy="2862322"/>
          </a:xfrm>
          <a:prstGeom prst="rect">
            <a:avLst/>
          </a:prstGeom>
        </p:spPr>
        <p:txBody>
          <a:bodyPr wrap="square">
            <a:spAutoFit/>
          </a:bodyPr>
          <a:lstStyle/>
          <a:p>
            <a:r>
              <a:rPr lang="fi-FI" sz="2000" b="1" u="sng" dirty="0">
                <a:latin typeface="Arial" panose="020B0604020202020204" pitchFamily="34" charset="0"/>
              </a:rPr>
              <a:t>Esimerkkitapaus </a:t>
            </a:r>
            <a:r>
              <a:rPr lang="fi-FI" sz="2000" b="1" u="sng" dirty="0" smtClean="0">
                <a:latin typeface="Arial" panose="020B0604020202020204" pitchFamily="34" charset="0"/>
              </a:rPr>
              <a:t>havainnoinnista</a:t>
            </a:r>
            <a:r>
              <a:rPr lang="fi-FI" sz="2000" dirty="0" smtClean="0">
                <a:latin typeface="Arial" panose="020B0604020202020204" pitchFamily="34" charset="0"/>
              </a:rPr>
              <a:t>:</a:t>
            </a:r>
          </a:p>
          <a:p>
            <a:endParaRPr lang="fi-FI" sz="2000" dirty="0" smtClean="0">
              <a:latin typeface="Arial" panose="020B0604020202020204" pitchFamily="34" charset="0"/>
            </a:endParaRPr>
          </a:p>
          <a:p>
            <a:r>
              <a:rPr lang="fi-FI" sz="2000" dirty="0" smtClean="0">
                <a:latin typeface="Arial" panose="020B0604020202020204" pitchFamily="34" charset="0"/>
              </a:rPr>
              <a:t>Eräs </a:t>
            </a:r>
            <a:r>
              <a:rPr lang="fi-FI" sz="2000" dirty="0">
                <a:latin typeface="Arial" panose="020B0604020202020204" pitchFamily="34" charset="0"/>
              </a:rPr>
              <a:t>tyttö kertoi kotona, että häntä kiusataan päiväkodissa. Tytön vanhemmat ottivat yhteyttä päiväkotiin, jossa asiasta ei oltu tietoisia. Päiväkodin henkilökunta lupasi havainnoida lasta viikon ajan tiiviisti ja kirjata havainnot ylös. Havainnointijakson aikana huomattiin, että tyttö pyrki kahden muun tytön leikkeihin, mutta tytöt käänsivät hänelle selkänsä aina kun tyttö yritti lähestyä leikkiä. Näin hyvin pieni ele kertoi tytölle, ettei hän ollut tervetullut. Päiväkodin henkilöstö kertoi, etteivät he olisi huomanneet tilannetta ilman järjestelmällistä ja suunniteltua havainnointijaksoa.</a:t>
            </a:r>
            <a:endParaRPr lang="fi-FI" sz="2000" dirty="0"/>
          </a:p>
        </p:txBody>
      </p:sp>
      <p:pic>
        <p:nvPicPr>
          <p:cNvPr id="3" name="Kuva 2"/>
          <p:cNvPicPr>
            <a:picLocks noChangeAspect="1"/>
          </p:cNvPicPr>
          <p:nvPr/>
        </p:nvPicPr>
        <p:blipFill>
          <a:blip r:embed="rId2"/>
          <a:stretch>
            <a:fillRect/>
          </a:stretch>
        </p:blipFill>
        <p:spPr>
          <a:xfrm>
            <a:off x="3899647" y="4101353"/>
            <a:ext cx="3194797" cy="2312894"/>
          </a:xfrm>
          <a:prstGeom prst="rect">
            <a:avLst/>
          </a:prstGeom>
        </p:spPr>
      </p:pic>
    </p:spTree>
    <p:extLst>
      <p:ext uri="{BB962C8B-B14F-4D97-AF65-F5344CB8AC3E}">
        <p14:creationId xmlns:p14="http://schemas.microsoft.com/office/powerpoint/2010/main" val="16261447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1519517" y="1304364"/>
            <a:ext cx="9722224" cy="2246769"/>
          </a:xfrm>
          <a:prstGeom prst="rect">
            <a:avLst/>
          </a:prstGeom>
        </p:spPr>
        <p:txBody>
          <a:bodyPr wrap="square">
            <a:spAutoFit/>
          </a:bodyPr>
          <a:lstStyle/>
          <a:p>
            <a:r>
              <a:rPr lang="fi-FI" sz="2000" dirty="0" smtClean="0">
                <a:latin typeface="Times New Roman" panose="02020603050405020304" pitchFamily="18" charset="0"/>
              </a:rPr>
              <a:t>Kiusaamistilanteeseen </a:t>
            </a:r>
            <a:r>
              <a:rPr lang="fi-FI" sz="2000" dirty="0">
                <a:latin typeface="Times New Roman" panose="02020603050405020304" pitchFamily="18" charset="0"/>
              </a:rPr>
              <a:t>ensimmäisenä saapuvan aikuisen on aina arvioitava jokainen tilanne erikseen. Jos kaksi tasavertaista lasta riitelee esimerkiksi siitä, kuinka leikki jatkuu, se voi olla hyvä tilaisuus harjoitella sosiaalisia </a:t>
            </a:r>
            <a:r>
              <a:rPr lang="fi-FI" sz="2000" dirty="0" smtClean="0">
                <a:latin typeface="Times New Roman" panose="02020603050405020304" pitchFamily="18" charset="0"/>
              </a:rPr>
              <a:t>taitoja</a:t>
            </a:r>
            <a:r>
              <a:rPr lang="fi-FI" sz="2000" dirty="0">
                <a:latin typeface="Times New Roman" panose="02020603050405020304" pitchFamily="18" charset="0"/>
              </a:rPr>
              <a:t>: toisaalta kompromissin tekemistä, sitä kuinka toisen mielipide huomioidaan tai </a:t>
            </a:r>
            <a:r>
              <a:rPr lang="fi-FI" sz="2000" dirty="0" smtClean="0">
                <a:latin typeface="Times New Roman" panose="02020603050405020304" pitchFamily="18" charset="0"/>
              </a:rPr>
              <a:t>toisaal</a:t>
            </a:r>
            <a:r>
              <a:rPr lang="fi-FI" sz="2000" dirty="0">
                <a:latin typeface="Times New Roman" panose="02020603050405020304" pitchFamily="18" charset="0"/>
              </a:rPr>
              <a:t>t</a:t>
            </a:r>
            <a:r>
              <a:rPr lang="fi-FI" sz="2000" dirty="0" smtClean="0">
                <a:latin typeface="Times New Roman" panose="02020603050405020304" pitchFamily="18" charset="0"/>
              </a:rPr>
              <a:t>a </a:t>
            </a:r>
            <a:r>
              <a:rPr lang="fi-FI" sz="2000" dirty="0">
                <a:latin typeface="Times New Roman" panose="02020603050405020304" pitchFamily="18" charset="0"/>
              </a:rPr>
              <a:t>sitä, kuinka saadaan oma mielipide tuoduksi esiin. Tällöin aikuinen voi pysytellä taka-alalla ja ohjailla tilanteen selvittelyä hieman kauempaa. Jos taas kyse on </a:t>
            </a:r>
            <a:r>
              <a:rPr lang="fi-FI" sz="2000" dirty="0" smtClean="0">
                <a:latin typeface="Times New Roman" panose="02020603050405020304" pitchFamily="18" charset="0"/>
              </a:rPr>
              <a:t>kiusaamistilanteesta</a:t>
            </a:r>
            <a:r>
              <a:rPr lang="fi-FI" sz="2000" dirty="0">
                <a:latin typeface="Times New Roman" panose="02020603050405020304" pitchFamily="18" charset="0"/>
              </a:rPr>
              <a:t>, on aina aikuisen vastuulla selvittää tilanne kunnolla sekä järjestää seuranta.</a:t>
            </a:r>
            <a:endParaRPr lang="fi-FI" sz="2000" dirty="0"/>
          </a:p>
        </p:txBody>
      </p:sp>
      <p:pic>
        <p:nvPicPr>
          <p:cNvPr id="3" name="Kuva 2"/>
          <p:cNvPicPr>
            <a:picLocks noChangeAspect="1"/>
          </p:cNvPicPr>
          <p:nvPr/>
        </p:nvPicPr>
        <p:blipFill>
          <a:blip r:embed="rId2"/>
          <a:stretch>
            <a:fillRect/>
          </a:stretch>
        </p:blipFill>
        <p:spPr>
          <a:xfrm>
            <a:off x="3629025" y="3551133"/>
            <a:ext cx="4476750" cy="2990850"/>
          </a:xfrm>
          <a:prstGeom prst="rect">
            <a:avLst/>
          </a:prstGeom>
        </p:spPr>
      </p:pic>
    </p:spTree>
    <p:extLst>
      <p:ext uri="{BB962C8B-B14F-4D97-AF65-F5344CB8AC3E}">
        <p14:creationId xmlns:p14="http://schemas.microsoft.com/office/powerpoint/2010/main" val="24619545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2393577" y="1331260"/>
            <a:ext cx="7611035" cy="1938992"/>
          </a:xfrm>
          <a:prstGeom prst="rect">
            <a:avLst/>
          </a:prstGeom>
        </p:spPr>
        <p:txBody>
          <a:bodyPr wrap="square">
            <a:spAutoFit/>
          </a:bodyPr>
          <a:lstStyle/>
          <a:p>
            <a:r>
              <a:rPr lang="fi-FI" sz="2400" dirty="0">
                <a:latin typeface="Times New Roman" panose="02020603050405020304" pitchFamily="18" charset="0"/>
              </a:rPr>
              <a:t>Pienille lapsille aikuisen vakava suhtautuminen tilanteisiin kertoo siitä, että lapsen </a:t>
            </a:r>
            <a:r>
              <a:rPr lang="fi-FI" sz="2400" dirty="0" smtClean="0">
                <a:latin typeface="Times New Roman" panose="02020603050405020304" pitchFamily="18" charset="0"/>
              </a:rPr>
              <a:t>toiminta </a:t>
            </a:r>
            <a:r>
              <a:rPr lang="fi-FI" sz="2400" dirty="0">
                <a:latin typeface="Times New Roman" panose="02020603050405020304" pitchFamily="18" charset="0"/>
              </a:rPr>
              <a:t>ei ole ollut hyväksyttävää, ja se saattaa riittää puuttumiseksi. Kun aikuinen kertoo, että hän on havainnut tilanteen eikä hyväksy sitä ja seuraa tilannetta, lapsi saattaa lopettaa negatiivisen käytöksen.</a:t>
            </a:r>
            <a:endParaRPr lang="fi-FI" sz="2400" dirty="0"/>
          </a:p>
        </p:txBody>
      </p:sp>
      <p:pic>
        <p:nvPicPr>
          <p:cNvPr id="3" name="Kuva 2"/>
          <p:cNvPicPr>
            <a:picLocks noChangeAspect="1"/>
          </p:cNvPicPr>
          <p:nvPr/>
        </p:nvPicPr>
        <p:blipFill>
          <a:blip r:embed="rId2"/>
          <a:stretch>
            <a:fillRect/>
          </a:stretch>
        </p:blipFill>
        <p:spPr>
          <a:xfrm>
            <a:off x="4571159" y="3673568"/>
            <a:ext cx="2878512" cy="2041432"/>
          </a:xfrm>
          <a:prstGeom prst="rect">
            <a:avLst/>
          </a:prstGeom>
        </p:spPr>
      </p:pic>
    </p:spTree>
    <p:extLst>
      <p:ext uri="{BB962C8B-B14F-4D97-AF65-F5344CB8AC3E}">
        <p14:creationId xmlns:p14="http://schemas.microsoft.com/office/powerpoint/2010/main" val="12167760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1976718" y="847166"/>
            <a:ext cx="8996082" cy="3046988"/>
          </a:xfrm>
          <a:prstGeom prst="rect">
            <a:avLst/>
          </a:prstGeom>
        </p:spPr>
        <p:txBody>
          <a:bodyPr wrap="square">
            <a:spAutoFit/>
          </a:bodyPr>
          <a:lstStyle/>
          <a:p>
            <a:r>
              <a:rPr lang="fi-FI" sz="2400" b="1" i="1" dirty="0" smtClean="0">
                <a:latin typeface="Arial" panose="020B0604020202020204" pitchFamily="34" charset="0"/>
              </a:rPr>
              <a:t>”Ole </a:t>
            </a:r>
            <a:r>
              <a:rPr lang="fi-FI" sz="2400" b="1" i="1" dirty="0">
                <a:latin typeface="Arial" panose="020B0604020202020204" pitchFamily="34" charset="0"/>
              </a:rPr>
              <a:t>reipas </a:t>
            </a:r>
            <a:r>
              <a:rPr lang="fi-FI" sz="2400" b="1" i="1" dirty="0" smtClean="0">
                <a:latin typeface="Arial" panose="020B0604020202020204" pitchFamily="34" charset="0"/>
              </a:rPr>
              <a:t>poika/ tyttö!  </a:t>
            </a:r>
            <a:r>
              <a:rPr lang="fi-FI" sz="2400" b="1" i="1" dirty="0">
                <a:latin typeface="Arial" panose="020B0604020202020204" pitchFamily="34" charset="0"/>
              </a:rPr>
              <a:t>- pitää pärjätä </a:t>
            </a:r>
            <a:r>
              <a:rPr lang="fi-FI" sz="2400" b="1" i="1" dirty="0" smtClean="0">
                <a:latin typeface="Arial" panose="020B0604020202020204" pitchFamily="34" charset="0"/>
              </a:rPr>
              <a:t>itse!  </a:t>
            </a:r>
          </a:p>
          <a:p>
            <a:r>
              <a:rPr lang="fi-FI" sz="2400" dirty="0" smtClean="0">
                <a:latin typeface="Arial" panose="020B0604020202020204" pitchFamily="34" charset="0"/>
              </a:rPr>
              <a:t>Lapsen </a:t>
            </a:r>
            <a:r>
              <a:rPr lang="fi-FI" sz="2400" dirty="0">
                <a:latin typeface="Arial" panose="020B0604020202020204" pitchFamily="34" charset="0"/>
              </a:rPr>
              <a:t>täytyy voida luottaa siihen, että turvallinen aikuinen on saatavilla ja hänen apuunsa voi luottaa. Lapsen ei tarvitse pärjätä omin avuin. Suomessa arvostetaan varhaista itsenäistymistä ja lasta kehutaan, kun hän pärjää itse. Kiusaamistilanteissa lasta ei saa jättää koskaan yksin, eikä hänen voida olettaa olevan reipas. Aikuinen on vastuussa tilanteen selvittämisestä ja lasten auttamisesta. </a:t>
            </a:r>
            <a:endParaRPr lang="fi-FI" sz="2400" dirty="0"/>
          </a:p>
        </p:txBody>
      </p:sp>
      <p:pic>
        <p:nvPicPr>
          <p:cNvPr id="3" name="Kuva 2"/>
          <p:cNvPicPr>
            <a:picLocks noChangeAspect="1"/>
          </p:cNvPicPr>
          <p:nvPr/>
        </p:nvPicPr>
        <p:blipFill>
          <a:blip r:embed="rId2"/>
          <a:stretch>
            <a:fillRect/>
          </a:stretch>
        </p:blipFill>
        <p:spPr>
          <a:xfrm>
            <a:off x="4787153" y="4047564"/>
            <a:ext cx="2513759" cy="2353235"/>
          </a:xfrm>
          <a:prstGeom prst="rect">
            <a:avLst/>
          </a:prstGeom>
        </p:spPr>
      </p:pic>
    </p:spTree>
    <p:extLst>
      <p:ext uri="{BB962C8B-B14F-4D97-AF65-F5344CB8AC3E}">
        <p14:creationId xmlns:p14="http://schemas.microsoft.com/office/powerpoint/2010/main" val="15183409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443753" y="514686"/>
            <a:ext cx="11134164" cy="4247317"/>
          </a:xfrm>
          <a:prstGeom prst="rect">
            <a:avLst/>
          </a:prstGeom>
        </p:spPr>
        <p:txBody>
          <a:bodyPr wrap="square">
            <a:spAutoFit/>
          </a:bodyPr>
          <a:lstStyle/>
          <a:p>
            <a:r>
              <a:rPr lang="fi-FI" b="1" i="1" dirty="0" smtClean="0">
                <a:latin typeface="Arial" panose="020B0604020202020204" pitchFamily="34" charset="0"/>
              </a:rPr>
              <a:t>”Ei </a:t>
            </a:r>
            <a:r>
              <a:rPr lang="fi-FI" b="1" i="1" dirty="0">
                <a:latin typeface="Arial" panose="020B0604020202020204" pitchFamily="34" charset="0"/>
              </a:rPr>
              <a:t>saa </a:t>
            </a:r>
            <a:r>
              <a:rPr lang="fi-FI" b="1" i="1" dirty="0" smtClean="0">
                <a:latin typeface="Arial" panose="020B0604020202020204" pitchFamily="34" charset="0"/>
              </a:rPr>
              <a:t>kannella!”</a:t>
            </a:r>
          </a:p>
          <a:p>
            <a:endParaRPr lang="fi-FI" b="1" i="1" dirty="0">
              <a:latin typeface="Arial" panose="020B0604020202020204" pitchFamily="34" charset="0"/>
            </a:endParaRPr>
          </a:p>
          <a:p>
            <a:r>
              <a:rPr lang="fi-FI" sz="2400" dirty="0" smtClean="0">
                <a:latin typeface="Arial" panose="020B0604020202020204" pitchFamily="34" charset="0"/>
              </a:rPr>
              <a:t>Jotta </a:t>
            </a:r>
            <a:r>
              <a:rPr lang="fi-FI" sz="2400" dirty="0">
                <a:latin typeface="Arial" panose="020B0604020202020204" pitchFamily="34" charset="0"/>
              </a:rPr>
              <a:t>kiusaamiseen voidaan puuttua tehokkaasti on tärkeää, että lapset kertovat erilaisista arjen tilanteista sekä konflikteista lasten välillä. Tutkimuksen mukaan psyykkistä kiusaamista on vaikea havaita, jolloin on tärkeää, että lapset kertovat siitä itse. Lapsella on oikeus kertoa asioistaan ja heillä on oikeus tulla kuulluksi. Kiusaamisen lopettamiseksi ja turvallisen ilmapiirin takaamiseksi olisi myös tärkeää, että lapsi pystyy kertomaan aikuiselle näkemistään tilanteista, joissa itse ei ole osallisena. Tämä edellyttää vanhanaikaisesta kantelukulttuurista luopumista sekä sellaisen ilmapiirin luomista, jossa lapset voivat ja uskaltavat kertoa asioita ja niihin suhtaudutaan vakavasti. </a:t>
            </a:r>
            <a:endParaRPr lang="fi-FI" sz="2400" dirty="0" smtClean="0">
              <a:latin typeface="Arial" panose="020B0604020202020204" pitchFamily="34" charset="0"/>
            </a:endParaRPr>
          </a:p>
          <a:p>
            <a:endParaRPr lang="fi-FI" dirty="0">
              <a:latin typeface="Arial" panose="020B0604020202020204" pitchFamily="34" charset="0"/>
            </a:endParaRPr>
          </a:p>
        </p:txBody>
      </p:sp>
      <p:pic>
        <p:nvPicPr>
          <p:cNvPr id="4" name="Kuva 3"/>
          <p:cNvPicPr>
            <a:picLocks noChangeAspect="1"/>
          </p:cNvPicPr>
          <p:nvPr/>
        </p:nvPicPr>
        <p:blipFill>
          <a:blip r:embed="rId2"/>
          <a:stretch>
            <a:fillRect/>
          </a:stretch>
        </p:blipFill>
        <p:spPr>
          <a:xfrm>
            <a:off x="6938682" y="4316506"/>
            <a:ext cx="3590365" cy="2164976"/>
          </a:xfrm>
          <a:prstGeom prst="rect">
            <a:avLst/>
          </a:prstGeom>
        </p:spPr>
      </p:pic>
    </p:spTree>
    <p:extLst>
      <p:ext uri="{BB962C8B-B14F-4D97-AF65-F5344CB8AC3E}">
        <p14:creationId xmlns:p14="http://schemas.microsoft.com/office/powerpoint/2010/main" val="36790490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2420471" y="1262574"/>
            <a:ext cx="8325409" cy="738664"/>
          </a:xfrm>
          <a:prstGeom prst="rect">
            <a:avLst/>
          </a:prstGeom>
        </p:spPr>
        <p:txBody>
          <a:bodyPr wrap="square">
            <a:spAutoFit/>
          </a:bodyPr>
          <a:lstStyle/>
          <a:p>
            <a:r>
              <a:rPr lang="fi-FI" sz="2400" dirty="0">
                <a:hlinkClick r:id="rId2"/>
              </a:rPr>
              <a:t>http://www.pikitoimintamalli.fi/koulutusmateriaalit</a:t>
            </a:r>
            <a:r>
              <a:rPr lang="fi-FI" sz="2400" dirty="0" smtClean="0">
                <a:hlinkClick r:id="rId2"/>
              </a:rPr>
              <a:t>/</a:t>
            </a:r>
            <a:endParaRPr lang="fi-FI" sz="2400" dirty="0" smtClean="0"/>
          </a:p>
          <a:p>
            <a:endParaRPr lang="fi-FI" dirty="0"/>
          </a:p>
        </p:txBody>
      </p:sp>
      <p:pic>
        <p:nvPicPr>
          <p:cNvPr id="3" name="Kuva 2"/>
          <p:cNvPicPr>
            <a:picLocks noChangeAspect="1"/>
          </p:cNvPicPr>
          <p:nvPr/>
        </p:nvPicPr>
        <p:blipFill>
          <a:blip r:embed="rId3"/>
          <a:stretch>
            <a:fillRect/>
          </a:stretch>
        </p:blipFill>
        <p:spPr>
          <a:xfrm>
            <a:off x="0" y="2871788"/>
            <a:ext cx="12192000" cy="3771901"/>
          </a:xfrm>
          <a:prstGeom prst="rect">
            <a:avLst/>
          </a:prstGeom>
        </p:spPr>
      </p:pic>
    </p:spTree>
    <p:extLst>
      <p:ext uri="{BB962C8B-B14F-4D97-AF65-F5344CB8AC3E}">
        <p14:creationId xmlns:p14="http://schemas.microsoft.com/office/powerpoint/2010/main" val="21137828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16859" y="927847"/>
            <a:ext cx="11376211" cy="4867837"/>
          </a:xfrm>
        </p:spPr>
        <p:txBody>
          <a:bodyPr>
            <a:normAutofit fontScale="90000"/>
          </a:bodyPr>
          <a:lstStyle/>
          <a:p>
            <a:r>
              <a:rPr lang="fi-FI" sz="2000" b="1" u="sng" dirty="0" smtClean="0"/>
              <a:t/>
            </a:r>
            <a:br>
              <a:rPr lang="fi-FI" sz="2000" b="1" u="sng" dirty="0" smtClean="0"/>
            </a:br>
            <a:r>
              <a:rPr lang="fi-FI" sz="2000" b="1" u="sng" dirty="0" smtClean="0"/>
              <a:t/>
            </a:r>
            <a:br>
              <a:rPr lang="fi-FI" sz="2000" b="1" u="sng" dirty="0" smtClean="0"/>
            </a:br>
            <a:r>
              <a:rPr lang="fi-FI" sz="2000" b="1" u="sng" dirty="0"/>
              <a:t/>
            </a:r>
            <a:br>
              <a:rPr lang="fi-FI" sz="2000" b="1" u="sng" dirty="0"/>
            </a:br>
            <a:r>
              <a:rPr lang="fi-FI" sz="2700" b="1" u="sng" dirty="0" smtClean="0"/>
              <a:t>Tehtävä:</a:t>
            </a:r>
            <a:br>
              <a:rPr lang="fi-FI" sz="2700" b="1" u="sng" dirty="0" smtClean="0"/>
            </a:br>
            <a:r>
              <a:rPr lang="fi-FI" sz="2700" dirty="0" smtClean="0"/>
              <a:t/>
            </a:r>
            <a:br>
              <a:rPr lang="fi-FI" sz="2700" dirty="0" smtClean="0"/>
            </a:br>
            <a:r>
              <a:rPr lang="fi-FI" sz="2700" dirty="0" smtClean="0"/>
              <a:t>1. mene seuraavalle verkkosivustolle</a:t>
            </a:r>
            <a:r>
              <a:rPr lang="fi-FI" sz="2700" dirty="0"/>
              <a:t>: http://www.pikitoimintamalli.fi/koulutusmateriaalit/ </a:t>
            </a:r>
            <a:r>
              <a:rPr lang="fi-FI" sz="2700" dirty="0" smtClean="0"/>
              <a:t>ja selvitä itsellesi mikä on piki-malli?</a:t>
            </a:r>
            <a:br>
              <a:rPr lang="fi-FI" sz="2700" dirty="0" smtClean="0"/>
            </a:br>
            <a:r>
              <a:rPr lang="fi-FI" sz="2700" dirty="0" smtClean="0"/>
              <a:t/>
            </a:r>
            <a:br>
              <a:rPr lang="fi-FI" sz="2700" dirty="0" smtClean="0"/>
            </a:br>
            <a:r>
              <a:rPr lang="fi-FI" sz="2700" dirty="0" smtClean="0"/>
              <a:t/>
            </a:r>
            <a:br>
              <a:rPr lang="fi-FI" sz="2700" dirty="0" smtClean="0"/>
            </a:br>
            <a:r>
              <a:rPr lang="fi-FI" sz="2700" dirty="0" smtClean="0"/>
              <a:t>2. tutustu ja kertaa opittua piki-sivustolla olevien materiaalien kautta</a:t>
            </a:r>
            <a:br>
              <a:rPr lang="fi-FI" sz="2700" dirty="0" smtClean="0"/>
            </a:br>
            <a:r>
              <a:rPr lang="fi-FI" sz="2700" dirty="0" err="1">
                <a:hlinkClick r:id="rId2"/>
              </a:rPr>
              <a:t>Mita</a:t>
            </a:r>
            <a:r>
              <a:rPr lang="fi-FI" sz="2700" dirty="0">
                <a:hlinkClick r:id="rId2"/>
              </a:rPr>
              <a:t>̈ on kiusaaminen</a:t>
            </a:r>
            <a:r>
              <a:rPr lang="fi-FI" sz="2700" dirty="0" smtClean="0">
                <a:hlinkClick r:id="rId2"/>
              </a:rPr>
              <a:t>?</a:t>
            </a:r>
            <a:r>
              <a:rPr lang="fi-FI" sz="2700" dirty="0" smtClean="0"/>
              <a:t/>
            </a:r>
            <a:br>
              <a:rPr lang="fi-FI" sz="2700" dirty="0" smtClean="0"/>
            </a:br>
            <a:r>
              <a:rPr lang="fi-FI" sz="2700" dirty="0">
                <a:hlinkClick r:id="rId3"/>
              </a:rPr>
              <a:t>Kuka kiusaa ja miksi, </a:t>
            </a:r>
            <a:r>
              <a:rPr lang="fi-FI" sz="2700" dirty="0" smtClean="0">
                <a:hlinkClick r:id="rId3"/>
              </a:rPr>
              <a:t>materiaali</a:t>
            </a:r>
            <a:r>
              <a:rPr lang="fi-FI" sz="2700" dirty="0" smtClean="0"/>
              <a:t/>
            </a:r>
            <a:br>
              <a:rPr lang="fi-FI" sz="2700" dirty="0" smtClean="0"/>
            </a:br>
            <a:r>
              <a:rPr lang="fi-FI" sz="2700" dirty="0">
                <a:hlinkClick r:id="rId4"/>
              </a:rPr>
              <a:t>Kiusaaminen </a:t>
            </a:r>
            <a:r>
              <a:rPr lang="fi-FI" sz="2700" dirty="0" err="1">
                <a:hlinkClick r:id="rId4"/>
              </a:rPr>
              <a:t>vertaisryhmässa</a:t>
            </a:r>
            <a:r>
              <a:rPr lang="fi-FI" sz="2700" dirty="0">
                <a:hlinkClick r:id="rId4"/>
              </a:rPr>
              <a:t>̈, </a:t>
            </a:r>
            <a:r>
              <a:rPr lang="fi-FI" sz="2700" dirty="0" smtClean="0">
                <a:hlinkClick r:id="rId4"/>
              </a:rPr>
              <a:t>materiaali</a:t>
            </a:r>
            <a:r>
              <a:rPr lang="fi-FI" sz="2700" dirty="0" smtClean="0"/>
              <a:t/>
            </a:r>
            <a:br>
              <a:rPr lang="fi-FI" sz="2700" dirty="0" smtClean="0"/>
            </a:br>
            <a:r>
              <a:rPr lang="fi-FI" sz="2700" dirty="0">
                <a:hlinkClick r:id="rId5"/>
              </a:rPr>
              <a:t>PIKI ja </a:t>
            </a:r>
            <a:r>
              <a:rPr lang="fi-FI" sz="2700" dirty="0" err="1">
                <a:hlinkClick r:id="rId5"/>
              </a:rPr>
              <a:t>yhteistyo</a:t>
            </a:r>
            <a:r>
              <a:rPr lang="fi-FI" sz="2700" dirty="0">
                <a:hlinkClick r:id="rId5"/>
              </a:rPr>
              <a:t>̈ vanhempien kanssa, </a:t>
            </a:r>
            <a:r>
              <a:rPr lang="fi-FI" sz="2700" dirty="0" smtClean="0">
                <a:hlinkClick r:id="rId5"/>
              </a:rPr>
              <a:t>materiaali</a:t>
            </a:r>
            <a:r>
              <a:rPr lang="fi-FI" sz="2700" dirty="0" smtClean="0"/>
              <a:t/>
            </a:r>
            <a:br>
              <a:rPr lang="fi-FI" sz="2700" dirty="0" smtClean="0"/>
            </a:br>
            <a:r>
              <a:rPr lang="fi-FI" sz="2700" dirty="0" smtClean="0"/>
              <a:t/>
            </a:r>
            <a:br>
              <a:rPr lang="fi-FI" sz="2700" dirty="0" smtClean="0"/>
            </a:br>
            <a:r>
              <a:rPr lang="fi-FI" sz="2700" dirty="0" smtClean="0"/>
              <a:t/>
            </a:r>
            <a:br>
              <a:rPr lang="fi-FI" sz="2700" dirty="0" smtClean="0"/>
            </a:br>
            <a:r>
              <a:rPr lang="fi-FI" sz="2700" dirty="0" smtClean="0"/>
              <a:t>3. tee itsellesi kasvattajan/ lastenohjaajan huoneentaulu = kymmenen hyvää tapaa toimia kiusaamisen ehkäisyssä ja torjunnassa. Käytä oppituntien materiaaleja hyödyksesi. Ole luova ja tee omannäköinen taulu! Valmistaudu perustelemaan valintasi. Palauta tuotos </a:t>
            </a:r>
            <a:r>
              <a:rPr lang="fi-FI" sz="2700" dirty="0" err="1" smtClean="0"/>
              <a:t>pedanetin</a:t>
            </a:r>
            <a:r>
              <a:rPr lang="fi-FI" sz="2700" dirty="0" smtClean="0"/>
              <a:t> palautuskansioon. Valmiit työt esitellään perjantaina 22.1 klo 8.15 alkavilla tunneilla. </a:t>
            </a:r>
            <a:r>
              <a:rPr lang="fi-FI" sz="2400" dirty="0"/>
              <a:t/>
            </a:r>
            <a:br>
              <a:rPr lang="fi-FI" sz="2400" dirty="0"/>
            </a:br>
            <a:r>
              <a:rPr lang="fi-FI" sz="2400" dirty="0" smtClean="0"/>
              <a:t/>
            </a:r>
            <a:br>
              <a:rPr lang="fi-FI" sz="2400" dirty="0" smtClean="0"/>
            </a:br>
            <a:r>
              <a:rPr lang="fi-FI" sz="2400" dirty="0"/>
              <a:t/>
            </a:r>
            <a:br>
              <a:rPr lang="fi-FI" sz="2400" dirty="0"/>
            </a:br>
            <a:r>
              <a:rPr lang="fi-FI" sz="2400" dirty="0" smtClean="0"/>
              <a:t/>
            </a:r>
            <a:br>
              <a:rPr lang="fi-FI" sz="2400" dirty="0" smtClean="0"/>
            </a:br>
            <a:endParaRPr lang="fi-FI" sz="2400" dirty="0">
              <a:solidFill>
                <a:schemeClr val="tx1">
                  <a:lumMod val="95000"/>
                  <a:lumOff val="5000"/>
                </a:schemeClr>
              </a:solidFill>
            </a:endParaRPr>
          </a:p>
        </p:txBody>
      </p:sp>
    </p:spTree>
    <p:extLst>
      <p:ext uri="{BB962C8B-B14F-4D97-AF65-F5344CB8AC3E}">
        <p14:creationId xmlns:p14="http://schemas.microsoft.com/office/powerpoint/2010/main" val="271335627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uutyyppi">
  <a:themeElements>
    <a:clrScheme name="Puutyyppi">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Puutyyppi">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uutyyppi">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
  <TotalTime>101</TotalTime>
  <Words>677</Words>
  <Application>Microsoft Office PowerPoint</Application>
  <PresentationFormat>Laajakuva</PresentationFormat>
  <Paragraphs>39</Paragraphs>
  <Slides>10</Slides>
  <Notes>0</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10</vt:i4>
      </vt:variant>
    </vt:vector>
  </HeadingPairs>
  <TitlesOfParts>
    <vt:vector size="16" baseType="lpstr">
      <vt:lpstr>Arial</vt:lpstr>
      <vt:lpstr>Rockwell</vt:lpstr>
      <vt:lpstr>Rockwell Condensed</vt:lpstr>
      <vt:lpstr>Times New Roman</vt:lpstr>
      <vt:lpstr>Wingdings</vt:lpstr>
      <vt:lpstr>Puutyyppi</vt:lpstr>
      <vt:lpstr>Kiusaamisen ehkäiseminen varhaiskasvatuksessa</vt:lpstr>
      <vt:lpstr>PowerPoint-esitys</vt:lpstr>
      <vt:lpstr>PowerPoint-esitys</vt:lpstr>
      <vt:lpstr>PowerPoint-esitys</vt:lpstr>
      <vt:lpstr>PowerPoint-esitys</vt:lpstr>
      <vt:lpstr>PowerPoint-esitys</vt:lpstr>
      <vt:lpstr>PowerPoint-esitys</vt:lpstr>
      <vt:lpstr>PowerPoint-esitys</vt:lpstr>
      <vt:lpstr>   Tehtävä:  1. mene seuraavalle verkkosivustolle: http://www.pikitoimintamalli.fi/koulutusmateriaalit/ ja selvitä itsellesi mikä on piki-malli?   2. tutustu ja kertaa opittua piki-sivustolla olevien materiaalien kautta Mitä on kiusaaminen? Kuka kiusaa ja miksi, materiaali Kiusaaminen vertaisryhmässä, materiaali PIKI ja yhteistyö vanhempien kanssa, materiaali   3. tee itsellesi kasvattajan/ lastenohjaajan huoneentaulu = kymmenen hyvää tapaa toimia kiusaamisen ehkäisyssä ja torjunnassa. Käytä oppituntien materiaaleja hyödyksesi. Ole luova ja tee omannäköinen taulu! Valmistaudu perustelemaan valintasi. Palauta tuotos pedanetin palautuskansioon. Valmiit työt esitellään perjantaina 22.1 klo 8.15 alkavilla tunneilla.     </vt:lpstr>
      <vt:lpstr>PowerPoint-esitys</vt:lpstr>
    </vt:vector>
  </TitlesOfParts>
  <Company>Kouvolan Kaupunki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Kiusaamisen ehkäiseminen</dc:title>
  <dc:creator>Paronen Johanna</dc:creator>
  <cp:lastModifiedBy>Paronen Johanna</cp:lastModifiedBy>
  <cp:revision>29</cp:revision>
  <dcterms:created xsi:type="dcterms:W3CDTF">2021-01-15T11:57:29Z</dcterms:created>
  <dcterms:modified xsi:type="dcterms:W3CDTF">2021-01-18T10:04:25Z</dcterms:modified>
</cp:coreProperties>
</file>