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005" autoAdjust="0"/>
    <p:restoredTop sz="94621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15202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51104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762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4499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10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Tietoa käsitteellistämään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Epistemologia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b="1" dirty="0"/>
              <a:t>Epistemologia eli tietoteoria </a:t>
            </a:r>
            <a:r>
              <a:rPr lang="fi-FI" dirty="0"/>
              <a:t>tutkii tiedon luonnetta, millaisia mahdollisuuksia ihmisellä on saavuttaa luotettavaa tietoa ja mihin luotettava tieto voisi </a:t>
            </a:r>
            <a:r>
              <a:rPr lang="fi-FI" dirty="0" smtClean="0"/>
              <a:t>perustua?</a:t>
            </a:r>
            <a:endParaRPr lang="fi-FI" dirty="0"/>
          </a:p>
          <a:p>
            <a:r>
              <a:rPr lang="fi-FI" dirty="0"/>
              <a:t>Platonin </a:t>
            </a:r>
            <a:r>
              <a:rPr lang="fi-FI" i="1" dirty="0" err="1"/>
              <a:t>Theaitetos</a:t>
            </a:r>
            <a:r>
              <a:rPr lang="fi-FI" dirty="0"/>
              <a:t>-dialogissa esitetään tiedon klassinen määritelmä: ”Tieto on perusteltu, tosi uskomus.”</a:t>
            </a:r>
          </a:p>
          <a:p>
            <a:r>
              <a:rPr lang="fi-FI" dirty="0"/>
              <a:t>Mutta millaisia mahdollisuuksia ihmisillä on löytää tiedolle hyviä perusteluja? Millaisiin </a:t>
            </a:r>
            <a:r>
              <a:rPr lang="fi-FI" dirty="0" smtClean="0"/>
              <a:t>asioihin käsitys tiedon luotettavuudesta voisi </a:t>
            </a:r>
            <a:r>
              <a:rPr lang="fi-FI" dirty="0"/>
              <a:t>perustua</a:t>
            </a:r>
            <a:r>
              <a:rPr lang="fi-FI" dirty="0" smtClean="0"/>
              <a:t>?</a:t>
            </a:r>
          </a:p>
          <a:p>
            <a:r>
              <a:rPr lang="fi-FI" dirty="0" smtClean="0"/>
              <a:t>Perinteisesti tieto on perusteltu rationaalisesti tai empiirisesti </a:t>
            </a:r>
          </a:p>
          <a:p>
            <a:r>
              <a:rPr lang="fi-FI" dirty="0" smtClean="0"/>
              <a:t>Käsitykset väitteen totuudesta voidaan perustella vastaavuudella ympäröivän todellisuuden kanssa, sopimisella aikaisempaan asiasta tehtyyn tutkimukseen tai käytännön hyötyyn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9529353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Käsiteanalyysi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052736"/>
            <a:ext cx="7772400" cy="5043264"/>
          </a:xfrm>
        </p:spPr>
        <p:txBody>
          <a:bodyPr/>
          <a:lstStyle/>
          <a:p>
            <a:r>
              <a:rPr lang="fi-FI" dirty="0" smtClean="0"/>
              <a:t>Tieto-opissa ja yleensäkin filosofiassa tarkka käsitteiden määritelmä on tärkeää</a:t>
            </a:r>
          </a:p>
          <a:p>
            <a:r>
              <a:rPr lang="fi-FI" dirty="0" smtClean="0"/>
              <a:t>Käsite </a:t>
            </a:r>
            <a:r>
              <a:rPr lang="fi-FI" dirty="0"/>
              <a:t>voidaan määritellä </a:t>
            </a:r>
            <a:r>
              <a:rPr lang="fi-FI" b="1" dirty="0"/>
              <a:t>välttämättömien</a:t>
            </a:r>
            <a:r>
              <a:rPr lang="fi-FI" dirty="0"/>
              <a:t> ja </a:t>
            </a:r>
            <a:r>
              <a:rPr lang="fi-FI" b="1" dirty="0"/>
              <a:t>riittävien</a:t>
            </a:r>
            <a:r>
              <a:rPr lang="fi-FI" dirty="0"/>
              <a:t> ehtojen kautta.</a:t>
            </a:r>
          </a:p>
          <a:p>
            <a:r>
              <a:rPr lang="fi-FI" dirty="0"/>
              <a:t>välttämätön ehto: ominaisuus, joka pätee jokaiseen käsitteen alaiseen asiaan</a:t>
            </a:r>
          </a:p>
          <a:p>
            <a:pPr lvl="1"/>
            <a:r>
              <a:rPr lang="fi-FI" dirty="0"/>
              <a:t>esim. kaksijalkaisuus ihmiselle, sillä kaikki ihmiset ovat kaksijalkaisia</a:t>
            </a:r>
          </a:p>
          <a:p>
            <a:r>
              <a:rPr lang="fi-FI" dirty="0"/>
              <a:t>riittävä ehto: ominaisuus, joka riittää määrittämään jonkin asian käsitteen alaiseksi</a:t>
            </a:r>
          </a:p>
          <a:p>
            <a:pPr lvl="1"/>
            <a:r>
              <a:rPr lang="fi-FI" dirty="0"/>
              <a:t>esim. presidenttiys ihmiselle, sillä kaikki presidentit ovat </a:t>
            </a:r>
            <a:r>
              <a:rPr lang="fi-FI" dirty="0" smtClean="0"/>
              <a:t>ihmisiä</a:t>
            </a:r>
            <a:endParaRPr lang="fi-FI" dirty="0"/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6040845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Perheyhtäläisyys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1124744"/>
            <a:ext cx="7772400" cy="4971256"/>
          </a:xfrm>
        </p:spPr>
        <p:txBody>
          <a:bodyPr/>
          <a:lstStyle/>
          <a:p>
            <a:r>
              <a:rPr lang="fi-FI" dirty="0" smtClean="0"/>
              <a:t>Täytyykö kaikilla käsitteillä olla jokin yksi ja sama merkitys kaikille ja kaikissa tilanteissa?</a:t>
            </a:r>
          </a:p>
          <a:p>
            <a:r>
              <a:rPr lang="fi-FI" dirty="0" smtClean="0"/>
              <a:t>Perheyhtäläisyys</a:t>
            </a:r>
            <a:r>
              <a:rPr lang="fi-FI" dirty="0"/>
              <a:t>: Kullakin ryhmän jäsenellä on jotain yhteistä ainakin yhden toisen jäsenen kanssa, mutta joukolla ei ole mitään kaikille yhteistä nimittäjää.</a:t>
            </a:r>
          </a:p>
          <a:p>
            <a:r>
              <a:rPr lang="fi-FI" dirty="0"/>
              <a:t>Esim. pasianssi, pokeri, go ja roolipelit ovat kaikki pelejä, vaikka on vaikea löytää yhtä ominaisuutta, joka olisi niillä kaikilla.</a:t>
            </a:r>
          </a:p>
          <a:p>
            <a:r>
              <a:rPr lang="fi-FI" dirty="0"/>
              <a:t>Perheyhtäläisyyden yhdistämät asiat muodostavat siis eräänlaisen </a:t>
            </a:r>
            <a:r>
              <a:rPr lang="fi-FI" dirty="0" smtClean="0"/>
              <a:t>ketjun ja pelin käsitteiden tarkka merkitys määräytyy suhteessa pelin kokonaisuuteen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26876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7666830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Tieto ja informaatio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755576" y="1196752"/>
            <a:ext cx="7772400" cy="4495800"/>
          </a:xfrm>
        </p:spPr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ieto</a:t>
            </a:r>
            <a:r>
              <a:rPr lang="fi-FI" dirty="0"/>
              <a:t>: perusteltu, tosi </a:t>
            </a:r>
            <a:r>
              <a:rPr lang="fi-FI" dirty="0" smtClean="0"/>
              <a:t>uskomus. Tiedon klassinen määritelmä ei ainoastaan kuvaa tiedon luonnetta, vaan ottaa myös kantaa siihen, millaista tiedon pitäisi olla.</a:t>
            </a:r>
            <a:endParaRPr lang="fi-FI" dirty="0"/>
          </a:p>
          <a:p>
            <a:r>
              <a:rPr lang="fi-FI" dirty="0"/>
              <a:t>I</a:t>
            </a:r>
            <a:r>
              <a:rPr lang="fi-FI" smtClean="0"/>
              <a:t>nformaatio</a:t>
            </a:r>
            <a:r>
              <a:rPr lang="fi-FI" dirty="0"/>
              <a:t>: järjestys, jolle voidaan antaa </a:t>
            </a:r>
            <a:r>
              <a:rPr lang="fi-FI" dirty="0" smtClean="0"/>
              <a:t>tulkinta. Informaatio ei aina välttämättä ole tietoa. Vrt. netistä voi saada mitä tahansa informaatiota, joka ei välttämättä ole tietoa.</a:t>
            </a:r>
            <a:endParaRPr lang="fi-FI" dirty="0"/>
          </a:p>
          <a:p>
            <a:r>
              <a:rPr lang="fi-FI" dirty="0"/>
              <a:t>Informaatio on kuvaileva, deskriptiivinen käsite, kun taas tiedon käsitteeseen sisältyy preskriptiivinen tai normatiivinen osa. </a:t>
            </a:r>
          </a:p>
          <a:p>
            <a:r>
              <a:rPr lang="fi-FI" dirty="0"/>
              <a:t>Tieto on siis informaatiota, joka on jollain tavalla arvokasta (esim. koska se on totta).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0187459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FD2DD6E-41AC-4D3A-A8B5-1111DEEF208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</TotalTime>
  <Words>326</Words>
  <Application>Microsoft Office PowerPoint</Application>
  <PresentationFormat>Näytössä katseltava diaesitys (4:3)</PresentationFormat>
  <Paragraphs>31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Blank Presentation</vt:lpstr>
      <vt:lpstr>PowerPoint-esitys</vt:lpstr>
      <vt:lpstr>Epistemologia</vt:lpstr>
      <vt:lpstr>Käsiteanalyysi</vt:lpstr>
      <vt:lpstr>Perheyhtäläisyys</vt:lpstr>
      <vt:lpstr>Tieto ja informaatio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oppilas</cp:lastModifiedBy>
  <cp:revision>81</cp:revision>
  <dcterms:created xsi:type="dcterms:W3CDTF">2010-04-19T08:09:13Z</dcterms:created>
  <dcterms:modified xsi:type="dcterms:W3CDTF">2019-08-29T12:40:05Z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