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7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259277-6C2C-50DC-EF00-33F7D026FEF1}" v="7" dt="2020-11-30T18:22:57.5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nterova Zuzana" userId="S::zuzana.pinterova@edu.juuka.fi::d7a2ac04-571b-46e2-964b-ec09f6d82b35" providerId="AD" clId="Web-{7C259277-6C2C-50DC-EF00-33F7D026FEF1}"/>
    <pc:docChg chg="addSld delSld addMainMaster">
      <pc:chgData name="Pinterova Zuzana" userId="S::zuzana.pinterova@edu.juuka.fi::d7a2ac04-571b-46e2-964b-ec09f6d82b35" providerId="AD" clId="Web-{7C259277-6C2C-50DC-EF00-33F7D026FEF1}" dt="2020-11-30T18:22:57.541" v="6"/>
      <pc:docMkLst>
        <pc:docMk/>
      </pc:docMkLst>
      <pc:sldChg chg="new del">
        <pc:chgData name="Pinterova Zuzana" userId="S::zuzana.pinterova@edu.juuka.fi::d7a2ac04-571b-46e2-964b-ec09f6d82b35" providerId="AD" clId="Web-{7C259277-6C2C-50DC-EF00-33F7D026FEF1}" dt="2020-11-30T18:22:14.446" v="2"/>
        <pc:sldMkLst>
          <pc:docMk/>
          <pc:sldMk cId="281116047" sldId="266"/>
        </pc:sldMkLst>
      </pc:sldChg>
      <pc:sldChg chg="add">
        <pc:chgData name="Pinterova Zuzana" userId="S::zuzana.pinterova@edu.juuka.fi::d7a2ac04-571b-46e2-964b-ec09f6d82b35" providerId="AD" clId="Web-{7C259277-6C2C-50DC-EF00-33F7D026FEF1}" dt="2020-11-30T18:22:05.086" v="1"/>
        <pc:sldMkLst>
          <pc:docMk/>
          <pc:sldMk cId="4213354865" sldId="267"/>
        </pc:sldMkLst>
      </pc:sldChg>
      <pc:sldChg chg="new del">
        <pc:chgData name="Pinterova Zuzana" userId="S::zuzana.pinterova@edu.juuka.fi::d7a2ac04-571b-46e2-964b-ec09f6d82b35" providerId="AD" clId="Web-{7C259277-6C2C-50DC-EF00-33F7D026FEF1}" dt="2020-11-30T18:22:57.541" v="6"/>
        <pc:sldMkLst>
          <pc:docMk/>
          <pc:sldMk cId="2385654207" sldId="268"/>
        </pc:sldMkLst>
      </pc:sldChg>
      <pc:sldChg chg="add del replId">
        <pc:chgData name="Pinterova Zuzana" userId="S::zuzana.pinterova@edu.juuka.fi::d7a2ac04-571b-46e2-964b-ec09f6d82b35" providerId="AD" clId="Web-{7C259277-6C2C-50DC-EF00-33F7D026FEF1}" dt="2020-11-30T18:22:48.619" v="5"/>
        <pc:sldMkLst>
          <pc:docMk/>
          <pc:sldMk cId="2870343515" sldId="269"/>
        </pc:sldMkLst>
      </pc:sldChg>
      <pc:sldMasterChg chg="add addSldLayout">
        <pc:chgData name="Pinterova Zuzana" userId="S::zuzana.pinterova@edu.juuka.fi::d7a2ac04-571b-46e2-964b-ec09f6d82b35" providerId="AD" clId="Web-{7C259277-6C2C-50DC-EF00-33F7D026FEF1}" dt="2020-11-30T18:22:05.086" v="1"/>
        <pc:sldMasterMkLst>
          <pc:docMk/>
          <pc:sldMasterMk cId="2460954070" sldId="2147483660"/>
        </pc:sldMasterMkLst>
        <pc:sldLayoutChg chg="add">
          <pc:chgData name="Pinterova Zuzana" userId="S::zuzana.pinterova@edu.juuka.fi::d7a2ac04-571b-46e2-964b-ec09f6d82b35" providerId="AD" clId="Web-{7C259277-6C2C-50DC-EF00-33F7D026FEF1}" dt="2020-11-30T18:22:05.086" v="1"/>
          <pc:sldLayoutMkLst>
            <pc:docMk/>
            <pc:sldMasterMk cId="2460954070" sldId="2147483660"/>
            <pc:sldLayoutMk cId="2385387890" sldId="2147483661"/>
          </pc:sldLayoutMkLst>
        </pc:sldLayoutChg>
        <pc:sldLayoutChg chg="add">
          <pc:chgData name="Pinterova Zuzana" userId="S::zuzana.pinterova@edu.juuka.fi::d7a2ac04-571b-46e2-964b-ec09f6d82b35" providerId="AD" clId="Web-{7C259277-6C2C-50DC-EF00-33F7D026FEF1}" dt="2020-11-30T18:22:05.086" v="1"/>
          <pc:sldLayoutMkLst>
            <pc:docMk/>
            <pc:sldMasterMk cId="2460954070" sldId="2147483660"/>
            <pc:sldLayoutMk cId="949138452" sldId="2147483662"/>
          </pc:sldLayoutMkLst>
        </pc:sldLayoutChg>
        <pc:sldLayoutChg chg="add">
          <pc:chgData name="Pinterova Zuzana" userId="S::zuzana.pinterova@edu.juuka.fi::d7a2ac04-571b-46e2-964b-ec09f6d82b35" providerId="AD" clId="Web-{7C259277-6C2C-50DC-EF00-33F7D026FEF1}" dt="2020-11-30T18:22:05.086" v="1"/>
          <pc:sldLayoutMkLst>
            <pc:docMk/>
            <pc:sldMasterMk cId="2460954070" sldId="2147483660"/>
            <pc:sldLayoutMk cId="2591524520" sldId="2147483663"/>
          </pc:sldLayoutMkLst>
        </pc:sldLayoutChg>
        <pc:sldLayoutChg chg="add">
          <pc:chgData name="Pinterova Zuzana" userId="S::zuzana.pinterova@edu.juuka.fi::d7a2ac04-571b-46e2-964b-ec09f6d82b35" providerId="AD" clId="Web-{7C259277-6C2C-50DC-EF00-33F7D026FEF1}" dt="2020-11-30T18:22:05.086" v="1"/>
          <pc:sldLayoutMkLst>
            <pc:docMk/>
            <pc:sldMasterMk cId="2460954070" sldId="2147483660"/>
            <pc:sldLayoutMk cId="1203092039" sldId="2147483664"/>
          </pc:sldLayoutMkLst>
        </pc:sldLayoutChg>
        <pc:sldLayoutChg chg="add">
          <pc:chgData name="Pinterova Zuzana" userId="S::zuzana.pinterova@edu.juuka.fi::d7a2ac04-571b-46e2-964b-ec09f6d82b35" providerId="AD" clId="Web-{7C259277-6C2C-50DC-EF00-33F7D026FEF1}" dt="2020-11-30T18:22:05.086" v="1"/>
          <pc:sldLayoutMkLst>
            <pc:docMk/>
            <pc:sldMasterMk cId="2460954070" sldId="2147483660"/>
            <pc:sldLayoutMk cId="3733172339" sldId="2147483665"/>
          </pc:sldLayoutMkLst>
        </pc:sldLayoutChg>
        <pc:sldLayoutChg chg="add">
          <pc:chgData name="Pinterova Zuzana" userId="S::zuzana.pinterova@edu.juuka.fi::d7a2ac04-571b-46e2-964b-ec09f6d82b35" providerId="AD" clId="Web-{7C259277-6C2C-50DC-EF00-33F7D026FEF1}" dt="2020-11-30T18:22:05.086" v="1"/>
          <pc:sldLayoutMkLst>
            <pc:docMk/>
            <pc:sldMasterMk cId="2460954070" sldId="2147483660"/>
            <pc:sldLayoutMk cId="3210312558" sldId="2147483666"/>
          </pc:sldLayoutMkLst>
        </pc:sldLayoutChg>
        <pc:sldLayoutChg chg="add">
          <pc:chgData name="Pinterova Zuzana" userId="S::zuzana.pinterova@edu.juuka.fi::d7a2ac04-571b-46e2-964b-ec09f6d82b35" providerId="AD" clId="Web-{7C259277-6C2C-50DC-EF00-33F7D026FEF1}" dt="2020-11-30T18:22:05.086" v="1"/>
          <pc:sldLayoutMkLst>
            <pc:docMk/>
            <pc:sldMasterMk cId="2460954070" sldId="2147483660"/>
            <pc:sldLayoutMk cId="3146388984" sldId="2147483667"/>
          </pc:sldLayoutMkLst>
        </pc:sldLayoutChg>
        <pc:sldLayoutChg chg="add">
          <pc:chgData name="Pinterova Zuzana" userId="S::zuzana.pinterova@edu.juuka.fi::d7a2ac04-571b-46e2-964b-ec09f6d82b35" providerId="AD" clId="Web-{7C259277-6C2C-50DC-EF00-33F7D026FEF1}" dt="2020-11-30T18:22:05.086" v="1"/>
          <pc:sldLayoutMkLst>
            <pc:docMk/>
            <pc:sldMasterMk cId="2460954070" sldId="2147483660"/>
            <pc:sldLayoutMk cId="3171841454" sldId="2147483668"/>
          </pc:sldLayoutMkLst>
        </pc:sldLayoutChg>
        <pc:sldLayoutChg chg="add">
          <pc:chgData name="Pinterova Zuzana" userId="S::zuzana.pinterova@edu.juuka.fi::d7a2ac04-571b-46e2-964b-ec09f6d82b35" providerId="AD" clId="Web-{7C259277-6C2C-50DC-EF00-33F7D026FEF1}" dt="2020-11-30T18:22:05.086" v="1"/>
          <pc:sldLayoutMkLst>
            <pc:docMk/>
            <pc:sldMasterMk cId="2460954070" sldId="2147483660"/>
            <pc:sldLayoutMk cId="1718958274" sldId="2147483669"/>
          </pc:sldLayoutMkLst>
        </pc:sldLayoutChg>
        <pc:sldLayoutChg chg="add">
          <pc:chgData name="Pinterova Zuzana" userId="S::zuzana.pinterova@edu.juuka.fi::d7a2ac04-571b-46e2-964b-ec09f6d82b35" providerId="AD" clId="Web-{7C259277-6C2C-50DC-EF00-33F7D026FEF1}" dt="2020-11-30T18:22:05.086" v="1"/>
          <pc:sldLayoutMkLst>
            <pc:docMk/>
            <pc:sldMasterMk cId="2460954070" sldId="2147483660"/>
            <pc:sldLayoutMk cId="2202905451" sldId="2147483670"/>
          </pc:sldLayoutMkLst>
        </pc:sldLayoutChg>
        <pc:sldLayoutChg chg="add">
          <pc:chgData name="Pinterova Zuzana" userId="S::zuzana.pinterova@edu.juuka.fi::d7a2ac04-571b-46e2-964b-ec09f6d82b35" providerId="AD" clId="Web-{7C259277-6C2C-50DC-EF00-33F7D026FEF1}" dt="2020-11-30T18:22:05.086" v="1"/>
          <pc:sldLayoutMkLst>
            <pc:docMk/>
            <pc:sldMasterMk cId="2460954070" sldId="2147483660"/>
            <pc:sldLayoutMk cId="3479445657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roplets-HD-Title-R1d.png">
            <a:extLst>
              <a:ext uri="{FF2B5EF4-FFF2-40B4-BE49-F238E27FC236}">
                <a16:creationId xmlns:a16="http://schemas.microsoft.com/office/drawing/2014/main" id="{29762FE0-7498-480C-B573-8D5FE64DFB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/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57C1DAA-27EF-4440-873C-B08E185B6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4CDEF-10AE-4D94-AB59-1730DA73E65E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6C8F1DE-CAF2-4D57-A007-668E5FB2E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F10C2B8-D07C-4E1D-BEA1-E164FE24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B397E96-7B48-473C-B736-67631218EB15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98398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2C389099-0E43-422F-A7CC-E21C8BC1A6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246D682-0829-4172-BF82-3F001C13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441F4-0E09-4804-869F-FBEC6363AE80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09D873D-3E2C-4E11-8B95-E75180B7D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C8971771-94F9-4942-AF12-2F6E08F4C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2149ED-C47E-49CD-BCB9-A186AE3DF7A7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096330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7F7BC3EE-5E1F-434B-BD12-D21307AB94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88CC86B5-A19D-4318-B170-8CD2F96B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22E3A-DF1B-4BDD-BD99-C0EADF68386D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078EC0DD-0FAD-40B6-B38F-08529706B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2CFB2E0C-A337-4874-9A8B-9671CF094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E775633-716F-4438-B34E-AD4CDD60CF3F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760001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D2B1D3DB-F3C8-448A-920F-60B8B638D8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C89881D-B8C6-4A98-9FB3-F6E9D73846AA}"/>
              </a:ext>
            </a:extLst>
          </p:cNvPr>
          <p:cNvSpPr txBox="1"/>
          <p:nvPr/>
        </p:nvSpPr>
        <p:spPr>
          <a:xfrm>
            <a:off x="1001713" y="754063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660095-7589-4316-8688-A218236BBA57}"/>
              </a:ext>
            </a:extLst>
          </p:cNvPr>
          <p:cNvSpPr txBox="1"/>
          <p:nvPr/>
        </p:nvSpPr>
        <p:spPr>
          <a:xfrm>
            <a:off x="10556875" y="2994025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/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6FBFCFBE-3F31-4E6D-9462-6E3413B011C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C7011-5236-41D6-868B-BBD8C881A0F3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0F4C628B-0BC5-4CBF-A17F-1A2871F8EA7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66CA64E3-5134-44E3-9EA3-AD016D43CA2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0A877D-DD90-4077-BE70-E71249A72478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8748210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70625230-E400-40AF-ADB8-C55B90D92C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1C56DDA-97F3-42E7-B7B5-BA4D11CDF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3E0ED-B5AC-41B2-A743-6CC8653191E2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9C52E1BF-A858-4862-BCE7-EA556FD1F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F2A4D1A-87D4-4BE6-9D91-23828DD93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BA90B3-94ED-4AA8-B04C-D9E7C5118F91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962274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7" descr="Droplets-HD-Content-R1d.png">
            <a:extLst>
              <a:ext uri="{FF2B5EF4-FFF2-40B4-BE49-F238E27FC236}">
                <a16:creationId xmlns:a16="http://schemas.microsoft.com/office/drawing/2014/main" id="{B9D10FBF-67B5-418B-86E2-0E3D676AE8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Date Placeholder 2">
            <a:extLst>
              <a:ext uri="{FF2B5EF4-FFF2-40B4-BE49-F238E27FC236}">
                <a16:creationId xmlns:a16="http://schemas.microsoft.com/office/drawing/2014/main" id="{978C0530-7676-44BF-9093-F243B335D9E9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A4722-480C-4C8A-A3D6-F8887418B380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16" name="Footer Placeholder 3">
            <a:extLst>
              <a:ext uri="{FF2B5EF4-FFF2-40B4-BE49-F238E27FC236}">
                <a16:creationId xmlns:a16="http://schemas.microsoft.com/office/drawing/2014/main" id="{8AF9AAC8-D07E-43DE-AF39-447EAAFC183A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4">
            <a:extLst>
              <a:ext uri="{FF2B5EF4-FFF2-40B4-BE49-F238E27FC236}">
                <a16:creationId xmlns:a16="http://schemas.microsoft.com/office/drawing/2014/main" id="{334E424A-D483-4677-A810-80B0F5AD937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E66E3D-6726-483B-ADCC-0C541ED98205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544894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7" descr="Droplets-HD-Content-R1d.png">
            <a:extLst>
              <a:ext uri="{FF2B5EF4-FFF2-40B4-BE49-F238E27FC236}">
                <a16:creationId xmlns:a16="http://schemas.microsoft.com/office/drawing/2014/main" id="{B9F416F8-B83A-4107-B466-9B12D71B36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Date Placeholder 2">
            <a:extLst>
              <a:ext uri="{FF2B5EF4-FFF2-40B4-BE49-F238E27FC236}">
                <a16:creationId xmlns:a16="http://schemas.microsoft.com/office/drawing/2014/main" id="{4C7DD683-212F-42D9-818C-AB7E50257217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0C560-C824-4E01-A76F-42C1F5CA66D6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AE2AA1AF-2E15-4158-96D4-1F418B72936F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4">
            <a:extLst>
              <a:ext uri="{FF2B5EF4-FFF2-40B4-BE49-F238E27FC236}">
                <a16:creationId xmlns:a16="http://schemas.microsoft.com/office/drawing/2014/main" id="{D62C307A-5403-4195-88C3-ACAEF02E874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4D1CB2-A322-4AFF-AA48-70A8CAD1C1A4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808395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roplets-HD-Content-R1d.png">
            <a:extLst>
              <a:ext uri="{FF2B5EF4-FFF2-40B4-BE49-F238E27FC236}">
                <a16:creationId xmlns:a16="http://schemas.microsoft.com/office/drawing/2014/main" id="{75DF890F-9FB2-4853-8C6F-2E9048A4AB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CB38B2-950E-41A2-84B6-99E4140156D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148F6-658F-4E79-B155-7F86F914A36B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3609A73-FD63-4E1C-88CB-97184BDC802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D8B7C88-E064-458E-8F3C-BA2256A0C8A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AC78CC-F40C-4487-B6BF-4F3DB6F6DA4F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570264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roplets-HD-Content-R1d.png">
            <a:extLst>
              <a:ext uri="{FF2B5EF4-FFF2-40B4-BE49-F238E27FC236}">
                <a16:creationId xmlns:a16="http://schemas.microsoft.com/office/drawing/2014/main" id="{DA0B0360-C8E1-4A36-9EEA-6782CBCDAE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E08D19F-A7F1-4476-9C34-91F52C5F0E9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5C825-AE8D-481B-88EF-281A4C7F1A2B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96E88F3-BA9D-4F69-AB11-1C1D58E7BE2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9F09368-DD6B-4F5F-B79E-39A0CEEB591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757C93-8A3A-45D1-A538-C7DBEDFA3A97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5763411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74791B-D49B-436E-B383-44327AE5A4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75EA2F-77CA-4450-B452-D0A221C7F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A94004-019A-4517-BACF-2C24A44BD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37DB0F-DCA5-4E09-8CB9-0AC0F6BBAF6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556038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roplets-HD-Content-R1d.png">
            <a:extLst>
              <a:ext uri="{FF2B5EF4-FFF2-40B4-BE49-F238E27FC236}">
                <a16:creationId xmlns:a16="http://schemas.microsoft.com/office/drawing/2014/main" id="{23FA44DD-3E73-49DE-8635-E716704D74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77CA08-4354-4D23-A7D0-272E77993F5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F6363-4EA9-4A10-9BEA-09CEF54F9D53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EAC26CD-C79E-48EA-8451-11620BD4816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854247-B372-4704-B1CA-BDED08B605E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F6CDAA6-E424-4734-B567-D95F9B3D5259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83334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roplets-HD-Content-R1d.png">
            <a:extLst>
              <a:ext uri="{FF2B5EF4-FFF2-40B4-BE49-F238E27FC236}">
                <a16:creationId xmlns:a16="http://schemas.microsoft.com/office/drawing/2014/main" id="{A50DE8F9-E5D5-42D4-9493-DCA7774B81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8806C8A-F5C8-47BA-8FD5-CB7EF37EE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73103-86F2-4AA5-8478-8943F3E1B345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3BD629A-2054-4D52-982E-96B5BB3B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AF46568-25C6-4AC3-BB42-65CF66529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5093B3-AD42-4984-8112-1A308E14BFBF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201550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07B26DCE-7198-4A78-951F-56A41D4C8F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D37740C4-C94B-4E6A-B25A-E0C54001174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AC0A6-D77C-4D61-93B5-C0FF2F09FA4A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4B32F745-975F-4AD5-B9CB-912A5BFFC97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267C889-EE26-4AD6-91FE-EF76DE50BBB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F6C76E-A7C2-4887-B5C2-4949EF575CCB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048942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Droplets-HD-Content-R1d.png">
            <a:extLst>
              <a:ext uri="{FF2B5EF4-FFF2-40B4-BE49-F238E27FC236}">
                <a16:creationId xmlns:a16="http://schemas.microsoft.com/office/drawing/2014/main" id="{9166F039-4836-4764-975A-77239B845C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44F15D98-F27D-4DBA-9B50-D23C8FD9762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0DD38-EA07-446C-A785-BA461367C7D3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273B3A1C-3BFA-4698-9D30-17BB4579C44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2AC96B56-5DEE-49E1-B1F1-2E9E07C9F3A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CCE2A3-066A-4204-A2EE-FECB8BA9DBEB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133048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Droplets-HD-Content-R1d.png">
            <a:extLst>
              <a:ext uri="{FF2B5EF4-FFF2-40B4-BE49-F238E27FC236}">
                <a16:creationId xmlns:a16="http://schemas.microsoft.com/office/drawing/2014/main" id="{8791B567-5438-4D93-B860-4DB2F3D5DB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49DF2D17-246F-4A0E-BA91-D14B6A47C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E83DD-F037-4A45-8295-63CE6EEB568F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CDA01F48-C03C-4486-A9C9-D9D32750F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654AB59B-228C-4C37-8C88-ED9ED25E1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DA46D3-EC53-4D1F-94A2-5F04D4028A7D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136068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Droplets-HD-Content-R1d.png">
            <a:extLst>
              <a:ext uri="{FF2B5EF4-FFF2-40B4-BE49-F238E27FC236}">
                <a16:creationId xmlns:a16="http://schemas.microsoft.com/office/drawing/2014/main" id="{98D7DFC7-3BD5-4219-9080-49A66C5194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CA2C1E78-E7BC-4F9F-AF8F-06C51B25A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94FC1-E9CE-42C1-8553-A297AC194704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BB847A51-F6F8-4506-A0C6-59FF2B8F5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8D4A568-0C06-4D86-BA81-F3D0DA09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9B0E04-CFBA-4085-98F1-9CC703CB36DA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39348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78053183-FC3D-4E2A-BC3F-AC7D9412EE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AE947475-248B-487A-8A0C-D52400E38E7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77B63-52C9-4E63-8C31-6D90B7818AE5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3C09A015-31FC-4AC3-ABC1-75DEABC454E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0EFA2F87-751D-4891-941D-87A797786A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A5368D-8CA1-44F0-A546-88FD6A78AC23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002264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roplets-HD-Content-R1d.png">
            <a:extLst>
              <a:ext uri="{FF2B5EF4-FFF2-40B4-BE49-F238E27FC236}">
                <a16:creationId xmlns:a16="http://schemas.microsoft.com/office/drawing/2014/main" id="{CE69F9F6-5503-4D23-9E3D-EBE949BE7F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A014C61-32CE-42CF-90C9-58B78D2B3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FF6F3-A9E2-44EE-9C91-8F011C1AE177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E704125B-1E45-438E-887F-2BB4CA521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781284A-DF3F-49FB-9A37-B561F3CC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A904A99-D1C3-4456-B2CE-998AF3447956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596420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00000">
              <a:srgbClr val="B8B8B8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>
            <a:extLst>
              <a:ext uri="{FF2B5EF4-FFF2-40B4-BE49-F238E27FC236}">
                <a16:creationId xmlns:a16="http://schemas.microsoft.com/office/drawing/2014/main" id="{EEE6769C-4374-491E-8B49-1B80DE568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92648A-DFC4-4F89-896E-2EFF967B8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19125"/>
            <a:ext cx="10363200" cy="1595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50C8C-2068-46A9-BE96-AA663F2E3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2366963"/>
            <a:ext cx="10363200" cy="3424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99983-4A78-4584-96E6-BA4B437E88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78738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68C05053-E0B3-4108-8874-D7DF8519F859}" type="datetimeFigureOut">
              <a:rPr lang="en-US"/>
              <a:pPr>
                <a:defRPr/>
              </a:pPr>
              <a:t>11/30/2020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30D2F-1331-4E86-BE72-49F2777FEA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5883275"/>
            <a:ext cx="6672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0587B-DE8F-43B2-B3A0-342B91BF84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514013" y="5883275"/>
            <a:ext cx="7635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CBC2A5F8-E53A-434A-AED0-CB4C8684B8BB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  <p:sldLayoutId id="2147483777" r:id="rId18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w Cen MT" panose="020B0602020104020603" pitchFamily="34" charset="0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2000" kern="1200" cap="all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kern="1200" cap="all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600" kern="1200" cap="all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400" kern="1200" cap="all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400" kern="1200" cap="all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DD2B5-83CE-4FB1-A0E4-1F36A15471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3" y="1300163"/>
            <a:ext cx="8689975" cy="25098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dirty="0"/>
              <a:t>Kehon energiantuotto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85CAF-CB65-48DA-A32F-8333100820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3" y="3886200"/>
            <a:ext cx="8689975" cy="1371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fi-F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ABF964D-BC05-40CF-ABFC-EC54C48CEE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800"/>
              <a:t>Lihaksen energiatuoton jakautuminen</a:t>
            </a:r>
          </a:p>
        </p:txBody>
      </p:sp>
      <p:sp>
        <p:nvSpPr>
          <p:cNvPr id="28675" name="Line 3">
            <a:extLst>
              <a:ext uri="{FF2B5EF4-FFF2-40B4-BE49-F238E27FC236}">
                <a16:creationId xmlns:a16="http://schemas.microsoft.com/office/drawing/2014/main" id="{C1CA8072-61E5-4521-861A-9367E87EA5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92313" y="1484313"/>
            <a:ext cx="0" cy="4681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6" name="Line 4">
            <a:extLst>
              <a:ext uri="{FF2B5EF4-FFF2-40B4-BE49-F238E27FC236}">
                <a16:creationId xmlns:a16="http://schemas.microsoft.com/office/drawing/2014/main" id="{2890D64C-AC7F-4B78-A609-6202B8318B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2313" y="6165850"/>
            <a:ext cx="8135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5">
            <a:extLst>
              <a:ext uri="{FF2B5EF4-FFF2-40B4-BE49-F238E27FC236}">
                <a16:creationId xmlns:a16="http://schemas.microsoft.com/office/drawing/2014/main" id="{09422206-5D9E-42F9-8FDD-9195B7D6C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0238" y="6184900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0</a:t>
            </a:r>
          </a:p>
        </p:txBody>
      </p:sp>
      <p:sp>
        <p:nvSpPr>
          <p:cNvPr id="28678" name="Text Box 6">
            <a:extLst>
              <a:ext uri="{FF2B5EF4-FFF2-40B4-BE49-F238E27FC236}">
                <a16:creationId xmlns:a16="http://schemas.microsoft.com/office/drawing/2014/main" id="{210C2CA4-411E-4604-8771-CC8FC936F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3838" y="6184900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10</a:t>
            </a:r>
          </a:p>
        </p:txBody>
      </p:sp>
      <p:sp>
        <p:nvSpPr>
          <p:cNvPr id="28679" name="Text Box 7">
            <a:extLst>
              <a:ext uri="{FF2B5EF4-FFF2-40B4-BE49-F238E27FC236}">
                <a16:creationId xmlns:a16="http://schemas.microsoft.com/office/drawing/2014/main" id="{C17F5D75-1201-473C-8A7D-D9BC08B07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6813" y="6184900"/>
            <a:ext cx="56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120</a:t>
            </a:r>
          </a:p>
        </p:txBody>
      </p:sp>
      <p:sp>
        <p:nvSpPr>
          <p:cNvPr id="28680" name="Text Box 8">
            <a:extLst>
              <a:ext uri="{FF2B5EF4-FFF2-40B4-BE49-F238E27FC236}">
                <a16:creationId xmlns:a16="http://schemas.microsoft.com/office/drawing/2014/main" id="{514461D9-DB32-4563-A2B1-229A296B1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1713" y="6113463"/>
            <a:ext cx="2619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s</a:t>
            </a:r>
          </a:p>
        </p:txBody>
      </p:sp>
      <p:sp>
        <p:nvSpPr>
          <p:cNvPr id="28681" name="Text Box 9">
            <a:extLst>
              <a:ext uri="{FF2B5EF4-FFF2-40B4-BE49-F238E27FC236}">
                <a16:creationId xmlns:a16="http://schemas.microsoft.com/office/drawing/2014/main" id="{391C9E6F-46D3-48C5-ABF2-A6C158534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213" y="3665538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50</a:t>
            </a:r>
          </a:p>
        </p:txBody>
      </p:sp>
      <p:sp>
        <p:nvSpPr>
          <p:cNvPr id="28682" name="Text Box 10">
            <a:extLst>
              <a:ext uri="{FF2B5EF4-FFF2-40B4-BE49-F238E27FC236}">
                <a16:creationId xmlns:a16="http://schemas.microsoft.com/office/drawing/2014/main" id="{6C5E3E67-E807-437B-8425-9383A38449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213" y="1576388"/>
            <a:ext cx="565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100</a:t>
            </a:r>
          </a:p>
        </p:txBody>
      </p:sp>
      <p:sp>
        <p:nvSpPr>
          <p:cNvPr id="28683" name="Text Box 11">
            <a:extLst>
              <a:ext uri="{FF2B5EF4-FFF2-40B4-BE49-F238E27FC236}">
                <a16:creationId xmlns:a16="http://schemas.microsoft.com/office/drawing/2014/main" id="{24468451-3C07-4433-B977-1425F2EF0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8613" y="1185863"/>
            <a:ext cx="38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%</a:t>
            </a:r>
          </a:p>
        </p:txBody>
      </p:sp>
      <p:sp>
        <p:nvSpPr>
          <p:cNvPr id="28684" name="Freeform 12">
            <a:extLst>
              <a:ext uri="{FF2B5EF4-FFF2-40B4-BE49-F238E27FC236}">
                <a16:creationId xmlns:a16="http://schemas.microsoft.com/office/drawing/2014/main" id="{C417DDA1-37DD-480C-AC12-6830547F0B19}"/>
              </a:ext>
            </a:extLst>
          </p:cNvPr>
          <p:cNvSpPr>
            <a:spLocks/>
          </p:cNvSpPr>
          <p:nvPr/>
        </p:nvSpPr>
        <p:spPr bwMode="auto">
          <a:xfrm>
            <a:off x="2160588" y="1973263"/>
            <a:ext cx="8315325" cy="4275137"/>
          </a:xfrm>
          <a:custGeom>
            <a:avLst/>
            <a:gdLst>
              <a:gd name="T0" fmla="*/ 2147483646 w 5238"/>
              <a:gd name="T1" fmla="*/ 2147483646 h 2693"/>
              <a:gd name="T2" fmla="*/ 2147483646 w 5238"/>
              <a:gd name="T3" fmla="*/ 2147483646 h 2693"/>
              <a:gd name="T4" fmla="*/ 2147483646 w 5238"/>
              <a:gd name="T5" fmla="*/ 2147483646 h 2693"/>
              <a:gd name="T6" fmla="*/ 2147483646 w 5238"/>
              <a:gd name="T7" fmla="*/ 2147483646 h 2693"/>
              <a:gd name="T8" fmla="*/ 2147483646 w 5238"/>
              <a:gd name="T9" fmla="*/ 2147483646 h 2693"/>
              <a:gd name="T10" fmla="*/ 2147483646 w 5238"/>
              <a:gd name="T11" fmla="*/ 2147483646 h 2693"/>
              <a:gd name="T12" fmla="*/ 2147483646 w 5238"/>
              <a:gd name="T13" fmla="*/ 2147483646 h 2693"/>
              <a:gd name="T14" fmla="*/ 2147483646 w 5238"/>
              <a:gd name="T15" fmla="*/ 2147483646 h 2693"/>
              <a:gd name="T16" fmla="*/ 2147483646 w 5238"/>
              <a:gd name="T17" fmla="*/ 2147483646 h 2693"/>
              <a:gd name="T18" fmla="*/ 2147483646 w 5238"/>
              <a:gd name="T19" fmla="*/ 2147483646 h 269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238" h="2693">
                <a:moveTo>
                  <a:pt x="69" y="2603"/>
                </a:moveTo>
                <a:cubicBezTo>
                  <a:pt x="73" y="2597"/>
                  <a:pt x="93" y="2570"/>
                  <a:pt x="95" y="2567"/>
                </a:cubicBezTo>
                <a:cubicBezTo>
                  <a:pt x="97" y="2564"/>
                  <a:pt x="0" y="2693"/>
                  <a:pt x="80" y="2584"/>
                </a:cubicBezTo>
                <a:cubicBezTo>
                  <a:pt x="160" y="2475"/>
                  <a:pt x="302" y="2256"/>
                  <a:pt x="574" y="1915"/>
                </a:cubicBezTo>
                <a:cubicBezTo>
                  <a:pt x="846" y="1574"/>
                  <a:pt x="1383" y="841"/>
                  <a:pt x="1714" y="540"/>
                </a:cubicBezTo>
                <a:cubicBezTo>
                  <a:pt x="2045" y="239"/>
                  <a:pt x="2260" y="0"/>
                  <a:pt x="2558" y="106"/>
                </a:cubicBezTo>
                <a:cubicBezTo>
                  <a:pt x="2856" y="212"/>
                  <a:pt x="3222" y="862"/>
                  <a:pt x="3505" y="1179"/>
                </a:cubicBezTo>
                <a:cubicBezTo>
                  <a:pt x="3788" y="1496"/>
                  <a:pt x="3994" y="1795"/>
                  <a:pt x="4254" y="2008"/>
                </a:cubicBezTo>
                <a:cubicBezTo>
                  <a:pt x="4514" y="2221"/>
                  <a:pt x="4906" y="2376"/>
                  <a:pt x="5064" y="2459"/>
                </a:cubicBezTo>
                <a:cubicBezTo>
                  <a:pt x="5222" y="2542"/>
                  <a:pt x="5238" y="2520"/>
                  <a:pt x="5201" y="2505"/>
                </a:cubicBezTo>
              </a:path>
            </a:pathLst>
          </a:custGeom>
          <a:noFill/>
          <a:ln w="38100" cmpd="sng">
            <a:solidFill>
              <a:srgbClr val="00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Freeform 13">
            <a:extLst>
              <a:ext uri="{FF2B5EF4-FFF2-40B4-BE49-F238E27FC236}">
                <a16:creationId xmlns:a16="http://schemas.microsoft.com/office/drawing/2014/main" id="{FF329DA2-8697-4DCE-AF52-39C061BCFB86}"/>
              </a:ext>
            </a:extLst>
          </p:cNvPr>
          <p:cNvSpPr>
            <a:spLocks/>
          </p:cNvSpPr>
          <p:nvPr/>
        </p:nvSpPr>
        <p:spPr bwMode="auto">
          <a:xfrm>
            <a:off x="2016125" y="1917700"/>
            <a:ext cx="2208213" cy="4243388"/>
          </a:xfrm>
          <a:custGeom>
            <a:avLst/>
            <a:gdLst>
              <a:gd name="T0" fmla="*/ 0 w 1391"/>
              <a:gd name="T1" fmla="*/ 2147483646 h 2673"/>
              <a:gd name="T2" fmla="*/ 2147483646 w 1391"/>
              <a:gd name="T3" fmla="*/ 2147483646 h 2673"/>
              <a:gd name="T4" fmla="*/ 2147483646 w 1391"/>
              <a:gd name="T5" fmla="*/ 2147483646 h 2673"/>
              <a:gd name="T6" fmla="*/ 2147483646 w 1391"/>
              <a:gd name="T7" fmla="*/ 2147483646 h 2673"/>
              <a:gd name="T8" fmla="*/ 2147483646 w 1391"/>
              <a:gd name="T9" fmla="*/ 2147483646 h 26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1" h="2673">
                <a:moveTo>
                  <a:pt x="0" y="2673"/>
                </a:moveTo>
                <a:cubicBezTo>
                  <a:pt x="34" y="2288"/>
                  <a:pt x="131" y="724"/>
                  <a:pt x="211" y="362"/>
                </a:cubicBezTo>
                <a:cubicBezTo>
                  <a:pt x="291" y="0"/>
                  <a:pt x="385" y="203"/>
                  <a:pt x="483" y="498"/>
                </a:cubicBezTo>
                <a:cubicBezTo>
                  <a:pt x="581" y="793"/>
                  <a:pt x="650" y="1783"/>
                  <a:pt x="801" y="2131"/>
                </a:cubicBezTo>
                <a:cubicBezTo>
                  <a:pt x="952" y="2479"/>
                  <a:pt x="1293" y="2509"/>
                  <a:pt x="1391" y="2585"/>
                </a:cubicBezTo>
              </a:path>
            </a:pathLst>
          </a:custGeom>
          <a:noFill/>
          <a:ln w="38100" cmpd="sng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Freeform 14">
            <a:extLst>
              <a:ext uri="{FF2B5EF4-FFF2-40B4-BE49-F238E27FC236}">
                <a16:creationId xmlns:a16="http://schemas.microsoft.com/office/drawing/2014/main" id="{9B0F845C-439C-4546-A294-C396F33F8B4E}"/>
              </a:ext>
            </a:extLst>
          </p:cNvPr>
          <p:cNvSpPr>
            <a:spLocks/>
          </p:cNvSpPr>
          <p:nvPr/>
        </p:nvSpPr>
        <p:spPr bwMode="auto">
          <a:xfrm>
            <a:off x="3359150" y="1816100"/>
            <a:ext cx="7246938" cy="4276725"/>
          </a:xfrm>
          <a:custGeom>
            <a:avLst/>
            <a:gdLst>
              <a:gd name="T0" fmla="*/ 0 w 4565"/>
              <a:gd name="T1" fmla="*/ 2147483646 h 2694"/>
              <a:gd name="T2" fmla="*/ 2147483646 w 4565"/>
              <a:gd name="T3" fmla="*/ 2147483646 h 2694"/>
              <a:gd name="T4" fmla="*/ 2147483646 w 4565"/>
              <a:gd name="T5" fmla="*/ 2147483646 h 2694"/>
              <a:gd name="T6" fmla="*/ 2147483646 w 4565"/>
              <a:gd name="T7" fmla="*/ 0 h 269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565" h="2694">
                <a:moveTo>
                  <a:pt x="0" y="2694"/>
                </a:moveTo>
                <a:cubicBezTo>
                  <a:pt x="249" y="2592"/>
                  <a:pt x="882" y="2466"/>
                  <a:pt x="1495" y="2083"/>
                </a:cubicBezTo>
                <a:cubicBezTo>
                  <a:pt x="2108" y="1700"/>
                  <a:pt x="3169" y="742"/>
                  <a:pt x="3681" y="395"/>
                </a:cubicBezTo>
                <a:cubicBezTo>
                  <a:pt x="4193" y="48"/>
                  <a:pt x="4381" y="82"/>
                  <a:pt x="4565" y="0"/>
                </a:cubicBezTo>
              </a:path>
            </a:pathLst>
          </a:custGeom>
          <a:noFill/>
          <a:ln w="38100" cmpd="sng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Text Box 15">
            <a:extLst>
              <a:ext uri="{FF2B5EF4-FFF2-40B4-BE49-F238E27FC236}">
                <a16:creationId xmlns:a16="http://schemas.microsoft.com/office/drawing/2014/main" id="{1DAFBDFB-8BF2-4563-BA0C-C1181CC82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3925" y="2781300"/>
            <a:ext cx="196691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990099"/>
                </a:solidFill>
              </a:rPr>
              <a:t>Aerobinen energia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990099"/>
                </a:solidFill>
              </a:rPr>
              <a:t>(palaminen)</a:t>
            </a:r>
          </a:p>
        </p:txBody>
      </p:sp>
      <p:sp>
        <p:nvSpPr>
          <p:cNvPr id="28688" name="Text Box 16">
            <a:extLst>
              <a:ext uri="{FF2B5EF4-FFF2-40B4-BE49-F238E27FC236}">
                <a16:creationId xmlns:a16="http://schemas.microsoft.com/office/drawing/2014/main" id="{D98EB7BB-5F84-4984-85BD-22606B18C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9825" y="4365625"/>
            <a:ext cx="1214438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006600"/>
                </a:solidFill>
              </a:rPr>
              <a:t>Glykolyysi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006600"/>
                </a:solidFill>
              </a:rPr>
              <a:t>(hajotus)</a:t>
            </a:r>
          </a:p>
        </p:txBody>
      </p:sp>
      <p:sp>
        <p:nvSpPr>
          <p:cNvPr id="28689" name="Text Box 17">
            <a:extLst>
              <a:ext uri="{FF2B5EF4-FFF2-40B4-BE49-F238E27FC236}">
                <a16:creationId xmlns:a16="http://schemas.microsoft.com/office/drawing/2014/main" id="{CE92BA0C-6FDE-4717-BD09-63A35931B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8" y="2420938"/>
            <a:ext cx="4524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FF3300"/>
                </a:solidFill>
              </a:rPr>
              <a:t>KP</a:t>
            </a:r>
          </a:p>
        </p:txBody>
      </p:sp>
      <p:sp>
        <p:nvSpPr>
          <p:cNvPr id="28690" name="Text Box 18">
            <a:extLst>
              <a:ext uri="{FF2B5EF4-FFF2-40B4-BE49-F238E27FC236}">
                <a16:creationId xmlns:a16="http://schemas.microsoft.com/office/drawing/2014/main" id="{09D9B06C-A8D0-4FD8-A4B9-B464608A8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8225" y="1625600"/>
            <a:ext cx="5619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3333FF"/>
                </a:solidFill>
              </a:rPr>
              <a:t>ATP</a:t>
            </a:r>
          </a:p>
        </p:txBody>
      </p:sp>
      <p:sp>
        <p:nvSpPr>
          <p:cNvPr id="28691" name="Freeform 19">
            <a:extLst>
              <a:ext uri="{FF2B5EF4-FFF2-40B4-BE49-F238E27FC236}">
                <a16:creationId xmlns:a16="http://schemas.microsoft.com/office/drawing/2014/main" id="{AEBBAF98-020F-4AA2-8929-7A8BC68ADBC6}"/>
              </a:ext>
            </a:extLst>
          </p:cNvPr>
          <p:cNvSpPr>
            <a:spLocks/>
          </p:cNvSpPr>
          <p:nvPr/>
        </p:nvSpPr>
        <p:spPr bwMode="auto">
          <a:xfrm>
            <a:off x="2006600" y="1744663"/>
            <a:ext cx="180975" cy="4389437"/>
          </a:xfrm>
          <a:custGeom>
            <a:avLst/>
            <a:gdLst>
              <a:gd name="T0" fmla="*/ 0 w 114"/>
              <a:gd name="T1" fmla="*/ 0 h 2765"/>
              <a:gd name="T2" fmla="*/ 2147483646 w 114"/>
              <a:gd name="T3" fmla="*/ 2147483646 h 2765"/>
              <a:gd name="T4" fmla="*/ 2147483646 w 114"/>
              <a:gd name="T5" fmla="*/ 2147483646 h 2765"/>
              <a:gd name="T6" fmla="*/ 2147483646 w 114"/>
              <a:gd name="T7" fmla="*/ 2147483646 h 276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4" h="2765">
                <a:moveTo>
                  <a:pt x="0" y="0"/>
                </a:moveTo>
                <a:cubicBezTo>
                  <a:pt x="12" y="524"/>
                  <a:pt x="25" y="1049"/>
                  <a:pt x="38" y="1440"/>
                </a:cubicBezTo>
                <a:cubicBezTo>
                  <a:pt x="51" y="1831"/>
                  <a:pt x="63" y="2128"/>
                  <a:pt x="76" y="2349"/>
                </a:cubicBezTo>
                <a:cubicBezTo>
                  <a:pt x="89" y="2570"/>
                  <a:pt x="108" y="2696"/>
                  <a:pt x="114" y="2765"/>
                </a:cubicBezTo>
              </a:path>
            </a:pathLst>
          </a:custGeom>
          <a:solidFill>
            <a:srgbClr val="3333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CE42A1-9BC8-4E5E-BC1F-D486C3280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pic>
        <p:nvPicPr>
          <p:cNvPr id="66562" name="Picture 2">
            <a:extLst>
              <a:ext uri="{FF2B5EF4-FFF2-40B4-BE49-F238E27FC236}">
                <a16:creationId xmlns:a16="http://schemas.microsoft.com/office/drawing/2014/main" id="{9803D09A-0A1E-4D3F-BD91-32B5039EAE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138" y="685800"/>
            <a:ext cx="9872662" cy="555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MCPE01085_0000[1]">
            <a:extLst>
              <a:ext uri="{FF2B5EF4-FFF2-40B4-BE49-F238E27FC236}">
                <a16:creationId xmlns:a16="http://schemas.microsoft.com/office/drawing/2014/main" id="{744E06C4-96B9-4869-BC2F-1379D455B2E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0"/>
            <a:ext cx="5265738" cy="6597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1" name="Rectangle 3">
            <a:extLst>
              <a:ext uri="{FF2B5EF4-FFF2-40B4-BE49-F238E27FC236}">
                <a16:creationId xmlns:a16="http://schemas.microsoft.com/office/drawing/2014/main" id="{EA10B117-0963-42A9-BC9D-F2F05A7DCB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03388" y="188913"/>
            <a:ext cx="5051425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/>
              <a:t>Lihasten tehtävät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A6A671EC-06F0-4E72-9D30-A480E60FEEB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0"/>
            <a:ext cx="7715250" cy="45307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800"/>
              <a:t>liikkeiden mahdollistaminen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800"/>
              <a:t>tuki- ja suojelutehtävät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800"/>
              <a:t>muodon antaja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800"/>
              <a:t>lämmöntuotanto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800"/>
              <a:t>energian varastointi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800"/>
              <a:t>veren virtaus laskimoissa sydämeen päin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i-FI" altLang="fi-FI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0419B566-C139-4B4D-9CA0-7F875BD7C1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/>
              <a:t>Energia-aineenvaihdunta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0EBD1BF0-8906-4CAA-AC8A-0B4BD885D57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81200" y="1600200"/>
            <a:ext cx="8229600" cy="4525963"/>
          </a:xfrm>
        </p:spPr>
        <p:txBody>
          <a:bodyPr>
            <a:normAutofit lnSpcReduction="10000"/>
          </a:bodyPr>
          <a:lstStyle/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i-FI" altLang="fi-FI" sz="2400" dirty="0"/>
              <a:t>*Solut voivat tuottaa energiaa; 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i-FI" altLang="fi-FI" sz="2400" dirty="0"/>
              <a:t> 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i-FI" altLang="fi-FI" sz="2400" dirty="0"/>
              <a:t>	hiilihydraateista / glukoosista, joka on varastoituneena  glykogeenina lihaksissa ja maksassa. Sitä on yleensä noin 1% lihasten painosta, josta saadaan noin 4000-5000 kJ energiaa.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fi-FI" altLang="fi-FI" sz="2400" dirty="0"/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i-FI" altLang="fi-FI" sz="2400" dirty="0"/>
              <a:t>	rasvoista / rasvahapoista ja glyserolista jotka ovat rasvakudokseen varastoituna. Niistä normaalipainoinen 75kg mies saa noin 300 000 kJ energiaa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fi-FI" altLang="fi-FI" sz="2400" dirty="0"/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i-FI" altLang="fi-FI" sz="2400" dirty="0"/>
              <a:t>	proteiineista / aminohapoista </a:t>
            </a:r>
          </a:p>
          <a:p>
            <a:pPr lvl="1"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fi-FI" altLang="fi-FI" sz="24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fi-FI" altLang="fi-FI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3E01AD7-9BF5-463D-A2BD-6F5327EA26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56038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3200"/>
              <a:t>Tärkeitä lyhenteitä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73A3C12-5009-4E24-A691-1A5C5D0E830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92313" y="981075"/>
            <a:ext cx="8229600" cy="5400675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i-FI" altLang="fi-FI" sz="240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ATP – adenosiinitrifosfaatti. Elimistön tärkein energianlähde. Sen varastot ovat pienet ja ison molekyylikokonsa vuoksi sitä ei voida varastoida hyvin.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i-FI" altLang="fi-FI" sz="240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KP – kreatiinifosfaatti. Tärkeä energian lähde. Energia saadaan nopeasti käyttöön.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i-FI" altLang="fi-FI" sz="240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ADP – adenosiinidifostaatti. Energiasidoksestaan luopunut energiamolekyyli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2634CE2E-80F5-4D58-A3A8-76913917D4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8493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3200"/>
              <a:t>Anaerobinen energiantuotto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FE87F57-4C0A-4011-BED8-1CEA80CBD12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9288" y="1196975"/>
            <a:ext cx="8229600" cy="5184775"/>
          </a:xfrm>
        </p:spPr>
        <p:txBody>
          <a:bodyPr/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altLang="fi-FI" sz="2400" b="1" dirty="0"/>
              <a:t>anaerobisella energiantuotolla tarkoitetaan lihasten välittömien energialähteiden vapauttamista hapettomassa prosessissa.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altLang="fi-FI" sz="2400" b="1" dirty="0"/>
              <a:t>Tämä on nopein, lyhyin ja tehokkain, mutta rajallinen energiantuottotapa.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altLang="fi-FI" sz="2400" b="1" dirty="0"/>
              <a:t>Nämä energiavarastot käytetään loppuun muutaman kymmenen sekunnin maksimaalisessa suorituksessa.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fi-FI" altLang="fi-FI" sz="2400" b="1" dirty="0"/>
              <a:t>Se on merkittävä energiantuottotapa lyhyissä maksimisuorituksissa, mutta myös yli 60-70 % maksimaalisesta aerobisesta tehosta olevissa pitkäkestoisissa suorituksissa.</a:t>
            </a:r>
            <a:r>
              <a:rPr lang="fi-FI" altLang="fi-FI" sz="2400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AB916DE1-84B3-4535-91D4-656C5D6792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40013" y="407988"/>
            <a:ext cx="6778625" cy="8493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3200" dirty="0"/>
              <a:t>Aerobinen eli palamalla aikaansaatu energiatuotanto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AB3938CF-70E3-4743-8712-F05E01BC242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92313" y="1484313"/>
            <a:ext cx="8229600" cy="4824412"/>
          </a:xfrm>
        </p:spPr>
        <p:txBody>
          <a:bodyPr>
            <a:normAutofit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fi-FI" altLang="fi-FI" dirty="0"/>
              <a:t>tapahtuu aina mitokondrioissa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fi-FI" altLang="fi-FI" dirty="0"/>
              <a:t>polttoaineena toimivat energiaravintoaineet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fi-FI" altLang="fi-FI" dirty="0"/>
              <a:t>	(hiilihydraatit, rasvat, valkuaisaineet)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fi-FI" altLang="fi-FI" dirty="0"/>
              <a:t>täällä ladataan myös ATP- ja KP-varastot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fi-FI" altLang="fi-FI" dirty="0"/>
              <a:t>kaikki aineet muutetaan ensin samanlaisiksi aineiksi (aktiivinen etikkahappo), jotka sitten poltetaan solun sisällä, mitokondriossa toimivassa </a:t>
            </a:r>
            <a:r>
              <a:rPr lang="fi-FI" altLang="fi-FI" dirty="0" err="1"/>
              <a:t>Krebsin</a:t>
            </a:r>
            <a:r>
              <a:rPr lang="fi-FI" altLang="fi-FI" dirty="0"/>
              <a:t> syklissä (eli sitruunahappokierrossa)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fi-FI" altLang="fi-FI" dirty="0"/>
              <a:t>happi on olennainen ja välttämätön osa viimeistä vaihetta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fi-FI" altLang="fi-FI" dirty="0"/>
              <a:t>saatavan energian määrä riippuu poltettavasta aineesta (hiilihydraatit, rasvat, valkuaisaineet). Gramma rasva sisältää yli puolet enemmän energiaa, kuin grammahiilihydraattia tai proteiinia.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fi-FI" altLang="fi-FI" dirty="0"/>
              <a:t>proteiineja ei käytetä energian tuotantoon, kuin äärimmäisen rankoissa suorituksissa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fi-FI" altLang="fi-FI" dirty="0"/>
              <a:t>ylimääräisestä energiasta syntyy lämpöä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E63E6B-860A-473C-855C-0D43E99C0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Glykoosi, glykogeeni, </a:t>
            </a:r>
            <a:r>
              <a:rPr lang="fi-FI" dirty="0" err="1"/>
              <a:t>glukolyysi</a:t>
            </a:r>
            <a:endParaRPr lang="fi-FI" dirty="0"/>
          </a:p>
        </p:txBody>
      </p:sp>
      <p:pic>
        <p:nvPicPr>
          <p:cNvPr id="1026" name="Picture 2" descr="solunetti: Glykolyysi">
            <a:extLst>
              <a:ext uri="{FF2B5EF4-FFF2-40B4-BE49-F238E27FC236}">
                <a16:creationId xmlns:a16="http://schemas.microsoft.com/office/drawing/2014/main" id="{62A22D3F-AC07-4261-BBCD-7BD3DB117D0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0235" y="1437282"/>
            <a:ext cx="3101975" cy="294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iologia- solu ja perinnöllisyys">
            <a:extLst>
              <a:ext uri="{FF2B5EF4-FFF2-40B4-BE49-F238E27FC236}">
                <a16:creationId xmlns:a16="http://schemas.microsoft.com/office/drawing/2014/main" id="{1532B7EA-82ED-4848-93C8-F92AB95E63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55" y="1626833"/>
            <a:ext cx="6096000" cy="256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5A9E3108-C002-468E-9B0F-AAFE549A80DE}"/>
              </a:ext>
            </a:extLst>
          </p:cNvPr>
          <p:cNvSpPr txBox="1"/>
          <p:nvPr/>
        </p:nvSpPr>
        <p:spPr>
          <a:xfrm>
            <a:off x="932156" y="4909349"/>
            <a:ext cx="4527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Glukoosi = sokeri</a:t>
            </a:r>
          </a:p>
          <a:p>
            <a:r>
              <a:rPr lang="fi-FI" dirty="0"/>
              <a:t>Glykogeeni = soluissa olevat glukoosivarastot</a:t>
            </a:r>
          </a:p>
          <a:p>
            <a:r>
              <a:rPr lang="fi-FI" dirty="0" err="1"/>
              <a:t>Glukolyysi</a:t>
            </a:r>
            <a:r>
              <a:rPr lang="fi-FI" dirty="0"/>
              <a:t> = glukoosin hajoamisreaktio</a:t>
            </a:r>
          </a:p>
        </p:txBody>
      </p:sp>
    </p:spTree>
    <p:extLst>
      <p:ext uri="{BB962C8B-B14F-4D97-AF65-F5344CB8AC3E}">
        <p14:creationId xmlns:p14="http://schemas.microsoft.com/office/powerpoint/2010/main" val="4213354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74F86696-F799-410E-93FD-810DB4989C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619125"/>
            <a:ext cx="10363200" cy="15954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800"/>
              <a:t>Aerobisen ja anaerobisen energiantuoton vertailu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53DAF02-33E4-4ABC-A88E-B466EF83E61A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981200" y="1600200"/>
            <a:ext cx="4038600" cy="4525963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800"/>
              <a:t>Aerobinen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saadaan suuria määriä energiaa (18 kertaa)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aktivoituu hitaasti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suuret varastot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kuona-aineet hiilidioksidi ja vesi, ei muodostu maitohappoa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palautumisaika pitkä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fi-FI" altLang="fi-FI" sz="2400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C7057895-3C09-4668-AC97-F73BACA0F910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72200" y="1600200"/>
            <a:ext cx="4038600" cy="45259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 sz="2800"/>
              <a:t>Anaerobinen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aktivoituu nopeasti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suuri teho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kuluttaa suuria määriä energiaa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laktaatti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fi-FI" altLang="fi-FI" sz="2400"/>
              <a:t>palautumisaika nopea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BD57628-628D-4308-8905-A4EF3656CF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5188" y="188913"/>
            <a:ext cx="8229600" cy="5619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altLang="fi-FI"/>
              <a:t>Energia-aineenvaihdunta</a:t>
            </a: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DE54EF1D-52FD-4148-A167-13FBD4996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1268413"/>
            <a:ext cx="144303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3333CC"/>
                </a:solidFill>
              </a:rPr>
              <a:t>Energialähde</a:t>
            </a: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65CB822E-F4E9-4996-B46B-E11DB2C89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1916113"/>
            <a:ext cx="8350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3333CC"/>
                </a:solidFill>
              </a:rPr>
              <a:t>Sijainti</a:t>
            </a:r>
          </a:p>
        </p:txBody>
      </p:sp>
      <p:sp>
        <p:nvSpPr>
          <p:cNvPr id="27653" name="Text Box 5">
            <a:extLst>
              <a:ext uri="{FF2B5EF4-FFF2-40B4-BE49-F238E27FC236}">
                <a16:creationId xmlns:a16="http://schemas.microsoft.com/office/drawing/2014/main" id="{3BB635E4-B75C-4D32-AA65-3971A7008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2708275"/>
            <a:ext cx="12001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3333CC"/>
                </a:solidFill>
              </a:rPr>
              <a:t>Tuottotapa</a:t>
            </a:r>
          </a:p>
        </p:txBody>
      </p:sp>
      <p:sp>
        <p:nvSpPr>
          <p:cNvPr id="27654" name="Text Box 6">
            <a:extLst>
              <a:ext uri="{FF2B5EF4-FFF2-40B4-BE49-F238E27FC236}">
                <a16:creationId xmlns:a16="http://schemas.microsoft.com/office/drawing/2014/main" id="{6FB253CC-BF31-4FB1-ACF6-49E67607E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3429000"/>
            <a:ext cx="9429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3333CC"/>
                </a:solidFill>
              </a:rPr>
              <a:t>Seuraus</a:t>
            </a:r>
          </a:p>
        </p:txBody>
      </p:sp>
      <p:sp>
        <p:nvSpPr>
          <p:cNvPr id="27655" name="Text Box 7">
            <a:extLst>
              <a:ext uri="{FF2B5EF4-FFF2-40B4-BE49-F238E27FC236}">
                <a16:creationId xmlns:a16="http://schemas.microsoft.com/office/drawing/2014/main" id="{19DE1B12-58C4-487A-809B-6552D478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4149725"/>
            <a:ext cx="185261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3333CC"/>
                </a:solidFill>
              </a:rPr>
              <a:t>Suorituksen kesto</a:t>
            </a:r>
          </a:p>
        </p:txBody>
      </p:sp>
      <p:sp>
        <p:nvSpPr>
          <p:cNvPr id="27656" name="Text Box 8">
            <a:extLst>
              <a:ext uri="{FF2B5EF4-FFF2-40B4-BE49-F238E27FC236}">
                <a16:creationId xmlns:a16="http://schemas.microsoft.com/office/drawing/2014/main" id="{FBC5639C-1955-421E-86D1-2FDCA5AE1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4868863"/>
            <a:ext cx="160178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3333CC"/>
                </a:solidFill>
              </a:rPr>
              <a:t>Varaston kesto</a:t>
            </a:r>
          </a:p>
        </p:txBody>
      </p:sp>
      <p:sp>
        <p:nvSpPr>
          <p:cNvPr id="27657" name="Text Box 9">
            <a:extLst>
              <a:ext uri="{FF2B5EF4-FFF2-40B4-BE49-F238E27FC236}">
                <a16:creationId xmlns:a16="http://schemas.microsoft.com/office/drawing/2014/main" id="{EA55861C-C8EC-4C3F-ACCF-F2E9D21A9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5589588"/>
            <a:ext cx="165417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 b="1">
                <a:solidFill>
                  <a:srgbClr val="3333CC"/>
                </a:solidFill>
              </a:rPr>
              <a:t>Palautumisaika</a:t>
            </a:r>
          </a:p>
        </p:txBody>
      </p:sp>
      <p:sp>
        <p:nvSpPr>
          <p:cNvPr id="27658" name="Rectangle 10">
            <a:extLst>
              <a:ext uri="{FF2B5EF4-FFF2-40B4-BE49-F238E27FC236}">
                <a16:creationId xmlns:a16="http://schemas.microsoft.com/office/drawing/2014/main" id="{D0B43D09-DFE8-490C-B61F-163C54C50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5" y="1268413"/>
            <a:ext cx="576263" cy="404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59" name="Rectangle 11">
            <a:extLst>
              <a:ext uri="{FF2B5EF4-FFF2-40B4-BE49-F238E27FC236}">
                <a16:creationId xmlns:a16="http://schemas.microsoft.com/office/drawing/2014/main" id="{4A476702-7475-49CC-B3C8-16747C7FD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8" y="1268413"/>
            <a:ext cx="503237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60" name="Rectangle 12">
            <a:extLst>
              <a:ext uri="{FF2B5EF4-FFF2-40B4-BE49-F238E27FC236}">
                <a16:creationId xmlns:a16="http://schemas.microsoft.com/office/drawing/2014/main" id="{4106185B-8FA2-4C0C-A669-7A0095FAE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268413"/>
            <a:ext cx="1584325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61" name="Rectangle 13">
            <a:extLst>
              <a:ext uri="{FF2B5EF4-FFF2-40B4-BE49-F238E27FC236}">
                <a16:creationId xmlns:a16="http://schemas.microsoft.com/office/drawing/2014/main" id="{AD1BFF07-6E4B-4232-9638-2CBA54BF3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325" y="1268413"/>
            <a:ext cx="1512888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62" name="Rectangle 14">
            <a:extLst>
              <a:ext uri="{FF2B5EF4-FFF2-40B4-BE49-F238E27FC236}">
                <a16:creationId xmlns:a16="http://schemas.microsoft.com/office/drawing/2014/main" id="{526D932E-8436-4469-B899-205ABB4E5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4650" y="1268413"/>
            <a:ext cx="865188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63" name="Rectangle 15">
            <a:extLst>
              <a:ext uri="{FF2B5EF4-FFF2-40B4-BE49-F238E27FC236}">
                <a16:creationId xmlns:a16="http://schemas.microsoft.com/office/drawing/2014/main" id="{E5BF8208-996C-4FFF-80B4-182DFDD02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5" y="1989138"/>
            <a:ext cx="3095625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64" name="Rectangle 16">
            <a:extLst>
              <a:ext uri="{FF2B5EF4-FFF2-40B4-BE49-F238E27FC236}">
                <a16:creationId xmlns:a16="http://schemas.microsoft.com/office/drawing/2014/main" id="{02EA314A-6E5D-42AD-9882-76B88597FF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325" y="1989138"/>
            <a:ext cx="2447925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65" name="AutoShape 17">
            <a:extLst>
              <a:ext uri="{FF2B5EF4-FFF2-40B4-BE49-F238E27FC236}">
                <a16:creationId xmlns:a16="http://schemas.microsoft.com/office/drawing/2014/main" id="{1DBD2316-0BCE-4D4C-A78C-012903E745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5" y="2708275"/>
            <a:ext cx="3600450" cy="433388"/>
          </a:xfrm>
          <a:prstGeom prst="foldedCorner">
            <a:avLst>
              <a:gd name="adj" fmla="val 50000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66" name="AutoShape 18">
            <a:extLst>
              <a:ext uri="{FF2B5EF4-FFF2-40B4-BE49-F238E27FC236}">
                <a16:creationId xmlns:a16="http://schemas.microsoft.com/office/drawing/2014/main" id="{298EC57D-6FB0-453F-BD97-6A5C0285E5C0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6527800" y="2852738"/>
            <a:ext cx="3744913" cy="431800"/>
          </a:xfrm>
          <a:prstGeom prst="foldedCorner">
            <a:avLst>
              <a:gd name="adj" fmla="val 50000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67" name="Rectangle 19">
            <a:extLst>
              <a:ext uri="{FF2B5EF4-FFF2-40B4-BE49-F238E27FC236}">
                <a16:creationId xmlns:a16="http://schemas.microsoft.com/office/drawing/2014/main" id="{E3F2992B-A9E9-49DD-B958-E3AE18697F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5" y="3429000"/>
            <a:ext cx="2808288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68" name="Rectangle 20">
            <a:extLst>
              <a:ext uri="{FF2B5EF4-FFF2-40B4-BE49-F238E27FC236}">
                <a16:creationId xmlns:a16="http://schemas.microsoft.com/office/drawing/2014/main" id="{A66899A1-EFF3-4705-AD2F-952CA3123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5" y="4149725"/>
            <a:ext cx="3527425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69" name="Rectangle 21">
            <a:extLst>
              <a:ext uri="{FF2B5EF4-FFF2-40B4-BE49-F238E27FC236}">
                <a16:creationId xmlns:a16="http://schemas.microsoft.com/office/drawing/2014/main" id="{779B6958-B39A-41FE-9F68-584F56175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1763" y="4149725"/>
            <a:ext cx="2592387" cy="503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70" name="Rectangle 22">
            <a:extLst>
              <a:ext uri="{FF2B5EF4-FFF2-40B4-BE49-F238E27FC236}">
                <a16:creationId xmlns:a16="http://schemas.microsoft.com/office/drawing/2014/main" id="{2E92D531-2B15-4FB3-99E9-DD11B73B1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5" y="4868863"/>
            <a:ext cx="1081088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71" name="Rectangle 23">
            <a:extLst>
              <a:ext uri="{FF2B5EF4-FFF2-40B4-BE49-F238E27FC236}">
                <a16:creationId xmlns:a16="http://schemas.microsoft.com/office/drawing/2014/main" id="{6B2A0B66-D666-4E90-B9CD-88A6E5ED21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8" y="4868863"/>
            <a:ext cx="10795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72" name="Rectangle 24">
            <a:extLst>
              <a:ext uri="{FF2B5EF4-FFF2-40B4-BE49-F238E27FC236}">
                <a16:creationId xmlns:a16="http://schemas.microsoft.com/office/drawing/2014/main" id="{3D4DAC11-9F72-4686-BECC-EEE39C947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3338" y="4868863"/>
            <a:ext cx="1008062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73" name="Rectangle 25">
            <a:extLst>
              <a:ext uri="{FF2B5EF4-FFF2-40B4-BE49-F238E27FC236}">
                <a16:creationId xmlns:a16="http://schemas.microsoft.com/office/drawing/2014/main" id="{DA0DB26B-6DDD-4410-A238-93F3EF97E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4868863"/>
            <a:ext cx="10795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74" name="Rectangle 26">
            <a:extLst>
              <a:ext uri="{FF2B5EF4-FFF2-40B4-BE49-F238E27FC236}">
                <a16:creationId xmlns:a16="http://schemas.microsoft.com/office/drawing/2014/main" id="{A803DEBA-B664-48EC-8A9B-71309AD21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4650" y="4868863"/>
            <a:ext cx="10795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75" name="Rectangle 27">
            <a:extLst>
              <a:ext uri="{FF2B5EF4-FFF2-40B4-BE49-F238E27FC236}">
                <a16:creationId xmlns:a16="http://schemas.microsoft.com/office/drawing/2014/main" id="{7CB71570-FF1C-4B20-8860-55B870DB7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3975" y="5589588"/>
            <a:ext cx="8636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76" name="Rectangle 28">
            <a:extLst>
              <a:ext uri="{FF2B5EF4-FFF2-40B4-BE49-F238E27FC236}">
                <a16:creationId xmlns:a16="http://schemas.microsoft.com/office/drawing/2014/main" id="{3459594C-51FA-4043-B264-2CDED286B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8" y="5589588"/>
            <a:ext cx="1008062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77" name="Rectangle 29">
            <a:extLst>
              <a:ext uri="{FF2B5EF4-FFF2-40B4-BE49-F238E27FC236}">
                <a16:creationId xmlns:a16="http://schemas.microsoft.com/office/drawing/2014/main" id="{D45EC39D-0411-4983-8221-3DB6EC356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5589588"/>
            <a:ext cx="1079500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78" name="Rectangle 30">
            <a:extLst>
              <a:ext uri="{FF2B5EF4-FFF2-40B4-BE49-F238E27FC236}">
                <a16:creationId xmlns:a16="http://schemas.microsoft.com/office/drawing/2014/main" id="{39FF52AB-5AD9-4DD9-AEB8-4FEB90AD3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5589588"/>
            <a:ext cx="10795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79" name="Rectangle 31">
            <a:extLst>
              <a:ext uri="{FF2B5EF4-FFF2-40B4-BE49-F238E27FC236}">
                <a16:creationId xmlns:a16="http://schemas.microsoft.com/office/drawing/2014/main" id="{16F1B3A5-C5B5-4BBC-81B6-F03C81F0C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80550" y="5589588"/>
            <a:ext cx="6477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fi-FI" altLang="fi-FI" sz="1800"/>
          </a:p>
        </p:txBody>
      </p:sp>
      <p:sp>
        <p:nvSpPr>
          <p:cNvPr id="27680" name="Text Box 32">
            <a:extLst>
              <a:ext uri="{FF2B5EF4-FFF2-40B4-BE49-F238E27FC236}">
                <a16:creationId xmlns:a16="http://schemas.microsoft.com/office/drawing/2014/main" id="{B0E47761-7B80-4D6A-A35B-BA9F617DC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1290638"/>
            <a:ext cx="52863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ATP</a:t>
            </a:r>
          </a:p>
        </p:txBody>
      </p:sp>
      <p:sp>
        <p:nvSpPr>
          <p:cNvPr id="27681" name="Text Box 33">
            <a:extLst>
              <a:ext uri="{FF2B5EF4-FFF2-40B4-BE49-F238E27FC236}">
                <a16:creationId xmlns:a16="http://schemas.microsoft.com/office/drawing/2014/main" id="{1F9A63DB-E1E6-4139-A18A-ED031D82E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6138" y="1268413"/>
            <a:ext cx="668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KP</a:t>
            </a:r>
          </a:p>
        </p:txBody>
      </p:sp>
      <p:sp>
        <p:nvSpPr>
          <p:cNvPr id="27682" name="Text Box 34">
            <a:extLst>
              <a:ext uri="{FF2B5EF4-FFF2-40B4-BE49-F238E27FC236}">
                <a16:creationId xmlns:a16="http://schemas.microsoft.com/office/drawing/2014/main" id="{E9CAFE38-CF1A-480E-8796-DFD97AD77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275" y="1268413"/>
            <a:ext cx="1249363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Glykogeeni</a:t>
            </a:r>
          </a:p>
        </p:txBody>
      </p:sp>
      <p:sp>
        <p:nvSpPr>
          <p:cNvPr id="27683" name="Text Box 35">
            <a:extLst>
              <a:ext uri="{FF2B5EF4-FFF2-40B4-BE49-F238E27FC236}">
                <a16:creationId xmlns:a16="http://schemas.microsoft.com/office/drawing/2014/main" id="{CCB5F9DD-7AC0-4579-8B62-CD3F0A6DA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8" y="1268413"/>
            <a:ext cx="9731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Glukoosi</a:t>
            </a:r>
          </a:p>
        </p:txBody>
      </p:sp>
      <p:sp>
        <p:nvSpPr>
          <p:cNvPr id="27684" name="Text Box 36">
            <a:extLst>
              <a:ext uri="{FF2B5EF4-FFF2-40B4-BE49-F238E27FC236}">
                <a16:creationId xmlns:a16="http://schemas.microsoft.com/office/drawing/2014/main" id="{FFDEAF4E-B4A5-4DBB-843F-D7E686403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4650" y="1268413"/>
            <a:ext cx="779463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Rasvat</a:t>
            </a:r>
          </a:p>
        </p:txBody>
      </p:sp>
      <p:sp>
        <p:nvSpPr>
          <p:cNvPr id="27685" name="Text Box 37">
            <a:extLst>
              <a:ext uri="{FF2B5EF4-FFF2-40B4-BE49-F238E27FC236}">
                <a16:creationId xmlns:a16="http://schemas.microsoft.com/office/drawing/2014/main" id="{AAD93972-1544-4800-83A8-AFD18211D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6138" y="2060575"/>
            <a:ext cx="1125537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Lihaksessa</a:t>
            </a:r>
          </a:p>
        </p:txBody>
      </p:sp>
      <p:sp>
        <p:nvSpPr>
          <p:cNvPr id="27686" name="Text Box 38">
            <a:extLst>
              <a:ext uri="{FF2B5EF4-FFF2-40B4-BE49-F238E27FC236}">
                <a16:creationId xmlns:a16="http://schemas.microsoft.com/office/drawing/2014/main" id="{70DCE709-1B49-4FED-8123-A24444D90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60575"/>
            <a:ext cx="207645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Lihasten ulkopuolella</a:t>
            </a:r>
          </a:p>
        </p:txBody>
      </p:sp>
      <p:sp>
        <p:nvSpPr>
          <p:cNvPr id="27687" name="Text Box 39">
            <a:extLst>
              <a:ext uri="{FF2B5EF4-FFF2-40B4-BE49-F238E27FC236}">
                <a16:creationId xmlns:a16="http://schemas.microsoft.com/office/drawing/2014/main" id="{767A16CD-98F8-4F49-81AD-3DCEA84C6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2708275"/>
            <a:ext cx="135096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Anaerobinen</a:t>
            </a:r>
          </a:p>
        </p:txBody>
      </p:sp>
      <p:sp>
        <p:nvSpPr>
          <p:cNvPr id="27688" name="Text Box 40">
            <a:extLst>
              <a:ext uri="{FF2B5EF4-FFF2-40B4-BE49-F238E27FC236}">
                <a16:creationId xmlns:a16="http://schemas.microsoft.com/office/drawing/2014/main" id="{2AC40BA4-9ADE-408F-94BE-2CDCA5932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8025" y="2852738"/>
            <a:ext cx="1122363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Aerobinen</a:t>
            </a:r>
          </a:p>
        </p:txBody>
      </p:sp>
      <p:sp>
        <p:nvSpPr>
          <p:cNvPr id="27689" name="Text Box 41">
            <a:extLst>
              <a:ext uri="{FF2B5EF4-FFF2-40B4-BE49-F238E27FC236}">
                <a16:creationId xmlns:a16="http://schemas.microsoft.com/office/drawing/2014/main" id="{C5C048F1-BC9E-4FFB-B743-0F4FD9726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75" y="3500438"/>
            <a:ext cx="2419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Maitohappo/happivaje</a:t>
            </a:r>
          </a:p>
        </p:txBody>
      </p:sp>
      <p:sp>
        <p:nvSpPr>
          <p:cNvPr id="27690" name="Text Box 42">
            <a:extLst>
              <a:ext uri="{FF2B5EF4-FFF2-40B4-BE49-F238E27FC236}">
                <a16:creationId xmlns:a16="http://schemas.microsoft.com/office/drawing/2014/main" id="{3A9A5C3B-8FF0-4A60-924F-2D120A85E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7213" y="4221163"/>
            <a:ext cx="255428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Lyhytaikainen tehosuoritus</a:t>
            </a:r>
          </a:p>
        </p:txBody>
      </p:sp>
      <p:sp>
        <p:nvSpPr>
          <p:cNvPr id="27691" name="Text Box 43">
            <a:extLst>
              <a:ext uri="{FF2B5EF4-FFF2-40B4-BE49-F238E27FC236}">
                <a16:creationId xmlns:a16="http://schemas.microsoft.com/office/drawing/2014/main" id="{2093E2C1-635D-484C-B524-13CCE1939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8613" y="4168775"/>
            <a:ext cx="14763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Pitkäkestoinen</a:t>
            </a:r>
          </a:p>
        </p:txBody>
      </p:sp>
      <p:sp>
        <p:nvSpPr>
          <p:cNvPr id="27692" name="Text Box 44">
            <a:extLst>
              <a:ext uri="{FF2B5EF4-FFF2-40B4-BE49-F238E27FC236}">
                <a16:creationId xmlns:a16="http://schemas.microsoft.com/office/drawing/2014/main" id="{2B9B32F9-B9D4-4A8B-BC47-8676182B4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4868863"/>
            <a:ext cx="6556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2-3 s</a:t>
            </a:r>
          </a:p>
        </p:txBody>
      </p:sp>
      <p:sp>
        <p:nvSpPr>
          <p:cNvPr id="27693" name="Text Box 45">
            <a:extLst>
              <a:ext uri="{FF2B5EF4-FFF2-40B4-BE49-F238E27FC236}">
                <a16:creationId xmlns:a16="http://schemas.microsoft.com/office/drawing/2014/main" id="{477ACB22-B9FE-4BAF-810D-4AAE4D754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3200" y="4889500"/>
            <a:ext cx="579438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15 s</a:t>
            </a:r>
          </a:p>
        </p:txBody>
      </p:sp>
      <p:sp>
        <p:nvSpPr>
          <p:cNvPr id="27694" name="Text Box 46">
            <a:extLst>
              <a:ext uri="{FF2B5EF4-FFF2-40B4-BE49-F238E27FC236}">
                <a16:creationId xmlns:a16="http://schemas.microsoft.com/office/drawing/2014/main" id="{A1F6F178-F10C-464B-BEEE-C7AA4E268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5" y="4868863"/>
            <a:ext cx="655638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1-2 s</a:t>
            </a:r>
          </a:p>
        </p:txBody>
      </p:sp>
      <p:sp>
        <p:nvSpPr>
          <p:cNvPr id="27695" name="Text Box 47">
            <a:extLst>
              <a:ext uri="{FF2B5EF4-FFF2-40B4-BE49-F238E27FC236}">
                <a16:creationId xmlns:a16="http://schemas.microsoft.com/office/drawing/2014/main" id="{EAD3C66F-BD18-4386-B9EC-A66BF21A5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88" y="4868863"/>
            <a:ext cx="8080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30 min</a:t>
            </a:r>
          </a:p>
        </p:txBody>
      </p:sp>
      <p:sp>
        <p:nvSpPr>
          <p:cNvPr id="27696" name="Text Box 48">
            <a:extLst>
              <a:ext uri="{FF2B5EF4-FFF2-40B4-BE49-F238E27FC236}">
                <a16:creationId xmlns:a16="http://schemas.microsoft.com/office/drawing/2014/main" id="{A48452CD-F069-42F4-BED5-09AE8FE7D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4650" y="4868863"/>
            <a:ext cx="1066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&gt; 30 min</a:t>
            </a:r>
          </a:p>
        </p:txBody>
      </p:sp>
      <p:sp>
        <p:nvSpPr>
          <p:cNvPr id="27697" name="Text Box 49">
            <a:extLst>
              <a:ext uri="{FF2B5EF4-FFF2-40B4-BE49-F238E27FC236}">
                <a16:creationId xmlns:a16="http://schemas.microsoft.com/office/drawing/2014/main" id="{81CE6EE9-B293-4BE9-B2AF-0D34BE51B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5589588"/>
            <a:ext cx="5540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Heti</a:t>
            </a:r>
          </a:p>
        </p:txBody>
      </p:sp>
      <p:sp>
        <p:nvSpPr>
          <p:cNvPr id="27698" name="Text Box 50">
            <a:extLst>
              <a:ext uri="{FF2B5EF4-FFF2-40B4-BE49-F238E27FC236}">
                <a16:creationId xmlns:a16="http://schemas.microsoft.com/office/drawing/2014/main" id="{E164CECD-1FF2-4592-9B8A-9EBC80E42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938" y="5589588"/>
            <a:ext cx="88582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3-5 min</a:t>
            </a:r>
          </a:p>
        </p:txBody>
      </p:sp>
      <p:sp>
        <p:nvSpPr>
          <p:cNvPr id="27699" name="Text Box 51">
            <a:extLst>
              <a:ext uri="{FF2B5EF4-FFF2-40B4-BE49-F238E27FC236}">
                <a16:creationId xmlns:a16="http://schemas.microsoft.com/office/drawing/2014/main" id="{EBAA8FEA-2BCD-4EE1-802A-78FF70F830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0463" y="5589588"/>
            <a:ext cx="1138237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15-60 min</a:t>
            </a:r>
          </a:p>
        </p:txBody>
      </p:sp>
      <p:sp>
        <p:nvSpPr>
          <p:cNvPr id="27700" name="Text Box 52">
            <a:extLst>
              <a:ext uri="{FF2B5EF4-FFF2-40B4-BE49-F238E27FC236}">
                <a16:creationId xmlns:a16="http://schemas.microsoft.com/office/drawing/2014/main" id="{2064E7EA-BFB0-405B-8E07-71372038B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0688" y="5661025"/>
            <a:ext cx="882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1-3 vrk</a:t>
            </a:r>
          </a:p>
        </p:txBody>
      </p:sp>
      <p:sp>
        <p:nvSpPr>
          <p:cNvPr id="27701" name="Text Box 53">
            <a:extLst>
              <a:ext uri="{FF2B5EF4-FFF2-40B4-BE49-F238E27FC236}">
                <a16:creationId xmlns:a16="http://schemas.microsoft.com/office/drawing/2014/main" id="{D14545A3-E728-4957-90D4-E342AE512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0550" y="5661025"/>
            <a:ext cx="70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defTabSz="4572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fi-FI" altLang="fi-FI" sz="1800"/>
              <a:t>1-3 h</a:t>
            </a:r>
          </a:p>
        </p:txBody>
      </p:sp>
      <p:cxnSp>
        <p:nvCxnSpPr>
          <p:cNvPr id="27702" name="AutoShape 54">
            <a:extLst>
              <a:ext uri="{FF2B5EF4-FFF2-40B4-BE49-F238E27FC236}">
                <a16:creationId xmlns:a16="http://schemas.microsoft.com/office/drawing/2014/main" id="{E898DD67-A09A-4599-8CBC-9B9E0ED0A115}"/>
              </a:ext>
            </a:extLst>
          </p:cNvPr>
          <p:cNvCxnSpPr>
            <a:cxnSpLocks noChangeShapeType="1"/>
            <a:stCxn id="27658" idx="2"/>
            <a:endCxn id="27660" idx="2"/>
          </p:cNvCxnSpPr>
          <p:nvPr/>
        </p:nvCxnSpPr>
        <p:spPr bwMode="auto">
          <a:xfrm rot="16200000" flipH="1">
            <a:off x="5075238" y="750887"/>
            <a:ext cx="26988" cy="1871663"/>
          </a:xfrm>
          <a:prstGeom prst="bentConnector3">
            <a:avLst>
              <a:gd name="adj1" fmla="val 670588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703" name="AutoShape 55">
            <a:extLst>
              <a:ext uri="{FF2B5EF4-FFF2-40B4-BE49-F238E27FC236}">
                <a16:creationId xmlns:a16="http://schemas.microsoft.com/office/drawing/2014/main" id="{5037882C-4AC9-4876-8FC3-BE7EA2EE71B2}"/>
              </a:ext>
            </a:extLst>
          </p:cNvPr>
          <p:cNvCxnSpPr>
            <a:cxnSpLocks noChangeShapeType="1"/>
            <a:stCxn id="27660" idx="2"/>
            <a:endCxn id="27662" idx="2"/>
          </p:cNvCxnSpPr>
          <p:nvPr/>
        </p:nvCxnSpPr>
        <p:spPr bwMode="auto">
          <a:xfrm rot="16200000" flipH="1">
            <a:off x="7860507" y="-135731"/>
            <a:ext cx="1587" cy="3673475"/>
          </a:xfrm>
          <a:prstGeom prst="bentConnector3">
            <a:avLst>
              <a:gd name="adj1" fmla="val 10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704" name="AutoShape 56">
            <a:extLst>
              <a:ext uri="{FF2B5EF4-FFF2-40B4-BE49-F238E27FC236}">
                <a16:creationId xmlns:a16="http://schemas.microsoft.com/office/drawing/2014/main" id="{8A56D8A2-36B7-45D5-AC0F-00A5A53492A4}"/>
              </a:ext>
            </a:extLst>
          </p:cNvPr>
          <p:cNvCxnSpPr>
            <a:cxnSpLocks noChangeShapeType="1"/>
            <a:stCxn id="27660" idx="3"/>
            <a:endCxn id="27661" idx="1"/>
          </p:cNvCxnSpPr>
          <p:nvPr/>
        </p:nvCxnSpPr>
        <p:spPr bwMode="auto">
          <a:xfrm>
            <a:off x="6816725" y="1484313"/>
            <a:ext cx="863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45</TotalTime>
  <Words>382</Words>
  <Application>Microsoft Office PowerPoint</Application>
  <PresentationFormat>Widescreen</PresentationFormat>
  <Paragraphs>95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Droplet</vt:lpstr>
      <vt:lpstr>office theme</vt:lpstr>
      <vt:lpstr>Kehon energiantuotto</vt:lpstr>
      <vt:lpstr>Lihasten tehtävät</vt:lpstr>
      <vt:lpstr>Energia-aineenvaihdunta</vt:lpstr>
      <vt:lpstr>Tärkeitä lyhenteitä</vt:lpstr>
      <vt:lpstr>Anaerobinen energiantuotto</vt:lpstr>
      <vt:lpstr>Aerobinen eli palamalla aikaansaatu energiatuotanto</vt:lpstr>
      <vt:lpstr>      Glykoosi, glykogeeni, glukolyysi</vt:lpstr>
      <vt:lpstr>Aerobisen ja anaerobisen energiantuoton vertailu</vt:lpstr>
      <vt:lpstr>Energia-aineenvaihdunta</vt:lpstr>
      <vt:lpstr>Lihaksen energiatuoton jakautuminen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Kehon energiantuotto</dc:title>
  <dc:creator>Haapalainen Anna Maria</dc:creator>
  <cp:lastModifiedBy>Pinterova Zuzana</cp:lastModifiedBy>
  <cp:revision>13</cp:revision>
  <dcterms:created xsi:type="dcterms:W3CDTF">2016-10-16T15:32:06Z</dcterms:created>
  <dcterms:modified xsi:type="dcterms:W3CDTF">2020-11-30T18:22:58Z</dcterms:modified>
</cp:coreProperties>
</file>