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1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C96F87-B45B-44CB-8319-F45932C59C69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90137C-A089-4AC7-848B-54F8893923C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69243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353531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3" name="Google Shape;10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244681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0" name="Google Shape;11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301593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435914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3" name="Google Shape;123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855253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329919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999601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8" name="Google Shape;13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24843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489E-D3B3-4178-9A84-4305ADC6FC4B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07490-C8C6-4C67-87E6-51458F194F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4123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489E-D3B3-4178-9A84-4305ADC6FC4B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07490-C8C6-4C67-87E6-51458F194F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5254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489E-D3B3-4178-9A84-4305ADC6FC4B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07490-C8C6-4C67-87E6-51458F194F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95518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 sz="1867"/>
            </a:lvl1pPr>
            <a:lvl2pPr marL="914400" lvl="1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 sz="1600"/>
            </a:lvl2pPr>
            <a:lvl3pPr marL="1371600" lvl="2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  <a:defRPr sz="1600"/>
            </a:lvl3pPr>
            <a:lvl4pPr marL="1828800" lvl="3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 sz="1600"/>
            </a:lvl4pPr>
            <a:lvl5pPr marL="2286000" lvl="4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 sz="1600"/>
            </a:lvl5pPr>
            <a:lvl6pPr marL="2743200" lvl="5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  <a:defRPr sz="1600"/>
            </a:lvl6pPr>
            <a:lvl7pPr marL="3200400" lvl="6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 sz="1600"/>
            </a:lvl7pPr>
            <a:lvl8pPr marL="3657600" lvl="7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 sz="1600"/>
            </a:lvl8pPr>
            <a:lvl9pPr marL="4114800" lvl="8" indent="-304800" algn="l">
              <a:lnSpc>
                <a:spcPct val="90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4" name="Google Shape;24;p11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 sz="1867"/>
            </a:lvl1pPr>
            <a:lvl2pPr marL="914400" lvl="1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 sz="1600"/>
            </a:lvl2pPr>
            <a:lvl3pPr marL="1371600" lvl="2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  <a:defRPr sz="1600"/>
            </a:lvl3pPr>
            <a:lvl4pPr marL="1828800" lvl="3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 sz="1600"/>
            </a:lvl4pPr>
            <a:lvl5pPr marL="2286000" lvl="4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 sz="1600"/>
            </a:lvl5pPr>
            <a:lvl6pPr marL="2743200" lvl="5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  <a:defRPr sz="1600"/>
            </a:lvl6pPr>
            <a:lvl7pPr marL="3200400" lvl="6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 sz="1600"/>
            </a:lvl7pPr>
            <a:lvl8pPr marL="3657600" lvl="7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 sz="1600"/>
            </a:lvl8pPr>
            <a:lvl9pPr marL="4114800" lvl="8" indent="-304800" algn="l">
              <a:lnSpc>
                <a:spcPct val="90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5" name="Google Shape;25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lvl="0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445658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2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2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marL="914400" lvl="1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2pPr>
            <a:lvl3pPr marL="1371600" lvl="2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3pPr>
            <a:lvl4pPr marL="1828800" lvl="3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4pPr>
            <a:lvl5pPr marL="2286000" lvl="4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5pPr>
            <a:lvl6pPr marL="2743200" lvl="5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6pPr>
            <a:lvl7pPr marL="3200400" lvl="6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7pPr>
            <a:lvl8pPr marL="3657600" lvl="7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8pPr>
            <a:lvl9pPr marL="4114800" lvl="8" indent="-317500" algn="l">
              <a:lnSpc>
                <a:spcPct val="90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9" name="Google Shape;29;p1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lvl="0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43280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3"/>
          <p:cNvSpPr txBox="1">
            <a:spLocks noGrp="1"/>
          </p:cNvSpPr>
          <p:nvPr>
            <p:ph type="body" idx="1"/>
          </p:nvPr>
        </p:nvSpPr>
        <p:spPr>
          <a:xfrm>
            <a:off x="415600" y="5640767"/>
            <a:ext cx="7998400" cy="8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lvl="0" indent="0" algn="r"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61776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489E-D3B3-4178-9A84-4305ADC6FC4B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07490-C8C6-4C67-87E6-51458F194F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1288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489E-D3B3-4178-9A84-4305ADC6FC4B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07490-C8C6-4C67-87E6-51458F194F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0440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489E-D3B3-4178-9A84-4305ADC6FC4B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07490-C8C6-4C67-87E6-51458F194F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8552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489E-D3B3-4178-9A84-4305ADC6FC4B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07490-C8C6-4C67-87E6-51458F194F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1471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489E-D3B3-4178-9A84-4305ADC6FC4B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07490-C8C6-4C67-87E6-51458F194F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5763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489E-D3B3-4178-9A84-4305ADC6FC4B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07490-C8C6-4C67-87E6-51458F194F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3282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489E-D3B3-4178-9A84-4305ADC6FC4B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07490-C8C6-4C67-87E6-51458F194F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187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489E-D3B3-4178-9A84-4305ADC6FC4B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07490-C8C6-4C67-87E6-51458F194F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6832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A489E-D3B3-4178-9A84-4305ADC6FC4B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207490-C8C6-4C67-87E6-51458F194F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33704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2439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"/>
          <p:cNvSpPr txBox="1">
            <a:spLocks noGrp="1"/>
          </p:cNvSpPr>
          <p:nvPr>
            <p:ph type="ctrTitle"/>
          </p:nvPr>
        </p:nvSpPr>
        <p:spPr>
          <a:xfrm>
            <a:off x="415611" y="2211916"/>
            <a:ext cx="11360800" cy="2434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200"/>
              <a:buFont typeface="Calibri"/>
              <a:buNone/>
            </a:pPr>
            <a:r>
              <a:rPr lang="fi" sz="3200" b="1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>Skeema 1</a:t>
            </a:r>
            <a:br>
              <a:rPr lang="fi" sz="3200" b="1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" sz="3200" b="1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" sz="3200" b="1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" sz="3200" b="1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>3.10 Motivaatio vetää ihmisen liikkeelle</a:t>
            </a:r>
            <a:br>
              <a:rPr lang="fi" sz="3200" b="1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" sz="3200" b="1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" sz="3200" b="1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" sz="3200" b="1">
                <a:latin typeface="Calibri"/>
                <a:ea typeface="Calibri"/>
                <a:cs typeface="Calibri"/>
                <a:sym typeface="Calibri"/>
              </a:rPr>
              <a:t>Ydinsisältö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174042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"/>
          <p:cNvSpPr txBox="1">
            <a:spLocks noGrp="1"/>
          </p:cNvSpPr>
          <p:nvPr>
            <p:ph type="title"/>
          </p:nvPr>
        </p:nvSpPr>
        <p:spPr>
          <a:xfrm>
            <a:off x="527360" y="730668"/>
            <a:ext cx="11360800" cy="13587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fi"/>
              <a:t>Biologiset, sosiaaliset ja psyykkiset motiivit kietoutuvat toisiinsa</a:t>
            </a:r>
            <a:endParaRPr/>
          </a:p>
        </p:txBody>
      </p:sp>
      <p:sp>
        <p:nvSpPr>
          <p:cNvPr id="106" name="Google Shape;106;p2"/>
          <p:cNvSpPr txBox="1">
            <a:spLocks noGrp="1"/>
          </p:cNvSpPr>
          <p:nvPr>
            <p:ph type="body" idx="1"/>
          </p:nvPr>
        </p:nvSpPr>
        <p:spPr>
          <a:xfrm>
            <a:off x="447513" y="2211763"/>
            <a:ext cx="5333200" cy="418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609585" lvl="0" indent="-42332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fi" sz="2800"/>
              <a:t>Teon saa aikaan sen </a:t>
            </a:r>
            <a:r>
              <a:rPr lang="fi" sz="2800" b="1"/>
              <a:t>motiivi </a:t>
            </a:r>
            <a:r>
              <a:rPr lang="fi" sz="2800"/>
              <a:t>eli syy tehdä se.</a:t>
            </a:r>
            <a:endParaRPr sz="2800"/>
          </a:p>
          <a:p>
            <a:pPr marL="609585" lvl="0" indent="-42332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fi" sz="2800"/>
              <a:t>Ihmistä voivat motivoida erilaiset asiat samanaikaisesti.</a:t>
            </a:r>
            <a:endParaRPr sz="2800"/>
          </a:p>
          <a:p>
            <a:pPr marL="609585" lvl="0" indent="-42332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fi" sz="2800"/>
              <a:t>Kaikki motiivit muodostavat yhdessä </a:t>
            </a:r>
            <a:r>
              <a:rPr lang="fi" sz="2800" b="1"/>
              <a:t>motivaation</a:t>
            </a:r>
            <a:r>
              <a:rPr lang="fi" sz="2800"/>
              <a:t>.</a:t>
            </a:r>
            <a:endParaRPr sz="2800"/>
          </a:p>
          <a:p>
            <a:pPr marL="609585" lvl="0" indent="0" algn="l" rtl="0">
              <a:lnSpc>
                <a:spcPct val="90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400"/>
              <a:buNone/>
            </a:pPr>
            <a:endParaRPr/>
          </a:p>
        </p:txBody>
      </p:sp>
      <p:pic>
        <p:nvPicPr>
          <p:cNvPr id="107" name="Google Shape;107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592264" y="2211763"/>
            <a:ext cx="3542336" cy="37509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32438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3"/>
          <p:cNvSpPr txBox="1">
            <a:spLocks noGrp="1"/>
          </p:cNvSpPr>
          <p:nvPr>
            <p:ph type="body" idx="1"/>
          </p:nvPr>
        </p:nvSpPr>
        <p:spPr>
          <a:xfrm>
            <a:off x="339400" y="2210693"/>
            <a:ext cx="11360800" cy="45000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fi" sz="2600"/>
              <a:t>Erilaisia motiiveja:</a:t>
            </a:r>
            <a:endParaRPr sz="2600"/>
          </a:p>
          <a:p>
            <a:pPr marL="609585" lvl="0" indent="-457188" algn="l" rtl="0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fi" sz="2600"/>
              <a:t>Synnynnäiset – opitut motiivit</a:t>
            </a:r>
            <a:endParaRPr sz="2600"/>
          </a:p>
          <a:p>
            <a:pPr marL="609585" lvl="0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fi" sz="2600"/>
              <a:t>Biologiset </a:t>
            </a:r>
            <a:r>
              <a:rPr lang="fi" sz="2600" b="0" i="0">
                <a:solidFill>
                  <a:srgbClr val="27292D"/>
                </a:solidFill>
                <a:latin typeface="Arial"/>
                <a:ea typeface="Arial"/>
                <a:cs typeface="Arial"/>
                <a:sym typeface="Arial"/>
              </a:rPr>
              <a:t>–</a:t>
            </a:r>
            <a:r>
              <a:rPr lang="fi" sz="2600"/>
              <a:t> sosiaaliset </a:t>
            </a:r>
            <a:r>
              <a:rPr lang="fi" sz="2600" b="0" i="0">
                <a:solidFill>
                  <a:srgbClr val="27292D"/>
                </a:solidFill>
                <a:latin typeface="Arial"/>
                <a:ea typeface="Arial"/>
                <a:cs typeface="Arial"/>
                <a:sym typeface="Arial"/>
              </a:rPr>
              <a:t>–</a:t>
            </a:r>
            <a:r>
              <a:rPr lang="fi" sz="2600"/>
              <a:t> psyykkiset motiivit</a:t>
            </a:r>
            <a:endParaRPr sz="2600"/>
          </a:p>
          <a:p>
            <a:pPr marL="609585" lvl="0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fi" sz="2600"/>
              <a:t>Tietoiset </a:t>
            </a:r>
            <a:r>
              <a:rPr lang="fi" sz="2600" b="0" i="0">
                <a:solidFill>
                  <a:srgbClr val="27292D"/>
                </a:solidFill>
                <a:latin typeface="Arial"/>
                <a:ea typeface="Arial"/>
                <a:cs typeface="Arial"/>
                <a:sym typeface="Arial"/>
              </a:rPr>
              <a:t>–</a:t>
            </a:r>
            <a:r>
              <a:rPr lang="fi" sz="2600"/>
              <a:t> ei-tietoiset motiivit</a:t>
            </a:r>
            <a:endParaRPr sz="2600"/>
          </a:p>
          <a:p>
            <a:pPr marL="0" lvl="0" indent="0" algn="l" rtl="0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fi" sz="2600"/>
              <a:t>Motivaatio voi olla:</a:t>
            </a:r>
            <a:endParaRPr sz="2600"/>
          </a:p>
          <a:p>
            <a:pPr marL="609585" lvl="0" indent="-457188" algn="l" rtl="0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fi" sz="2600"/>
              <a:t>Lyhyen </a:t>
            </a:r>
            <a:r>
              <a:rPr lang="fi" sz="2600" b="0" i="0">
                <a:solidFill>
                  <a:srgbClr val="27292D"/>
                </a:solidFill>
                <a:latin typeface="Arial"/>
                <a:ea typeface="Arial"/>
                <a:cs typeface="Arial"/>
                <a:sym typeface="Arial"/>
              </a:rPr>
              <a:t>–</a:t>
            </a:r>
            <a:r>
              <a:rPr lang="fi" sz="2600"/>
              <a:t> pitkän aikavälin motivaatio</a:t>
            </a:r>
            <a:endParaRPr sz="2600"/>
          </a:p>
          <a:p>
            <a:pPr marL="609585" lvl="0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fi" sz="2600"/>
              <a:t>Sisäinen </a:t>
            </a:r>
            <a:r>
              <a:rPr lang="fi" sz="2600" b="0" i="0">
                <a:solidFill>
                  <a:srgbClr val="27292D"/>
                </a:solidFill>
                <a:latin typeface="Arial"/>
                <a:ea typeface="Arial"/>
                <a:cs typeface="Arial"/>
                <a:sym typeface="Arial"/>
              </a:rPr>
              <a:t>–</a:t>
            </a:r>
            <a:r>
              <a:rPr lang="fi" sz="2600"/>
              <a:t> ulkoinen motivaatio</a:t>
            </a:r>
            <a:endParaRPr sz="2600"/>
          </a:p>
          <a:p>
            <a:pPr marL="609585" lvl="0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fi" sz="2600"/>
              <a:t>Lähestymismotivaatio: pyrkimystä myönteisiin asioihin.</a:t>
            </a:r>
            <a:endParaRPr sz="2600"/>
          </a:p>
          <a:p>
            <a:pPr marL="609585" lvl="0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fi" sz="2600"/>
              <a:t>Välttämismotivaatio: pyrkimystä välttää kielteisiä asioita.</a:t>
            </a:r>
            <a:endParaRPr sz="2600"/>
          </a:p>
          <a:p>
            <a:pPr marL="609585" lvl="0" indent="0" algn="l" rtl="0">
              <a:lnSpc>
                <a:spcPct val="90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800"/>
              <a:buNone/>
            </a:pPr>
            <a:endParaRPr/>
          </a:p>
        </p:txBody>
      </p:sp>
      <p:sp>
        <p:nvSpPr>
          <p:cNvPr id="113" name="Google Shape;113;p3"/>
          <p:cNvSpPr txBox="1"/>
          <p:nvPr/>
        </p:nvSpPr>
        <p:spPr>
          <a:xfrm>
            <a:off x="426875" y="764143"/>
            <a:ext cx="11338250" cy="1446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Biologiset, sosiaaliset ja psyykkiset motiivit kietoutuvat toisiinsa</a:t>
            </a:r>
            <a:endParaRPr sz="4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32637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4"/>
          <p:cNvSpPr txBox="1">
            <a:spLocks noGrp="1"/>
          </p:cNvSpPr>
          <p:nvPr>
            <p:ph type="title"/>
          </p:nvPr>
        </p:nvSpPr>
        <p:spPr>
          <a:xfrm>
            <a:off x="415600" y="843834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fi"/>
              <a:t>Motiivikonfliktit</a:t>
            </a:r>
            <a:endParaRPr/>
          </a:p>
        </p:txBody>
      </p:sp>
      <p:sp>
        <p:nvSpPr>
          <p:cNvPr id="119" name="Google Shape;119;p4"/>
          <p:cNvSpPr txBox="1">
            <a:spLocks noGrp="1"/>
          </p:cNvSpPr>
          <p:nvPr>
            <p:ph type="body" idx="1"/>
          </p:nvPr>
        </p:nvSpPr>
        <p:spPr>
          <a:xfrm>
            <a:off x="415600" y="1640068"/>
            <a:ext cx="670656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609585" lvl="0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fi"/>
              <a:t>Motiivien väliset ristiriidat ovat nimeltään motiivikonflikteja.</a:t>
            </a:r>
            <a:endParaRPr/>
          </a:p>
          <a:p>
            <a:pPr marL="609585" lvl="0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fi"/>
              <a:t>Erilaisia motiivikonflikteja:</a:t>
            </a:r>
            <a:endParaRPr/>
          </a:p>
          <a:p>
            <a:pPr marL="1219170" lvl="1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fi" sz="2800"/>
              <a:t>lähestymis</a:t>
            </a:r>
            <a:r>
              <a:rPr lang="fi" sz="2800" b="0" i="0">
                <a:solidFill>
                  <a:srgbClr val="27292D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fi" sz="2800"/>
              <a:t>lähestymiskonflikti</a:t>
            </a:r>
            <a:endParaRPr sz="2800"/>
          </a:p>
          <a:p>
            <a:pPr marL="1219170" lvl="1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fi" sz="2800"/>
              <a:t>lähestymis</a:t>
            </a:r>
            <a:r>
              <a:rPr lang="fi" sz="2800" b="0" i="0">
                <a:solidFill>
                  <a:srgbClr val="27292D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fi" sz="2800"/>
              <a:t>välttämiskonflikti</a:t>
            </a:r>
            <a:endParaRPr sz="2800"/>
          </a:p>
          <a:p>
            <a:pPr marL="1219170" lvl="1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fi" sz="2800"/>
              <a:t>välttämis</a:t>
            </a:r>
            <a:r>
              <a:rPr lang="fi" sz="2800" b="0" i="0">
                <a:solidFill>
                  <a:srgbClr val="27292D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fi" sz="2800"/>
              <a:t>välttämiskonflikti</a:t>
            </a:r>
            <a:endParaRPr sz="2800"/>
          </a:p>
          <a:p>
            <a:pPr marL="1219170" lvl="0" indent="0" algn="l" rtl="0">
              <a:lnSpc>
                <a:spcPct val="90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800"/>
              <a:buNone/>
            </a:pPr>
            <a:endParaRPr/>
          </a:p>
        </p:txBody>
      </p:sp>
      <p:pic>
        <p:nvPicPr>
          <p:cNvPr id="120" name="Google Shape;120;p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12610" y="1759834"/>
            <a:ext cx="4762500" cy="31813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600369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Google Shape;125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69683" y="1593026"/>
            <a:ext cx="7252633" cy="367194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792182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" name="Google Shape;130;p6" descr="Kuva, joka sisältää kohteen teksti&#10;&#10;Kuvaus luotu automaattisesti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618850" y="1614160"/>
            <a:ext cx="6954299" cy="362967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25363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Google Shape;135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21821" y="1636665"/>
            <a:ext cx="7948358" cy="358466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372761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8"/>
          <p:cNvSpPr txBox="1">
            <a:spLocks noGrp="1"/>
          </p:cNvSpPr>
          <p:nvPr>
            <p:ph type="body" idx="1"/>
          </p:nvPr>
        </p:nvSpPr>
        <p:spPr>
          <a:xfrm>
            <a:off x="415600" y="1852167"/>
            <a:ext cx="11360800" cy="4596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fi" sz="2400" b="1"/>
              <a:t>Kognitiivisen motivaatioteorian</a:t>
            </a:r>
            <a:r>
              <a:rPr lang="fi" sz="2400"/>
              <a:t> (Martin E. Ford) mukaan motivaatioon vaikuttavat:</a:t>
            </a:r>
            <a:endParaRPr sz="2400"/>
          </a:p>
          <a:p>
            <a:pPr marL="609585" lvl="0" indent="-457188" algn="l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arenR"/>
            </a:pPr>
            <a:r>
              <a:rPr lang="fi" sz="2400" b="1"/>
              <a:t>Tavoitteet</a:t>
            </a:r>
            <a:endParaRPr sz="2400" b="1"/>
          </a:p>
          <a:p>
            <a:pPr marL="1219170" lvl="1" indent="-45718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fi"/>
              <a:t>Palautteen saaminen ja muiden tuki on tärkeää.</a:t>
            </a:r>
            <a:endParaRPr/>
          </a:p>
          <a:p>
            <a:pPr marL="1219170" lvl="1" indent="-45718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fi"/>
              <a:t>Tavoitteiden saavuttaminen edellyttää päättäväisyyttä ja itsekontrollia.</a:t>
            </a:r>
            <a:endParaRPr/>
          </a:p>
          <a:p>
            <a:pPr marL="609585" lvl="0" indent="-45718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arenR"/>
            </a:pPr>
            <a:r>
              <a:rPr lang="fi" sz="2400" b="1"/>
              <a:t>Tunteet</a:t>
            </a:r>
            <a:endParaRPr sz="2400" b="1"/>
          </a:p>
          <a:p>
            <a:pPr marL="1219170" lvl="1" indent="-45718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fi"/>
              <a:t>Myönteiset tunteet kannustavat jatkamaan, kielteiset tunteet saavat arvioimaan tavoitetta ja sen saavuttamiseen tarvittavaa panostusta uudelleen.</a:t>
            </a:r>
            <a:endParaRPr/>
          </a:p>
          <a:p>
            <a:pPr marL="609585" lvl="0" indent="-45718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arenR"/>
            </a:pPr>
            <a:r>
              <a:rPr lang="fi" sz="2400" b="1"/>
              <a:t>Minäpystyvyys</a:t>
            </a:r>
            <a:r>
              <a:rPr lang="fi" sz="2400"/>
              <a:t> eli se, kuinka voimakkaasti uskoo kykyihinsä ja mahdollisuuksiinsa saavuttaa päämääränsä.</a:t>
            </a:r>
            <a:endParaRPr sz="2400"/>
          </a:p>
          <a:p>
            <a:pPr marL="1219170" lvl="1" indent="-45718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fi"/>
              <a:t>Sinnikäs asenne on tärkeä, jotta ei lannistu vastoinkäymisistä ja suoriutuu hyvin.</a:t>
            </a:r>
            <a:endParaRPr/>
          </a:p>
          <a:p>
            <a:pPr marL="1219170" lvl="1" indent="-45718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fi"/>
              <a:t>Menestyminen parantaa minäpystyvyyttä.</a:t>
            </a:r>
            <a:endParaRPr/>
          </a:p>
          <a:p>
            <a:pPr marL="1219170" lvl="0" indent="0" algn="l" rtl="0">
              <a:lnSpc>
                <a:spcPct val="90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800"/>
              <a:buNone/>
            </a:pPr>
            <a:endParaRPr/>
          </a:p>
        </p:txBody>
      </p:sp>
      <p:sp>
        <p:nvSpPr>
          <p:cNvPr id="141" name="Google Shape;141;p8"/>
          <p:cNvSpPr txBox="1">
            <a:spLocks noGrp="1"/>
          </p:cNvSpPr>
          <p:nvPr>
            <p:ph type="title"/>
          </p:nvPr>
        </p:nvSpPr>
        <p:spPr>
          <a:xfrm>
            <a:off x="415600" y="694567"/>
            <a:ext cx="11360800" cy="115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fi" sz="3200"/>
              <a:t>Motivaatioon vaikuttavat tavoitteet, tunteet ja uskomukset pystyvyydestä</a:t>
            </a:r>
            <a:endParaRPr sz="3200"/>
          </a:p>
        </p:txBody>
      </p:sp>
    </p:spTree>
    <p:extLst>
      <p:ext uri="{BB962C8B-B14F-4D97-AF65-F5344CB8AC3E}">
        <p14:creationId xmlns:p14="http://schemas.microsoft.com/office/powerpoint/2010/main" val="2649818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198</Words>
  <Application>Microsoft Office PowerPoint</Application>
  <PresentationFormat>Laajakuva</PresentationFormat>
  <Paragraphs>31</Paragraphs>
  <Slides>9</Slides>
  <Notes>8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Office-teema</vt:lpstr>
      <vt:lpstr>PowerPoint-esitys</vt:lpstr>
      <vt:lpstr>Skeema 1  3.10 Motivaatio vetää ihmisen liikkeelle  Ydinsisältö</vt:lpstr>
      <vt:lpstr>Biologiset, sosiaaliset ja psyykkiset motiivit kietoutuvat toisiinsa</vt:lpstr>
      <vt:lpstr>PowerPoint-esitys</vt:lpstr>
      <vt:lpstr>Motiivikonfliktit</vt:lpstr>
      <vt:lpstr>PowerPoint-esitys</vt:lpstr>
      <vt:lpstr>PowerPoint-esitys</vt:lpstr>
      <vt:lpstr>PowerPoint-esitys</vt:lpstr>
      <vt:lpstr>Motivaatioon vaikuttavat tavoitteet, tunteet ja uskomukset pystyvyydestä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Sandelin Raili</dc:creator>
  <cp:lastModifiedBy>Sandelin Raili</cp:lastModifiedBy>
  <cp:revision>1</cp:revision>
  <dcterms:created xsi:type="dcterms:W3CDTF">2021-12-17T12:25:42Z</dcterms:created>
  <dcterms:modified xsi:type="dcterms:W3CDTF">2021-12-17T12:26:03Z</dcterms:modified>
</cp:coreProperties>
</file>