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62" r:id="rId7"/>
    <p:sldId id="263" r:id="rId8"/>
    <p:sldId id="264" r:id="rId9"/>
    <p:sldId id="258" r:id="rId10"/>
    <p:sldId id="266" r:id="rId11"/>
    <p:sldId id="265" r:id="rId12"/>
    <p:sldId id="269" r:id="rId13"/>
    <p:sldId id="270" r:id="rId14"/>
    <p:sldId id="267" r:id="rId15"/>
    <p:sldId id="259" r:id="rId16"/>
    <p:sldId id="260" r:id="rId17"/>
    <p:sldId id="268" r:id="rId18"/>
    <p:sldId id="2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8DACD2-7DD7-439E-929B-FEBED37BD888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B5C68A2-69EC-4AC7-ABBB-67345A68204D}">
      <dgm:prSet/>
      <dgm:spPr/>
      <dgm:t>
        <a:bodyPr/>
        <a:lstStyle/>
        <a:p>
          <a:r>
            <a:rPr lang="fi-FI" dirty="0"/>
            <a:t>Ahonen Liisa: </a:t>
          </a:r>
          <a:r>
            <a:rPr lang="fi-FI" b="1" dirty="0"/>
            <a:t>Haastavat kasvatustilanteet. Lämpimän vuorovaikutuksen käsikirja.</a:t>
          </a:r>
          <a:endParaRPr lang="en-US" b="1" dirty="0"/>
        </a:p>
      </dgm:t>
    </dgm:pt>
    <dgm:pt modelId="{62B7A43C-CABB-40C2-BD5A-F469DABD2278}" type="parTrans" cxnId="{F285275E-F8ED-4EFB-89A3-95A15C71C03D}">
      <dgm:prSet/>
      <dgm:spPr/>
      <dgm:t>
        <a:bodyPr/>
        <a:lstStyle/>
        <a:p>
          <a:endParaRPr lang="en-US"/>
        </a:p>
      </dgm:t>
    </dgm:pt>
    <dgm:pt modelId="{09778C98-6935-4BFF-8E88-A32C26749D60}" type="sibTrans" cxnId="{F285275E-F8ED-4EFB-89A3-95A15C71C03D}">
      <dgm:prSet/>
      <dgm:spPr/>
      <dgm:t>
        <a:bodyPr/>
        <a:lstStyle/>
        <a:p>
          <a:endParaRPr lang="en-US"/>
        </a:p>
      </dgm:t>
    </dgm:pt>
    <dgm:pt modelId="{25B1631D-255D-40A3-9741-1DA032504A92}">
      <dgm:prSet/>
      <dgm:spPr/>
      <dgm:t>
        <a:bodyPr/>
        <a:lstStyle/>
        <a:p>
          <a:r>
            <a:rPr lang="fi-FI" dirty="0" err="1"/>
            <a:t>Cacciatore</a:t>
          </a:r>
          <a:r>
            <a:rPr lang="fi-FI" dirty="0"/>
            <a:t> Raisa: </a:t>
          </a:r>
          <a:r>
            <a:rPr lang="fi-FI" b="1" dirty="0"/>
            <a:t>Kiukkukirja. Aggressiokasvattajan käsikirja – vauvasta kouluikään</a:t>
          </a:r>
          <a:endParaRPr lang="en-US" b="1" dirty="0"/>
        </a:p>
      </dgm:t>
    </dgm:pt>
    <dgm:pt modelId="{67E05F2F-D06A-4E0F-A1C8-DB49A8D95037}" type="parTrans" cxnId="{E3D827BA-7578-418B-A713-3CB0576F113F}">
      <dgm:prSet/>
      <dgm:spPr/>
      <dgm:t>
        <a:bodyPr/>
        <a:lstStyle/>
        <a:p>
          <a:endParaRPr lang="en-US"/>
        </a:p>
      </dgm:t>
    </dgm:pt>
    <dgm:pt modelId="{2ADD3254-AD4E-4D36-B903-423BCF971423}" type="sibTrans" cxnId="{E3D827BA-7578-418B-A713-3CB0576F113F}">
      <dgm:prSet/>
      <dgm:spPr/>
      <dgm:t>
        <a:bodyPr/>
        <a:lstStyle/>
        <a:p>
          <a:endParaRPr lang="en-US"/>
        </a:p>
      </dgm:t>
    </dgm:pt>
    <dgm:pt modelId="{7988F66D-31D6-4702-9A2B-F5EBCE168573}">
      <dgm:prSet/>
      <dgm:spPr/>
      <dgm:t>
        <a:bodyPr/>
        <a:lstStyle/>
        <a:p>
          <a:r>
            <a:rPr lang="fi-FI" dirty="0" err="1"/>
            <a:t>Cacciatore</a:t>
          </a:r>
          <a:r>
            <a:rPr lang="fi-FI" dirty="0"/>
            <a:t> Raisa, Korteniemi-Poikela Erja: </a:t>
          </a:r>
          <a:r>
            <a:rPr lang="fi-FI" b="1" dirty="0"/>
            <a:t>Sisu Tahto Itsetunto. Portaat itkupotkuraivareista aggression hallintaan.</a:t>
          </a:r>
          <a:endParaRPr lang="en-US" b="1" dirty="0"/>
        </a:p>
      </dgm:t>
    </dgm:pt>
    <dgm:pt modelId="{DA97AED0-B52B-486F-A3DB-7F34C576A2CF}" type="parTrans" cxnId="{F1FA4DCF-36BF-46F7-9B75-EAA1A0910ABA}">
      <dgm:prSet/>
      <dgm:spPr/>
      <dgm:t>
        <a:bodyPr/>
        <a:lstStyle/>
        <a:p>
          <a:endParaRPr lang="en-US"/>
        </a:p>
      </dgm:t>
    </dgm:pt>
    <dgm:pt modelId="{EE1D23C2-ED21-47FF-BE83-DC9ABD827A10}" type="sibTrans" cxnId="{F1FA4DCF-36BF-46F7-9B75-EAA1A0910ABA}">
      <dgm:prSet/>
      <dgm:spPr/>
      <dgm:t>
        <a:bodyPr/>
        <a:lstStyle/>
        <a:p>
          <a:endParaRPr lang="en-US"/>
        </a:p>
      </dgm:t>
    </dgm:pt>
    <dgm:pt modelId="{0F6B1D62-3466-41EB-9537-8FB8589DF656}">
      <dgm:prSet/>
      <dgm:spPr/>
      <dgm:t>
        <a:bodyPr/>
        <a:lstStyle/>
        <a:p>
          <a:r>
            <a:rPr lang="fi-FI" dirty="0"/>
            <a:t>Riihonen Riikka, Koskinen Minna: </a:t>
          </a:r>
          <a:r>
            <a:rPr lang="fi-FI" b="1" dirty="0"/>
            <a:t>Kuinka kiukku kesytetään? Lasten aggressiokasvatus</a:t>
          </a:r>
          <a:r>
            <a:rPr lang="fi-FI" dirty="0"/>
            <a:t>.</a:t>
          </a:r>
          <a:endParaRPr lang="en-US" dirty="0"/>
        </a:p>
      </dgm:t>
    </dgm:pt>
    <dgm:pt modelId="{ED192173-E86C-481D-B2C5-FEBDC24FCDB9}" type="parTrans" cxnId="{ED06C925-1547-43CF-802E-43910B1FDE8D}">
      <dgm:prSet/>
      <dgm:spPr/>
      <dgm:t>
        <a:bodyPr/>
        <a:lstStyle/>
        <a:p>
          <a:endParaRPr lang="en-US"/>
        </a:p>
      </dgm:t>
    </dgm:pt>
    <dgm:pt modelId="{DA16A4AD-3C44-4903-9C0F-893B36B4678A}" type="sibTrans" cxnId="{ED06C925-1547-43CF-802E-43910B1FDE8D}">
      <dgm:prSet/>
      <dgm:spPr/>
      <dgm:t>
        <a:bodyPr/>
        <a:lstStyle/>
        <a:p>
          <a:endParaRPr lang="en-US"/>
        </a:p>
      </dgm:t>
    </dgm:pt>
    <dgm:pt modelId="{37B0BD5B-62AA-4351-B8F8-89AAA7DEB1CF}">
      <dgm:prSet/>
      <dgm:spPr/>
      <dgm:t>
        <a:bodyPr/>
        <a:lstStyle/>
        <a:p>
          <a:r>
            <a:rPr lang="fi-FI" dirty="0"/>
            <a:t>Riihonen Riikka, Suokas Kaisla: </a:t>
          </a:r>
          <a:r>
            <a:rPr lang="fi-FI" b="1" dirty="0" err="1"/>
            <a:t>Aada</a:t>
          </a:r>
          <a:r>
            <a:rPr lang="fi-FI" b="1" dirty="0"/>
            <a:t> ja kiukkuleijona</a:t>
          </a:r>
          <a:r>
            <a:rPr lang="fi-FI" dirty="0"/>
            <a:t>.</a:t>
          </a:r>
          <a:endParaRPr lang="en-US" dirty="0"/>
        </a:p>
      </dgm:t>
    </dgm:pt>
    <dgm:pt modelId="{A1290A16-71C6-457E-BA4D-9F4E817B0853}" type="parTrans" cxnId="{505A3D10-584E-4A0B-8539-6F61C7CDB70A}">
      <dgm:prSet/>
      <dgm:spPr/>
      <dgm:t>
        <a:bodyPr/>
        <a:lstStyle/>
        <a:p>
          <a:endParaRPr lang="en-US"/>
        </a:p>
      </dgm:t>
    </dgm:pt>
    <dgm:pt modelId="{FF31EACE-3090-47CD-BBF9-A0D7D6240550}" type="sibTrans" cxnId="{505A3D10-584E-4A0B-8539-6F61C7CDB70A}">
      <dgm:prSet/>
      <dgm:spPr/>
      <dgm:t>
        <a:bodyPr/>
        <a:lstStyle/>
        <a:p>
          <a:endParaRPr lang="en-US"/>
        </a:p>
      </dgm:t>
    </dgm:pt>
    <dgm:pt modelId="{641841BF-3DFA-4790-81B0-5A3FC743B5A3}">
      <dgm:prSet/>
      <dgm:spPr/>
      <dgm:t>
        <a:bodyPr/>
        <a:lstStyle/>
        <a:p>
          <a:r>
            <a:rPr lang="fi-FI" dirty="0" err="1"/>
            <a:t>Pruuki</a:t>
          </a:r>
          <a:r>
            <a:rPr lang="fi-FI" dirty="0"/>
            <a:t> Heli, Polkutie Anita: </a:t>
          </a:r>
          <a:r>
            <a:rPr lang="fi-FI" b="1" dirty="0"/>
            <a:t>Prinsessa ja herne nenässä.</a:t>
          </a:r>
          <a:endParaRPr lang="en-US" b="1" dirty="0"/>
        </a:p>
      </dgm:t>
    </dgm:pt>
    <dgm:pt modelId="{124A2BCF-BDB9-487C-A00E-2C9D333600E5}" type="parTrans" cxnId="{A078CB44-FF5C-4A5A-AD75-1C465670A2D8}">
      <dgm:prSet/>
      <dgm:spPr/>
      <dgm:t>
        <a:bodyPr/>
        <a:lstStyle/>
        <a:p>
          <a:endParaRPr lang="en-US"/>
        </a:p>
      </dgm:t>
    </dgm:pt>
    <dgm:pt modelId="{8A9064CB-702F-40CE-B74B-CCE68E5058E2}" type="sibTrans" cxnId="{A078CB44-FF5C-4A5A-AD75-1C465670A2D8}">
      <dgm:prSet/>
      <dgm:spPr/>
      <dgm:t>
        <a:bodyPr/>
        <a:lstStyle/>
        <a:p>
          <a:endParaRPr lang="en-US"/>
        </a:p>
      </dgm:t>
    </dgm:pt>
    <dgm:pt modelId="{F26FCE9C-DFA7-490E-9A17-4F2F3105DBEF}">
      <dgm:prSet/>
      <dgm:spPr/>
      <dgm:t>
        <a:bodyPr/>
        <a:lstStyle/>
        <a:p>
          <a:r>
            <a:rPr lang="fi-FI" dirty="0"/>
            <a:t>Pöyhönen Julia, </a:t>
          </a:r>
          <a:r>
            <a:rPr lang="fi-FI" dirty="0" err="1"/>
            <a:t>Livingston</a:t>
          </a:r>
          <a:r>
            <a:rPr lang="fi-FI" dirty="0"/>
            <a:t> Heidi: </a:t>
          </a:r>
          <a:r>
            <a:rPr lang="fi-FI" b="1" dirty="0"/>
            <a:t>Tunnetaitojen käsikirja. Askeleittain etenevä tunnetaito-ohjelma lapselle ja vanhemmalle. </a:t>
          </a:r>
          <a:endParaRPr lang="en-US" b="1" dirty="0"/>
        </a:p>
      </dgm:t>
    </dgm:pt>
    <dgm:pt modelId="{30A1B46B-FE1A-4223-AEE1-19BF9FF7264A}" type="parTrans" cxnId="{AB0A273D-3040-4B9C-9BF2-9F8A510FF394}">
      <dgm:prSet/>
      <dgm:spPr/>
      <dgm:t>
        <a:bodyPr/>
        <a:lstStyle/>
        <a:p>
          <a:endParaRPr lang="en-US"/>
        </a:p>
      </dgm:t>
    </dgm:pt>
    <dgm:pt modelId="{013DFE5C-9FC6-4A36-973E-66B7D1C0628D}" type="sibTrans" cxnId="{AB0A273D-3040-4B9C-9BF2-9F8A510FF394}">
      <dgm:prSet/>
      <dgm:spPr/>
      <dgm:t>
        <a:bodyPr/>
        <a:lstStyle/>
        <a:p>
          <a:endParaRPr lang="en-US"/>
        </a:p>
      </dgm:t>
    </dgm:pt>
    <dgm:pt modelId="{6880AB44-628F-4B9F-8DB1-1DC11DE19BD1}" type="pres">
      <dgm:prSet presAssocID="{4A8DACD2-7DD7-439E-929B-FEBED37BD88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BB567D9C-AA47-4471-9F36-09CAF72B2432}" type="pres">
      <dgm:prSet presAssocID="{2B5C68A2-69EC-4AC7-ABBB-67345A68204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BC82841-C20E-435B-B161-878B0FD7BC15}" type="pres">
      <dgm:prSet presAssocID="{09778C98-6935-4BFF-8E88-A32C26749D60}" presName="sibTrans" presStyleCnt="0"/>
      <dgm:spPr/>
    </dgm:pt>
    <dgm:pt modelId="{EC449F2B-4951-4FC0-A983-1CB534C67877}" type="pres">
      <dgm:prSet presAssocID="{25B1631D-255D-40A3-9741-1DA032504A9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8AF703D-BCB9-4322-8A0E-4D24E6D39CA4}" type="pres">
      <dgm:prSet presAssocID="{2ADD3254-AD4E-4D36-B903-423BCF971423}" presName="sibTrans" presStyleCnt="0"/>
      <dgm:spPr/>
    </dgm:pt>
    <dgm:pt modelId="{AB3D918D-B0F4-452E-9D03-9CC3B50917A8}" type="pres">
      <dgm:prSet presAssocID="{7988F66D-31D6-4702-9A2B-F5EBCE16857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64020E4-130E-4619-843A-12622D21C84F}" type="pres">
      <dgm:prSet presAssocID="{EE1D23C2-ED21-47FF-BE83-DC9ABD827A10}" presName="sibTrans" presStyleCnt="0"/>
      <dgm:spPr/>
    </dgm:pt>
    <dgm:pt modelId="{059E0955-791A-4857-99CC-311E86B5E617}" type="pres">
      <dgm:prSet presAssocID="{0F6B1D62-3466-41EB-9537-8FB8589DF65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E1F11F8-0FBA-4787-8ADA-677C5CFECA35}" type="pres">
      <dgm:prSet presAssocID="{DA16A4AD-3C44-4903-9C0F-893B36B4678A}" presName="sibTrans" presStyleCnt="0"/>
      <dgm:spPr/>
    </dgm:pt>
    <dgm:pt modelId="{78E3294E-1934-4089-BE85-F63069B0827C}" type="pres">
      <dgm:prSet presAssocID="{37B0BD5B-62AA-4351-B8F8-89AAA7DEB1C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073B031-2A26-484D-9803-297A92459C19}" type="pres">
      <dgm:prSet presAssocID="{FF31EACE-3090-47CD-BBF9-A0D7D6240550}" presName="sibTrans" presStyleCnt="0"/>
      <dgm:spPr/>
    </dgm:pt>
    <dgm:pt modelId="{B09BBC9B-5573-4146-9A14-593221FF26D6}" type="pres">
      <dgm:prSet presAssocID="{641841BF-3DFA-4790-81B0-5A3FC743B5A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7FD6F14-A97B-477C-8C7E-EA3ACAE12C66}" type="pres">
      <dgm:prSet presAssocID="{8A9064CB-702F-40CE-B74B-CCE68E5058E2}" presName="sibTrans" presStyleCnt="0"/>
      <dgm:spPr/>
    </dgm:pt>
    <dgm:pt modelId="{89AA3D42-7BDF-4131-84DD-A25BFA684019}" type="pres">
      <dgm:prSet presAssocID="{F26FCE9C-DFA7-490E-9A17-4F2F3105DBE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400D903D-7F05-403F-A343-8ACDECEF13A6}" type="presOf" srcId="{F26FCE9C-DFA7-490E-9A17-4F2F3105DBEF}" destId="{89AA3D42-7BDF-4131-84DD-A25BFA684019}" srcOrd="0" destOrd="0" presId="urn:microsoft.com/office/officeart/2005/8/layout/default"/>
    <dgm:cxn modelId="{505A3D10-584E-4A0B-8539-6F61C7CDB70A}" srcId="{4A8DACD2-7DD7-439E-929B-FEBED37BD888}" destId="{37B0BD5B-62AA-4351-B8F8-89AAA7DEB1CF}" srcOrd="4" destOrd="0" parTransId="{A1290A16-71C6-457E-BA4D-9F4E817B0853}" sibTransId="{FF31EACE-3090-47CD-BBF9-A0D7D6240550}"/>
    <dgm:cxn modelId="{1DD3D3A0-9966-4CFB-994F-D04881EFE051}" type="presOf" srcId="{641841BF-3DFA-4790-81B0-5A3FC743B5A3}" destId="{B09BBC9B-5573-4146-9A14-593221FF26D6}" srcOrd="0" destOrd="0" presId="urn:microsoft.com/office/officeart/2005/8/layout/default"/>
    <dgm:cxn modelId="{F6CA2984-E88F-412B-B808-97A163B38D34}" type="presOf" srcId="{4A8DACD2-7DD7-439E-929B-FEBED37BD888}" destId="{6880AB44-628F-4B9F-8DB1-1DC11DE19BD1}" srcOrd="0" destOrd="0" presId="urn:microsoft.com/office/officeart/2005/8/layout/default"/>
    <dgm:cxn modelId="{81B61EF5-20AF-41CE-A83E-82BEF866D06E}" type="presOf" srcId="{0F6B1D62-3466-41EB-9537-8FB8589DF656}" destId="{059E0955-791A-4857-99CC-311E86B5E617}" srcOrd="0" destOrd="0" presId="urn:microsoft.com/office/officeart/2005/8/layout/default"/>
    <dgm:cxn modelId="{7B733C39-64E4-46E2-9DD8-31FB4ABFEAF6}" type="presOf" srcId="{2B5C68A2-69EC-4AC7-ABBB-67345A68204D}" destId="{BB567D9C-AA47-4471-9F36-09CAF72B2432}" srcOrd="0" destOrd="0" presId="urn:microsoft.com/office/officeart/2005/8/layout/default"/>
    <dgm:cxn modelId="{E3D827BA-7578-418B-A713-3CB0576F113F}" srcId="{4A8DACD2-7DD7-439E-929B-FEBED37BD888}" destId="{25B1631D-255D-40A3-9741-1DA032504A92}" srcOrd="1" destOrd="0" parTransId="{67E05F2F-D06A-4E0F-A1C8-DB49A8D95037}" sibTransId="{2ADD3254-AD4E-4D36-B903-423BCF971423}"/>
    <dgm:cxn modelId="{A078CB44-FF5C-4A5A-AD75-1C465670A2D8}" srcId="{4A8DACD2-7DD7-439E-929B-FEBED37BD888}" destId="{641841BF-3DFA-4790-81B0-5A3FC743B5A3}" srcOrd="5" destOrd="0" parTransId="{124A2BCF-BDB9-487C-A00E-2C9D333600E5}" sibTransId="{8A9064CB-702F-40CE-B74B-CCE68E5058E2}"/>
    <dgm:cxn modelId="{F1FA4DCF-36BF-46F7-9B75-EAA1A0910ABA}" srcId="{4A8DACD2-7DD7-439E-929B-FEBED37BD888}" destId="{7988F66D-31D6-4702-9A2B-F5EBCE168573}" srcOrd="2" destOrd="0" parTransId="{DA97AED0-B52B-486F-A3DB-7F34C576A2CF}" sibTransId="{EE1D23C2-ED21-47FF-BE83-DC9ABD827A10}"/>
    <dgm:cxn modelId="{F285275E-F8ED-4EFB-89A3-95A15C71C03D}" srcId="{4A8DACD2-7DD7-439E-929B-FEBED37BD888}" destId="{2B5C68A2-69EC-4AC7-ABBB-67345A68204D}" srcOrd="0" destOrd="0" parTransId="{62B7A43C-CABB-40C2-BD5A-F469DABD2278}" sibTransId="{09778C98-6935-4BFF-8E88-A32C26749D60}"/>
    <dgm:cxn modelId="{AB0A273D-3040-4B9C-9BF2-9F8A510FF394}" srcId="{4A8DACD2-7DD7-439E-929B-FEBED37BD888}" destId="{F26FCE9C-DFA7-490E-9A17-4F2F3105DBEF}" srcOrd="6" destOrd="0" parTransId="{30A1B46B-FE1A-4223-AEE1-19BF9FF7264A}" sibTransId="{013DFE5C-9FC6-4A36-973E-66B7D1C0628D}"/>
    <dgm:cxn modelId="{56B55A06-FA3E-43A9-9B48-DFA198658AFF}" type="presOf" srcId="{7988F66D-31D6-4702-9A2B-F5EBCE168573}" destId="{AB3D918D-B0F4-452E-9D03-9CC3B50917A8}" srcOrd="0" destOrd="0" presId="urn:microsoft.com/office/officeart/2005/8/layout/default"/>
    <dgm:cxn modelId="{5A5DE59D-9856-40C6-8C57-D3A08722E8C8}" type="presOf" srcId="{37B0BD5B-62AA-4351-B8F8-89AAA7DEB1CF}" destId="{78E3294E-1934-4089-BE85-F63069B0827C}" srcOrd="0" destOrd="0" presId="urn:microsoft.com/office/officeart/2005/8/layout/default"/>
    <dgm:cxn modelId="{0F04469B-0E42-4476-9E2A-0E649DE3B181}" type="presOf" srcId="{25B1631D-255D-40A3-9741-1DA032504A92}" destId="{EC449F2B-4951-4FC0-A983-1CB534C67877}" srcOrd="0" destOrd="0" presId="urn:microsoft.com/office/officeart/2005/8/layout/default"/>
    <dgm:cxn modelId="{ED06C925-1547-43CF-802E-43910B1FDE8D}" srcId="{4A8DACD2-7DD7-439E-929B-FEBED37BD888}" destId="{0F6B1D62-3466-41EB-9537-8FB8589DF656}" srcOrd="3" destOrd="0" parTransId="{ED192173-E86C-481D-B2C5-FEBDC24FCDB9}" sibTransId="{DA16A4AD-3C44-4903-9C0F-893B36B4678A}"/>
    <dgm:cxn modelId="{4735040B-98A6-47EC-829C-D3FCA2E8A665}" type="presParOf" srcId="{6880AB44-628F-4B9F-8DB1-1DC11DE19BD1}" destId="{BB567D9C-AA47-4471-9F36-09CAF72B2432}" srcOrd="0" destOrd="0" presId="urn:microsoft.com/office/officeart/2005/8/layout/default"/>
    <dgm:cxn modelId="{F0089AF5-3C61-49CA-B4EB-0DB85B610FCB}" type="presParOf" srcId="{6880AB44-628F-4B9F-8DB1-1DC11DE19BD1}" destId="{EBC82841-C20E-435B-B161-878B0FD7BC15}" srcOrd="1" destOrd="0" presId="urn:microsoft.com/office/officeart/2005/8/layout/default"/>
    <dgm:cxn modelId="{9E8B1588-F15E-412F-BB7C-4650E9777A68}" type="presParOf" srcId="{6880AB44-628F-4B9F-8DB1-1DC11DE19BD1}" destId="{EC449F2B-4951-4FC0-A983-1CB534C67877}" srcOrd="2" destOrd="0" presId="urn:microsoft.com/office/officeart/2005/8/layout/default"/>
    <dgm:cxn modelId="{EDD9A650-93E4-42F8-A1F3-B30FBF70E103}" type="presParOf" srcId="{6880AB44-628F-4B9F-8DB1-1DC11DE19BD1}" destId="{A8AF703D-BCB9-4322-8A0E-4D24E6D39CA4}" srcOrd="3" destOrd="0" presId="urn:microsoft.com/office/officeart/2005/8/layout/default"/>
    <dgm:cxn modelId="{3A2A4625-CA43-4888-9111-998130D574CF}" type="presParOf" srcId="{6880AB44-628F-4B9F-8DB1-1DC11DE19BD1}" destId="{AB3D918D-B0F4-452E-9D03-9CC3B50917A8}" srcOrd="4" destOrd="0" presId="urn:microsoft.com/office/officeart/2005/8/layout/default"/>
    <dgm:cxn modelId="{4BC0F71B-5751-4CB5-AAED-59F32C2709E8}" type="presParOf" srcId="{6880AB44-628F-4B9F-8DB1-1DC11DE19BD1}" destId="{D64020E4-130E-4619-843A-12622D21C84F}" srcOrd="5" destOrd="0" presId="urn:microsoft.com/office/officeart/2005/8/layout/default"/>
    <dgm:cxn modelId="{BBE92C55-553E-448C-9070-A72E610C4E3E}" type="presParOf" srcId="{6880AB44-628F-4B9F-8DB1-1DC11DE19BD1}" destId="{059E0955-791A-4857-99CC-311E86B5E617}" srcOrd="6" destOrd="0" presId="urn:microsoft.com/office/officeart/2005/8/layout/default"/>
    <dgm:cxn modelId="{845B8112-6CB8-479F-B39D-959FCC55B435}" type="presParOf" srcId="{6880AB44-628F-4B9F-8DB1-1DC11DE19BD1}" destId="{0E1F11F8-0FBA-4787-8ADA-677C5CFECA35}" srcOrd="7" destOrd="0" presId="urn:microsoft.com/office/officeart/2005/8/layout/default"/>
    <dgm:cxn modelId="{1911DC3D-1393-47CA-83AE-E75E910ADF1E}" type="presParOf" srcId="{6880AB44-628F-4B9F-8DB1-1DC11DE19BD1}" destId="{78E3294E-1934-4089-BE85-F63069B0827C}" srcOrd="8" destOrd="0" presId="urn:microsoft.com/office/officeart/2005/8/layout/default"/>
    <dgm:cxn modelId="{98BB752B-104F-42C3-8E24-EEF592C880B4}" type="presParOf" srcId="{6880AB44-628F-4B9F-8DB1-1DC11DE19BD1}" destId="{1073B031-2A26-484D-9803-297A92459C19}" srcOrd="9" destOrd="0" presId="urn:microsoft.com/office/officeart/2005/8/layout/default"/>
    <dgm:cxn modelId="{67730410-D0AF-4396-891D-19B71D2CD807}" type="presParOf" srcId="{6880AB44-628F-4B9F-8DB1-1DC11DE19BD1}" destId="{B09BBC9B-5573-4146-9A14-593221FF26D6}" srcOrd="10" destOrd="0" presId="urn:microsoft.com/office/officeart/2005/8/layout/default"/>
    <dgm:cxn modelId="{6DC047F7-9D61-4D2C-BAF7-B650CF65DFA0}" type="presParOf" srcId="{6880AB44-628F-4B9F-8DB1-1DC11DE19BD1}" destId="{B7FD6F14-A97B-477C-8C7E-EA3ACAE12C66}" srcOrd="11" destOrd="0" presId="urn:microsoft.com/office/officeart/2005/8/layout/default"/>
    <dgm:cxn modelId="{2D16A500-A9FE-47F7-93D5-DEF6B6C13B6D}" type="presParOf" srcId="{6880AB44-628F-4B9F-8DB1-1DC11DE19BD1}" destId="{89AA3D42-7BDF-4131-84DD-A25BFA684019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67D9C-AA47-4471-9F36-09CAF72B2432}">
      <dsp:nvSpPr>
        <dsp:cNvPr id="0" name=""/>
        <dsp:cNvSpPr/>
      </dsp:nvSpPr>
      <dsp:spPr>
        <a:xfrm>
          <a:off x="3173" y="163200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/>
            <a:t>Ahonen Liisa: </a:t>
          </a:r>
          <a:r>
            <a:rPr lang="fi-FI" sz="1600" b="1" kern="1200" dirty="0"/>
            <a:t>Haastavat kasvatustilanteet. Lämpimän vuorovaikutuksen käsikirja.</a:t>
          </a:r>
          <a:endParaRPr lang="en-US" sz="1600" b="1" kern="1200" dirty="0"/>
        </a:p>
      </dsp:txBody>
      <dsp:txXfrm>
        <a:off x="3173" y="163200"/>
        <a:ext cx="2517277" cy="1510366"/>
      </dsp:txXfrm>
    </dsp:sp>
    <dsp:sp modelId="{EC449F2B-4951-4FC0-A983-1CB534C67877}">
      <dsp:nvSpPr>
        <dsp:cNvPr id="0" name=""/>
        <dsp:cNvSpPr/>
      </dsp:nvSpPr>
      <dsp:spPr>
        <a:xfrm>
          <a:off x="2772178" y="163200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err="1"/>
            <a:t>Cacciatore</a:t>
          </a:r>
          <a:r>
            <a:rPr lang="fi-FI" sz="1600" kern="1200" dirty="0"/>
            <a:t> Raisa: </a:t>
          </a:r>
          <a:r>
            <a:rPr lang="fi-FI" sz="1600" b="1" kern="1200" dirty="0"/>
            <a:t>Kiukkukirja. Aggressiokasvattajan käsikirja – vauvasta kouluikään</a:t>
          </a:r>
          <a:endParaRPr lang="en-US" sz="1600" b="1" kern="1200" dirty="0"/>
        </a:p>
      </dsp:txBody>
      <dsp:txXfrm>
        <a:off x="2772178" y="163200"/>
        <a:ext cx="2517277" cy="1510366"/>
      </dsp:txXfrm>
    </dsp:sp>
    <dsp:sp modelId="{AB3D918D-B0F4-452E-9D03-9CC3B50917A8}">
      <dsp:nvSpPr>
        <dsp:cNvPr id="0" name=""/>
        <dsp:cNvSpPr/>
      </dsp:nvSpPr>
      <dsp:spPr>
        <a:xfrm>
          <a:off x="5541184" y="163200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err="1"/>
            <a:t>Cacciatore</a:t>
          </a:r>
          <a:r>
            <a:rPr lang="fi-FI" sz="1600" kern="1200" dirty="0"/>
            <a:t> Raisa, Korteniemi-Poikela Erja: </a:t>
          </a:r>
          <a:r>
            <a:rPr lang="fi-FI" sz="1600" b="1" kern="1200" dirty="0"/>
            <a:t>Sisu Tahto Itsetunto. Portaat itkupotkuraivareista aggression hallintaan.</a:t>
          </a:r>
          <a:endParaRPr lang="en-US" sz="1600" b="1" kern="1200" dirty="0"/>
        </a:p>
      </dsp:txBody>
      <dsp:txXfrm>
        <a:off x="5541184" y="163200"/>
        <a:ext cx="2517277" cy="1510366"/>
      </dsp:txXfrm>
    </dsp:sp>
    <dsp:sp modelId="{059E0955-791A-4857-99CC-311E86B5E617}">
      <dsp:nvSpPr>
        <dsp:cNvPr id="0" name=""/>
        <dsp:cNvSpPr/>
      </dsp:nvSpPr>
      <dsp:spPr>
        <a:xfrm>
          <a:off x="8310190" y="163200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/>
            <a:t>Riihonen Riikka, Koskinen Minna: </a:t>
          </a:r>
          <a:r>
            <a:rPr lang="fi-FI" sz="1600" b="1" kern="1200" dirty="0"/>
            <a:t>Kuinka kiukku kesytetään? Lasten aggressiokasvatus</a:t>
          </a:r>
          <a:r>
            <a:rPr lang="fi-FI" sz="1600" kern="1200" dirty="0"/>
            <a:t>.</a:t>
          </a:r>
          <a:endParaRPr lang="en-US" sz="1600" kern="1200" dirty="0"/>
        </a:p>
      </dsp:txBody>
      <dsp:txXfrm>
        <a:off x="8310190" y="163200"/>
        <a:ext cx="2517277" cy="1510366"/>
      </dsp:txXfrm>
    </dsp:sp>
    <dsp:sp modelId="{78E3294E-1934-4089-BE85-F63069B0827C}">
      <dsp:nvSpPr>
        <dsp:cNvPr id="0" name=""/>
        <dsp:cNvSpPr/>
      </dsp:nvSpPr>
      <dsp:spPr>
        <a:xfrm>
          <a:off x="1387675" y="1925295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/>
            <a:t>Riihonen Riikka, Suokas Kaisla: </a:t>
          </a:r>
          <a:r>
            <a:rPr lang="fi-FI" sz="1600" b="1" kern="1200" dirty="0" err="1"/>
            <a:t>Aada</a:t>
          </a:r>
          <a:r>
            <a:rPr lang="fi-FI" sz="1600" b="1" kern="1200" dirty="0"/>
            <a:t> ja kiukkuleijona</a:t>
          </a:r>
          <a:r>
            <a:rPr lang="fi-FI" sz="1600" kern="1200" dirty="0"/>
            <a:t>.</a:t>
          </a:r>
          <a:endParaRPr lang="en-US" sz="1600" kern="1200" dirty="0"/>
        </a:p>
      </dsp:txBody>
      <dsp:txXfrm>
        <a:off x="1387675" y="1925295"/>
        <a:ext cx="2517277" cy="1510366"/>
      </dsp:txXfrm>
    </dsp:sp>
    <dsp:sp modelId="{B09BBC9B-5573-4146-9A14-593221FF26D6}">
      <dsp:nvSpPr>
        <dsp:cNvPr id="0" name=""/>
        <dsp:cNvSpPr/>
      </dsp:nvSpPr>
      <dsp:spPr>
        <a:xfrm>
          <a:off x="4156681" y="1925295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err="1"/>
            <a:t>Pruuki</a:t>
          </a:r>
          <a:r>
            <a:rPr lang="fi-FI" sz="1600" kern="1200" dirty="0"/>
            <a:t> Heli, Polkutie Anita: </a:t>
          </a:r>
          <a:r>
            <a:rPr lang="fi-FI" sz="1600" b="1" kern="1200" dirty="0"/>
            <a:t>Prinsessa ja herne nenässä.</a:t>
          </a:r>
          <a:endParaRPr lang="en-US" sz="1600" b="1" kern="1200" dirty="0"/>
        </a:p>
      </dsp:txBody>
      <dsp:txXfrm>
        <a:off x="4156681" y="1925295"/>
        <a:ext cx="2517277" cy="1510366"/>
      </dsp:txXfrm>
    </dsp:sp>
    <dsp:sp modelId="{89AA3D42-7BDF-4131-84DD-A25BFA684019}">
      <dsp:nvSpPr>
        <dsp:cNvPr id="0" name=""/>
        <dsp:cNvSpPr/>
      </dsp:nvSpPr>
      <dsp:spPr>
        <a:xfrm>
          <a:off x="6925687" y="1925295"/>
          <a:ext cx="2517277" cy="151036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/>
            <a:t>Pöyhönen Julia, </a:t>
          </a:r>
          <a:r>
            <a:rPr lang="fi-FI" sz="1600" kern="1200" dirty="0" err="1"/>
            <a:t>Livingston</a:t>
          </a:r>
          <a:r>
            <a:rPr lang="fi-FI" sz="1600" kern="1200" dirty="0"/>
            <a:t> Heidi: </a:t>
          </a:r>
          <a:r>
            <a:rPr lang="fi-FI" sz="1600" b="1" kern="1200" dirty="0"/>
            <a:t>Tunnetaitojen käsikirja. Askeleittain etenevä tunnetaito-ohjelma lapselle ja vanhemmalle. </a:t>
          </a:r>
          <a:endParaRPr lang="en-US" sz="1600" b="1" kern="1200" dirty="0"/>
        </a:p>
      </dsp:txBody>
      <dsp:txXfrm>
        <a:off x="6925687" y="1925295"/>
        <a:ext cx="2517277" cy="1510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650B0-D026-4712-B2F8-9474FA0BC5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Aggressiokasvatus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60B5C1-A1CC-427D-988B-36B70BAF1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Lakho2 Jenni Paukkuri</a:t>
            </a:r>
          </a:p>
        </p:txBody>
      </p:sp>
    </p:spTree>
    <p:extLst>
      <p:ext uri="{BB962C8B-B14F-4D97-AF65-F5344CB8AC3E}">
        <p14:creationId xmlns:p14="http://schemas.microsoft.com/office/powerpoint/2010/main" val="2281054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0853BE-5D84-4999-BF2D-4369EA2DE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4D2F12-FD29-4D21-8421-832F7C297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vaikeita tunteita kuten vihaa hallitaan?</a:t>
            </a:r>
          </a:p>
          <a:p>
            <a:r>
              <a:rPr lang="fi-FI" dirty="0"/>
              <a:t>Mitä keinoja sinulla on?</a:t>
            </a:r>
          </a:p>
          <a:p>
            <a:r>
              <a:rPr lang="fi-FI" dirty="0"/>
              <a:t>Miten parhaiten selviät kiukun kuohahtaessa?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830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6532A-4FE6-4952-A84A-10E9F70BB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Aggression portaat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AAE52F-9066-477F-80BE-49F644534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fi-FI" dirty="0"/>
              <a:t>työkalu kasvuhaasteiden kohtaamiseen sekä lapsen ja nuoren ymmärtämiseen hänen vaihtelevissa ja koko ajan muuttuvissa kehitysvaiheissaan</a:t>
            </a:r>
          </a:p>
          <a:p>
            <a:pPr fontAlgn="base"/>
            <a:r>
              <a:rPr lang="fi-FI" dirty="0"/>
              <a:t>antaa mallin puhua haastavista tunteista lapsille ja nuorille</a:t>
            </a:r>
          </a:p>
          <a:p>
            <a:pPr fontAlgn="base"/>
            <a:r>
              <a:rPr lang="fi-FI" dirty="0"/>
              <a:t>tukee vanhempia lapsen ja nuoren kehitysvaiheiden tunnistamisessa</a:t>
            </a:r>
          </a:p>
          <a:p>
            <a:pPr fontAlgn="base"/>
            <a:r>
              <a:rPr lang="fi-FI" dirty="0" smtClean="0"/>
              <a:t>väline</a:t>
            </a:r>
            <a:r>
              <a:rPr lang="fi-FI" dirty="0"/>
              <a:t>, jolla tuetaan kasvattajaa pysymään aikuisena ja olemaan vastaamatta vihalla (tai väkivallalla) lapsen ja nuoren normaaliin kehitykseen</a:t>
            </a:r>
          </a:p>
          <a:p>
            <a:pPr fontAlgn="base"/>
            <a:r>
              <a:rPr lang="fi-FI" dirty="0"/>
              <a:t>j</a:t>
            </a:r>
            <a:r>
              <a:rPr lang="fi-FI" dirty="0" smtClean="0"/>
              <a:t>okainen </a:t>
            </a:r>
            <a:r>
              <a:rPr lang="fi-FI" dirty="0"/>
              <a:t>portaiden askelma ja kehitysvaihe sisältää omat haasteensa ja on tärkeä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V</a:t>
            </a:r>
            <a:r>
              <a:rPr lang="fi-FI" dirty="0" smtClean="0"/>
              <a:t>äestöliitossa </a:t>
            </a:r>
            <a:r>
              <a:rPr lang="fi-FI" dirty="0"/>
              <a:t>kehitetty </a:t>
            </a:r>
            <a:r>
              <a:rPr lang="fi-FI" dirty="0" smtClean="0"/>
              <a:t>aineisto/Raisa </a:t>
            </a:r>
            <a:r>
              <a:rPr lang="fi-FI" dirty="0" err="1" smtClean="0"/>
              <a:t>Cacciatore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251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DF8A59-6759-4A2E-866E-D43917085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Aggression portaat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08DDAE-EB66-4E08-AB1E-A4513395B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Katsotaan seitsemästä ensimmäisestä aggression portaasta videot. Tee itsellesi muistiinpanot.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Mieti eri portailta esimerkkitilanteita (</a:t>
            </a:r>
            <a:r>
              <a:rPr lang="fi-FI" dirty="0" err="1"/>
              <a:t>esim</a:t>
            </a:r>
            <a:r>
              <a:rPr lang="fi-FI" dirty="0"/>
              <a:t> omasta lapsuudesta, omien lasten kohdalta, työkentältä), jolloin on oltu pulassa omien/lasten tunteiden kanssa ja kirjoita esimerkki </a:t>
            </a:r>
            <a:r>
              <a:rPr lang="fi-FI" dirty="0" err="1"/>
              <a:t>post</a:t>
            </a:r>
            <a:r>
              <a:rPr lang="fi-FI" dirty="0"/>
              <a:t> it-lapulle.</a:t>
            </a:r>
          </a:p>
          <a:p>
            <a:r>
              <a:rPr lang="fi-FI" dirty="0"/>
              <a:t>Seitsemän porrasta: käy viemässä kirjoittamasi esimerkit oikeaan portaaseen</a:t>
            </a:r>
          </a:p>
        </p:txBody>
      </p:sp>
    </p:spTree>
    <p:extLst>
      <p:ext uri="{BB962C8B-B14F-4D97-AF65-F5344CB8AC3E}">
        <p14:creationId xmlns:p14="http://schemas.microsoft.com/office/powerpoint/2010/main" val="335733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251B8-AB5B-4CF3-B932-3AB71B18F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Välineitä kiukun/aggression kohtaamiseen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1D636E-4A3B-43D7-8744-19B3C6B5D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Liikennevalot (kopio)</a:t>
            </a:r>
          </a:p>
          <a:p>
            <a:r>
              <a:rPr lang="fi-FI" dirty="0"/>
              <a:t>Ärsytyksen tärkeyden mukainen luokittelu</a:t>
            </a:r>
          </a:p>
          <a:p>
            <a:r>
              <a:rPr lang="fi-FI" dirty="0"/>
              <a:t>Kiukkumittari (jokainen tekee omansa)</a:t>
            </a:r>
          </a:p>
          <a:p>
            <a:r>
              <a:rPr lang="fi-FI" dirty="0"/>
              <a:t>Rentoutuminen/syvähengittäminen/vetäytyminen (Reima Räiskeen vinkit)</a:t>
            </a:r>
          </a:p>
          <a:p>
            <a:r>
              <a:rPr lang="fi-FI" dirty="0"/>
              <a:t>Sisäinen puhe</a:t>
            </a:r>
          </a:p>
          <a:p>
            <a:r>
              <a:rPr lang="fi-FI" dirty="0"/>
              <a:t>Tunteiden tuulikartta (kopio)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78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19DEB5-8FEC-45C8-8FA1-4EFE135D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fi-FI" dirty="0"/>
              <a:t>Kiukkumittari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6019E-9C8F-4177-B2B1-B008B1D26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849971" cy="3599316"/>
          </a:xfrm>
        </p:spPr>
        <p:txBody>
          <a:bodyPr>
            <a:normAutofit/>
          </a:bodyPr>
          <a:lstStyle/>
          <a:p>
            <a:r>
              <a:rPr lang="fi-FI" sz="2800" dirty="0"/>
              <a:t>Tunteiden voimakkuutta voi mitata samoin kuin vaikkapa ulkoilman lämpötiloja.</a:t>
            </a:r>
          </a:p>
          <a:p>
            <a:r>
              <a:rPr lang="fi-FI" sz="2800" dirty="0"/>
              <a:t>Tee/askartele itsellesi kiukkumittari</a:t>
            </a:r>
          </a:p>
          <a:p>
            <a:endParaRPr lang="fi-FI" sz="1800" dirty="0"/>
          </a:p>
          <a:p>
            <a:endParaRPr lang="fi-FI" sz="1800" dirty="0"/>
          </a:p>
        </p:txBody>
      </p:sp>
      <p:pic>
        <p:nvPicPr>
          <p:cNvPr id="5" name="Kuva 4" descr="Kuva, joka sisältää kohteen teksti, sisä, laite, musta&#10;&#10;Kuvaus luotu automaattisesti">
            <a:extLst>
              <a:ext uri="{FF2B5EF4-FFF2-40B4-BE49-F238E27FC236}">
                <a16:creationId xmlns:a16="http://schemas.microsoft.com/office/drawing/2014/main" id="{B7363B2C-E63C-402C-B3C4-639450C0A1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18" r="11175"/>
          <a:stretch/>
        </p:blipFill>
        <p:spPr>
          <a:xfrm>
            <a:off x="6096001" y="2336872"/>
            <a:ext cx="2096630" cy="359878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DD6A9DC-9C91-4586-8DD8-36C5C34E5A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1908" b="12136"/>
          <a:stretch/>
        </p:blipFill>
        <p:spPr>
          <a:xfrm>
            <a:off x="8333245" y="2336873"/>
            <a:ext cx="2096630" cy="171895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9" name="Kuva 8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F7AB6200-997E-4A08-8326-383A92F8C3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258" r="6" b="11828"/>
          <a:stretch/>
        </p:blipFill>
        <p:spPr>
          <a:xfrm>
            <a:off x="8333245" y="4217553"/>
            <a:ext cx="2096630" cy="171895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1012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9EC446-DD84-4180-B724-2C596322D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fi-FI"/>
              <a:t>Lähteet ja materiaalia</a:t>
            </a:r>
          </a:p>
        </p:txBody>
      </p:sp>
      <p:graphicFrame>
        <p:nvGraphicFramePr>
          <p:cNvPr id="18" name="Sisällön paikkamerkki 2">
            <a:extLst>
              <a:ext uri="{FF2B5EF4-FFF2-40B4-BE49-F238E27FC236}">
                <a16:creationId xmlns:a16="http://schemas.microsoft.com/office/drawing/2014/main" id="{6EE0F3E0-06AC-40EC-8430-E0F78A51B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5757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58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3E8A9A-DA4B-4F12-9331-219EBE523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776" y="0"/>
            <a:ext cx="9176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4DCE7A-0E46-404B-9E0D-E93DC7B2A8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DD673B7-F6B7-43EE-936B-D09F3A337A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8177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7E21855-2ECE-4994-B959-62144FC22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849" y="643466"/>
            <a:ext cx="3846292" cy="5205943"/>
          </a:xfrm>
        </p:spPr>
        <p:txBody>
          <a:bodyPr anchor="b">
            <a:normAutofit/>
          </a:bodyPr>
          <a:lstStyle/>
          <a:p>
            <a:pPr algn="r"/>
            <a:r>
              <a:rPr lang="fi-FI" sz="4800">
                <a:solidFill>
                  <a:schemeClr val="accent1"/>
                </a:solidFill>
              </a:rPr>
              <a:t>Mitä on aggressio?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D3725C-9E7E-40DA-B90D-8852B5694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965200"/>
            <a:ext cx="5410207" cy="4884209"/>
          </a:xfrm>
        </p:spPr>
        <p:txBody>
          <a:bodyPr anchor="ctr">
            <a:normAutofit/>
          </a:bodyPr>
          <a:lstStyle/>
          <a:p>
            <a:r>
              <a:rPr lang="fi-FI" sz="2000" dirty="0"/>
              <a:t>Tunne, johon liittyy muita tunteita ja toimintaimpulsseja</a:t>
            </a:r>
          </a:p>
          <a:p>
            <a:r>
              <a:rPr lang="fi-FI" sz="2000" dirty="0"/>
              <a:t>Voima, johon liittyy halu toimia ja jonka avulla pyritään muuttamaan asioita</a:t>
            </a:r>
          </a:p>
          <a:p>
            <a:r>
              <a:rPr lang="fi-FI" sz="2000" dirty="0"/>
              <a:t>Voi johtaa aggressiiviseen käytökseen</a:t>
            </a:r>
          </a:p>
          <a:p>
            <a:r>
              <a:rPr lang="fi-FI" sz="2000" dirty="0"/>
              <a:t>Ilmenee monissa tilanteissa ilman vihaisuutta</a:t>
            </a:r>
          </a:p>
          <a:p>
            <a:r>
              <a:rPr lang="fi-FI" sz="2000" dirty="0"/>
              <a:t>Muotoja on lukuisia; sanallista (huutaminen/nimittely/kiroilu), fyysistä (fyysisen väkivallan muodot), sosiaalista (juoruilu/poissulkeminen/mykkäkoulu) tai </a:t>
            </a:r>
            <a:r>
              <a:rPr lang="fi-FI" sz="2000" dirty="0" err="1"/>
              <a:t>esim</a:t>
            </a:r>
            <a:r>
              <a:rPr lang="fi-FI" sz="2000" dirty="0"/>
              <a:t> internetissä tapahtuvaa kyberaggressiota</a:t>
            </a:r>
          </a:p>
        </p:txBody>
      </p:sp>
    </p:spTree>
    <p:extLst>
      <p:ext uri="{BB962C8B-B14F-4D97-AF65-F5344CB8AC3E}">
        <p14:creationId xmlns:p14="http://schemas.microsoft.com/office/powerpoint/2010/main" val="109589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3E8A9A-DA4B-4F12-9331-219EBE523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776" y="0"/>
            <a:ext cx="9176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4DCE7A-0E46-404B-9E0D-E93DC7B2A8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DD673B7-F6B7-43EE-936B-D09F3A337A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8177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9971602-E386-447E-84F5-66325E779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849" y="643466"/>
            <a:ext cx="3846292" cy="5205943"/>
          </a:xfrm>
        </p:spPr>
        <p:txBody>
          <a:bodyPr anchor="b">
            <a:normAutofit/>
          </a:bodyPr>
          <a:lstStyle/>
          <a:p>
            <a:pPr algn="r"/>
            <a:r>
              <a:rPr lang="fi-FI" sz="4800">
                <a:solidFill>
                  <a:schemeClr val="accent1"/>
                </a:solidFill>
              </a:rPr>
              <a:t>Mitä on aggressio?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1F9BCD-5B2B-458E-8DFD-495ACCCD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965200"/>
            <a:ext cx="5410207" cy="4884209"/>
          </a:xfrm>
        </p:spPr>
        <p:txBody>
          <a:bodyPr anchor="ctr">
            <a:normAutofit/>
          </a:bodyPr>
          <a:lstStyle/>
          <a:p>
            <a:r>
              <a:rPr lang="fi-FI" sz="2000" dirty="0"/>
              <a:t>Tavoitteena edistää ihmisen selviytymistä</a:t>
            </a:r>
          </a:p>
          <a:p>
            <a:r>
              <a:rPr lang="fi-FI" sz="2000" dirty="0"/>
              <a:t>Edistää konkreettisten kuin henkistenkin rajojen pitämistä</a:t>
            </a:r>
          </a:p>
          <a:p>
            <a:r>
              <a:rPr lang="fi-FI" sz="2000" dirty="0"/>
              <a:t>Yhdistyy itsetunnon kehitykseen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1112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3E8A9A-DA4B-4F12-9331-219EBE523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776" y="0"/>
            <a:ext cx="9176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4DCE7A-0E46-404B-9E0D-E93DC7B2A8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DD673B7-F6B7-43EE-936B-D09F3A337A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8177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360952-DBAD-4E76-AD52-C8678AEC6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849" y="643466"/>
            <a:ext cx="3846292" cy="5205943"/>
          </a:xfrm>
        </p:spPr>
        <p:txBody>
          <a:bodyPr anchor="b">
            <a:normAutofit/>
          </a:bodyPr>
          <a:lstStyle/>
          <a:p>
            <a:pPr algn="r"/>
            <a:endParaRPr lang="fi-FI" sz="4800">
              <a:solidFill>
                <a:schemeClr val="accent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B60B2B-8520-412B-BA4A-8C5306E62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965200"/>
            <a:ext cx="5410207" cy="4884209"/>
          </a:xfrm>
        </p:spPr>
        <p:txBody>
          <a:bodyPr anchor="ctr">
            <a:normAutofit/>
          </a:bodyPr>
          <a:lstStyle/>
          <a:p>
            <a:r>
              <a:rPr lang="fi-FI" sz="2000" dirty="0"/>
              <a:t>Aggressiivinen käytös ei ole sairaus vaan oire jostakin</a:t>
            </a:r>
          </a:p>
          <a:p>
            <a:r>
              <a:rPr lang="fi-FI" sz="2000" dirty="0"/>
              <a:t>Lapsen haasteiden/vaikeuksien kulminaatiopiste </a:t>
            </a:r>
            <a:r>
              <a:rPr lang="fi-FI" sz="2000" dirty="0">
                <a:sym typeface="Wingdings" panose="05000000000000000000" pitchFamily="2" charset="2"/>
              </a:rPr>
              <a:t> liittyy usein henkiseen pahoinvointiin ja keinottomuuteen</a:t>
            </a:r>
          </a:p>
          <a:p>
            <a:r>
              <a:rPr lang="fi-FI" sz="2000" dirty="0">
                <a:sym typeface="Wingdings" panose="05000000000000000000" pitchFamily="2" charset="2"/>
              </a:rPr>
              <a:t>Liittyy ympäristöstä tuleviin altistaviin tekijöihin, vaikutteisiin ja tilanteisiin  ympäristön vaatimukset/ilmiöt/ongelmat eivät kohtaa saatavilla olevan ymmärryksen ja tuen kanssa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8100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273E8A9A-DA4B-4F12-9331-219EBE523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776" y="0"/>
            <a:ext cx="91763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1C4DCE7A-0E46-404B-9E0D-E93DC7B2A8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ADD673B7-F6B7-43EE-936B-D09F3A337A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28177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0612F3F-1FAE-4C85-BC4C-F2840238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849" y="643466"/>
            <a:ext cx="3846292" cy="5205943"/>
          </a:xfrm>
        </p:spPr>
        <p:txBody>
          <a:bodyPr anchor="b">
            <a:normAutofit/>
          </a:bodyPr>
          <a:lstStyle/>
          <a:p>
            <a:pPr algn="r"/>
            <a:r>
              <a:rPr lang="fi-FI" sz="4800">
                <a:solidFill>
                  <a:schemeClr val="accent1"/>
                </a:solidFill>
              </a:rPr>
              <a:t>Altistavia ja laukaisevia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4CD648-6D12-4FFE-BBBF-1BBA209EF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965200"/>
            <a:ext cx="5410207" cy="4884209"/>
          </a:xfrm>
        </p:spPr>
        <p:txBody>
          <a:bodyPr anchor="ctr">
            <a:normAutofit/>
          </a:bodyPr>
          <a:lstStyle/>
          <a:p>
            <a:r>
              <a:rPr lang="fi-FI" sz="1900" dirty="0"/>
              <a:t>Pitkäaikaisia, lapsen elämään kuuluvia ilmiöitä</a:t>
            </a:r>
          </a:p>
          <a:p>
            <a:r>
              <a:rPr lang="fi-FI" sz="1900" dirty="0"/>
              <a:t>Voi liittyä lapsen </a:t>
            </a:r>
            <a:r>
              <a:rPr lang="fi-FI" sz="1900" dirty="0" err="1"/>
              <a:t>synnynäiseen</a:t>
            </a:r>
            <a:r>
              <a:rPr lang="fi-FI" sz="1900" dirty="0"/>
              <a:t> herkkyyteen, ominaisuuksiin tai muihin tekijöihin joihin ei pystytä vaikuttamaan</a:t>
            </a:r>
          </a:p>
          <a:p>
            <a:r>
              <a:rPr lang="fi-FI" sz="1900" dirty="0"/>
              <a:t>Stressaavat elämäntapahtumat kuten muutot, vanhempien ero, perhetilanteen </a:t>
            </a:r>
            <a:r>
              <a:rPr lang="fi-FI" sz="1900" dirty="0" err="1"/>
              <a:t>muuntyyppiset</a:t>
            </a:r>
            <a:r>
              <a:rPr lang="fi-FI" sz="1900" dirty="0"/>
              <a:t> muutokset, sisaruksen syntymä, perheen taloudelliset tai muut vaikeudet</a:t>
            </a:r>
          </a:p>
          <a:p>
            <a:r>
              <a:rPr lang="fi-FI" sz="1900" dirty="0"/>
              <a:t>Yksinäisyys, lapsi ei tule riittävästi kuulluksi hänestä huolehtivien aikuisten seurassa</a:t>
            </a:r>
          </a:p>
          <a:p>
            <a:r>
              <a:rPr lang="fi-FI" sz="1900" dirty="0"/>
              <a:t>Myös perheen kasvatuskulttuuri voi olla ylläpitävä tekijä</a:t>
            </a:r>
          </a:p>
          <a:p>
            <a:r>
              <a:rPr lang="fi-FI" sz="1900" dirty="0"/>
              <a:t>Erilaiset traumaattiset kokemukset</a:t>
            </a:r>
          </a:p>
        </p:txBody>
      </p:sp>
    </p:spTree>
    <p:extLst>
      <p:ext uri="{BB962C8B-B14F-4D97-AF65-F5344CB8AC3E}">
        <p14:creationId xmlns:p14="http://schemas.microsoft.com/office/powerpoint/2010/main" val="14080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C219B-E37F-4424-A8EA-C58B7620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aggressiokasvatus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F10938-750F-46F8-B49E-2504F9D4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Osa väkivallan ennaltaehkäisyä</a:t>
            </a:r>
          </a:p>
          <a:p>
            <a:r>
              <a:rPr lang="fi-FI" dirty="0"/>
              <a:t>Tulisi olla suunnitelmallista, ikään sovitettua ja jatkuvaa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osa jokaisen lapsen kasvatusta</a:t>
            </a:r>
          </a:p>
          <a:p>
            <a:r>
              <a:rPr lang="fi-FI" dirty="0"/>
              <a:t>Kokoajan käynnissä siellä missä on lapsiakin; alkaa jo varhaislapsuudessa</a:t>
            </a:r>
          </a:p>
          <a:p>
            <a:r>
              <a:rPr lang="fi-FI" dirty="0"/>
              <a:t>Jokainen aikuinen on aggressiokasvattaja omalla mallillaan ja tavallaan rajoittaa tai olla rajoittamatta – halusi tai ei </a:t>
            </a:r>
            <a:r>
              <a:rPr lang="fi-FI" dirty="0">
                <a:sym typeface="Wingdings" panose="05000000000000000000" pitchFamily="2" charset="2"/>
              </a:rPr>
              <a:t> vastuu aina siellä missä lapset ovat</a:t>
            </a:r>
          </a:p>
          <a:p>
            <a:r>
              <a:rPr lang="fi-FI" dirty="0">
                <a:sym typeface="Wingdings" panose="05000000000000000000" pitchFamily="2" charset="2"/>
              </a:rPr>
              <a:t>Menetelmiä on lukuisia: tunteiden nimeäminen ja tunteista puhuminen, tunteiden visualisointi, tunnekuohuissa eläminen aikuisen tuella, tunteiden säätelyn harjoittelu</a:t>
            </a:r>
          </a:p>
          <a:p>
            <a:r>
              <a:rPr lang="fi-FI" dirty="0">
                <a:sym typeface="Wingdings" panose="05000000000000000000" pitchFamily="2" charset="2"/>
              </a:rPr>
              <a:t>Turvallinen ympäristö tärkeässä roolissa! Lapsi näyttää tunteensa silloin, kun se on turvallista.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544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A60A4A-0D3C-4607-BD21-02B178C9A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B2CAF7-99D3-4656-9055-2FD1A2E85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Kiusaaminen on väkivaltaa. Se pitää nähdä ja siihen on puututtava! </a:t>
            </a:r>
          </a:p>
          <a:p>
            <a:r>
              <a:rPr lang="fi-FI" dirty="0"/>
              <a:t>Aikuisen tehtävä lapsen tunnekuohuissa on olla lapselle peruskallio: ei tee enempää kuin on pakko, ei kiehu eikä kuohu, antaa tunteen olla, näkyä ja kuulua, mutta samalla turvaa, ettei mitään pahaa pääse tapahtumaan.</a:t>
            </a:r>
          </a:p>
          <a:p>
            <a:r>
              <a:rPr lang="fi-FI" dirty="0"/>
              <a:t>Tunnekuohussa ei saa tuhota mitään eikä satuttaa ketään.</a:t>
            </a:r>
          </a:p>
          <a:p>
            <a:r>
              <a:rPr lang="fi-FI" dirty="0"/>
              <a:t>Opetellaan purkamaan tunne vahingoittamatta ketään ja opetellaan rauhoittumaan. </a:t>
            </a:r>
          </a:p>
          <a:p>
            <a:r>
              <a:rPr lang="fi-FI" dirty="0"/>
              <a:t>Lapsen tuhoavuus on mahdollista pysäyttää, mutta tunne sinällään saa tulla ja olla.</a:t>
            </a:r>
          </a:p>
          <a:p>
            <a:r>
              <a:rPr lang="fi-FI" dirty="0"/>
              <a:t>Vaikeissa tilanteissa olisi kyettävä pysymään rauhallisena, antaa niin oman kuin lapsen tunteen tulla, olla ja mennä ohi. Tärkeää tietää omat rajansa ja pyrkiä rauhoittumaan ajoissa</a:t>
            </a:r>
          </a:p>
          <a:p>
            <a:r>
              <a:rPr lang="fi-FI" dirty="0"/>
              <a:t>Aikuinen on neuvonantaja, kanssakulkija ja turvamies</a:t>
            </a:r>
          </a:p>
        </p:txBody>
      </p:sp>
    </p:spTree>
    <p:extLst>
      <p:ext uri="{BB962C8B-B14F-4D97-AF65-F5344CB8AC3E}">
        <p14:creationId xmlns:p14="http://schemas.microsoft.com/office/powerpoint/2010/main" val="189111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9D560C-6886-4993-AB8A-0CEE7467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B36A65-9844-4173-8329-34A2B3EE8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Saitko itse näyttää uhmaa ja tahtoa lapsena?</a:t>
            </a:r>
          </a:p>
          <a:p>
            <a:r>
              <a:rPr lang="fi-FI" dirty="0"/>
              <a:t>Miten omat vanhempasi suhtautuivat lapsuudessasi sinun kiukkuusi ja uhmaasi? Muistatko esimerkkejä? Tuntuivatko vanhempiesi keinot rakentavilta ja hyviltä?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147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36F6EA-6207-4E5A-88C9-BCAFCC591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FC8869-707D-4154-A629-2EF41986C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sinä suutut?</a:t>
            </a:r>
          </a:p>
          <a:p>
            <a:r>
              <a:rPr lang="fi-FI" dirty="0"/>
              <a:t>Mitkä asiat ärsyttävät sinua eniten?</a:t>
            </a:r>
          </a:p>
          <a:p>
            <a:r>
              <a:rPr lang="fi-FI" dirty="0"/>
              <a:t>Suututko, kun joku toimii varomattomasti liikenteessä tai kannattamasi urheilujoukkue häviää?</a:t>
            </a:r>
          </a:p>
          <a:p>
            <a:r>
              <a:rPr lang="fi-FI" dirty="0"/>
              <a:t>Suututko, kun joku nimittelee sinua tai näyttää kieltä tai keskisormea?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76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2" ma:contentTypeDescription="Luo uusi asiakirja." ma:contentTypeScope="" ma:versionID="0d0d4ca410bb43ac2594abbed20f76f3">
  <xsd:schema xmlns:xsd="http://www.w3.org/2001/XMLSchema" xmlns:xs="http://www.w3.org/2001/XMLSchema" xmlns:p="http://schemas.microsoft.com/office/2006/metadata/properties" xmlns:ns3="919f7752-8d9c-4bdc-8753-27a993321872" xmlns:ns4="a5149041-3037-49cb-a805-ab7d0b5517e3" targetNamespace="http://schemas.microsoft.com/office/2006/metadata/properties" ma:root="true" ma:fieldsID="17908f87c14c7a52a0ff1249eb6b6945" ns3:_="" ns4:_="">
    <xsd:import namespace="919f7752-8d9c-4bdc-8753-27a993321872"/>
    <xsd:import namespace="a5149041-3037-49cb-a805-ab7d0b5517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8990A2-3C4C-4F9F-A48A-F4F74F1933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9f7752-8d9c-4bdc-8753-27a993321872"/>
    <ds:schemaRef ds:uri="a5149041-3037-49cb-a805-ab7d0b5517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4DDA2C-917F-4278-A567-6A4BE5332F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9790DD-A9E9-4C3D-97A8-F2D37875AD7B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a5149041-3037-49cb-a805-ab7d0b5517e3"/>
    <ds:schemaRef ds:uri="919f7752-8d9c-4bdc-8753-27a9933218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4220</TotalTime>
  <Words>720</Words>
  <Application>Microsoft Office PowerPoint</Application>
  <PresentationFormat>Laajakuva</PresentationFormat>
  <Paragraphs>80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</vt:lpstr>
      <vt:lpstr>Berliini</vt:lpstr>
      <vt:lpstr>Aggressiokasvatus</vt:lpstr>
      <vt:lpstr>Mitä on aggressio?</vt:lpstr>
      <vt:lpstr>Mitä on aggressio?</vt:lpstr>
      <vt:lpstr>PowerPoint-esitys</vt:lpstr>
      <vt:lpstr>Altistavia ja laukaisevia tekijöitä</vt:lpstr>
      <vt:lpstr>Mitä aggressiokasvatus on?</vt:lpstr>
      <vt:lpstr>PowerPoint-esitys</vt:lpstr>
      <vt:lpstr>Keskusteltavaa</vt:lpstr>
      <vt:lpstr>Keskusteltavaa</vt:lpstr>
      <vt:lpstr>Keskusteltavaa</vt:lpstr>
      <vt:lpstr>Aggression portaat</vt:lpstr>
      <vt:lpstr>Aggression portaat</vt:lpstr>
      <vt:lpstr>Välineitä kiukun/aggression kohtaamiseen</vt:lpstr>
      <vt:lpstr>Kiukkumittari</vt:lpstr>
      <vt:lpstr>Lähteet ja materiaalia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Aggressiokasvatus</dc:title>
  <dc:creator>Jenni Paukkuri</dc:creator>
  <cp:lastModifiedBy>Paukkuri Jenni</cp:lastModifiedBy>
  <cp:revision>4</cp:revision>
  <dcterms:created xsi:type="dcterms:W3CDTF">2021-09-17T07:07:27Z</dcterms:created>
  <dcterms:modified xsi:type="dcterms:W3CDTF">2021-09-20T05:54:13Z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