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6" r:id="rId1"/>
  </p:sldMasterIdLst>
  <p:notesMasterIdLst>
    <p:notesMasterId r:id="rId9"/>
  </p:notesMasterIdLst>
  <p:sldIdLst>
    <p:sldId id="256" r:id="rId2"/>
    <p:sldId id="260" r:id="rId3"/>
    <p:sldId id="261" r:id="rId4"/>
    <p:sldId id="262" r:id="rId5"/>
    <p:sldId id="265" r:id="rId6"/>
    <p:sldId id="263" r:id="rId7"/>
    <p:sldId id="264" r:id="rId8"/>
  </p:sldIdLst>
  <p:sldSz cx="24384000" cy="13716000"/>
  <p:notesSz cx="6794500" cy="9931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318" autoAdjust="0"/>
    <p:restoredTop sz="94660"/>
  </p:normalViewPr>
  <p:slideViewPr>
    <p:cSldViewPr snapToGrid="0">
      <p:cViewPr varScale="1">
        <p:scale>
          <a:sx n="30" d="100"/>
          <a:sy n="30" d="100"/>
        </p:scale>
        <p:origin x="84"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44283" cy="498295"/>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48645" y="0"/>
            <a:ext cx="2944283" cy="498295"/>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33107"/>
            <a:ext cx="2944283" cy="498294"/>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48645" y="9433107"/>
            <a:ext cx="2944283" cy="498294"/>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fi-FI"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3" name="Google Shape;83;p1: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7015852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7781986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3" name="Google Shape;83;p1: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5499240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8484500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868117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9_Mukautettu asettelu">
  <p:cSld name="9_Mukautettu asettelu">
    <p:spTree>
      <p:nvGrpSpPr>
        <p:cNvPr id="1" name="Shape 14"/>
        <p:cNvGrpSpPr/>
        <p:nvPr/>
      </p:nvGrpSpPr>
      <p:grpSpPr>
        <a:xfrm>
          <a:off x="0" y="0"/>
          <a:ext cx="0" cy="0"/>
          <a:chOff x="0" y="0"/>
          <a:chExt cx="0" cy="0"/>
        </a:xfrm>
      </p:grpSpPr>
      <p:sp>
        <p:nvSpPr>
          <p:cNvPr id="15" name="Google Shape;15;p2"/>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9600"/>
              <a:buFont typeface="Calibri"/>
              <a:buNone/>
              <a:defRPr sz="9600" b="1">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2"/>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6600"/>
              <a:buFont typeface="Calibri"/>
              <a:buNone/>
              <a:defRPr sz="6600" b="1">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17" name="Google Shape;17;p2"/>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4800"/>
              <a:buFont typeface="Calibri"/>
              <a:buNone/>
              <a:defRPr sz="4800">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pic>
        <p:nvPicPr>
          <p:cNvPr id="18" name="Google Shape;18;p2"/>
          <p:cNvPicPr preferRelativeResize="0"/>
          <p:nvPr/>
        </p:nvPicPr>
        <p:blipFill rotWithShape="1">
          <a:blip r:embed="rId2">
            <a:alphaModFix/>
          </a:blip>
          <a:srcRect/>
          <a:stretch/>
        </p:blipFill>
        <p:spPr>
          <a:xfrm>
            <a:off x="1204454" y="11772077"/>
            <a:ext cx="1804218" cy="99329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7_Mukautettu asettelu">
  <p:cSld name="7_Mukautettu asettelu">
    <p:spTree>
      <p:nvGrpSpPr>
        <p:cNvPr id="1" name="Shape 37"/>
        <p:cNvGrpSpPr/>
        <p:nvPr/>
      </p:nvGrpSpPr>
      <p:grpSpPr>
        <a:xfrm>
          <a:off x="0" y="0"/>
          <a:ext cx="0" cy="0"/>
          <a:chOff x="0" y="0"/>
          <a:chExt cx="0" cy="0"/>
        </a:xfrm>
      </p:grpSpPr>
      <p:sp>
        <p:nvSpPr>
          <p:cNvPr id="38" name="Google Shape;38;p5"/>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5"/>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0" name="Google Shape;40;p5"/>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1" name="Google Shape;41;p5"/>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4_Image Half Full">
  <p:cSld name="4_Image Half Full">
    <p:spTree>
      <p:nvGrpSpPr>
        <p:cNvPr id="1" name="Shape 42"/>
        <p:cNvGrpSpPr/>
        <p:nvPr/>
      </p:nvGrpSpPr>
      <p:grpSpPr>
        <a:xfrm>
          <a:off x="0" y="0"/>
          <a:ext cx="0" cy="0"/>
          <a:chOff x="0" y="0"/>
          <a:chExt cx="0" cy="0"/>
        </a:xfrm>
      </p:grpSpPr>
      <p:sp>
        <p:nvSpPr>
          <p:cNvPr id="43" name="Google Shape;43;p6"/>
          <p:cNvSpPr txBox="1">
            <a:spLocks noGrp="1"/>
          </p:cNvSpPr>
          <p:nvPr>
            <p:ph type="title"/>
          </p:nvPr>
        </p:nvSpPr>
        <p:spPr>
          <a:xfrm>
            <a:off x="1649187" y="730250"/>
            <a:ext cx="21463873" cy="16210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6"/>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45" name="Google Shape;45;p6"/>
          <p:cNvSpPr/>
          <p:nvPr/>
        </p:nvSpPr>
        <p:spPr>
          <a:xfrm>
            <a:off x="8404703" y="4080086"/>
            <a:ext cx="3941487" cy="69660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3024"/>
              <a:buFont typeface="Arial"/>
              <a:buNone/>
            </a:pPr>
            <a:endParaRPr sz="3024" b="0" i="0" u="none" strike="noStrike" cap="none">
              <a:solidFill>
                <a:schemeClr val="dk1"/>
              </a:solidFill>
              <a:latin typeface="Calibri"/>
              <a:ea typeface="Calibri"/>
              <a:cs typeface="Calibri"/>
              <a:sym typeface="Calibri"/>
            </a:endParaRPr>
          </a:p>
        </p:txBody>
      </p:sp>
      <p:sp>
        <p:nvSpPr>
          <p:cNvPr id="46" name="Google Shape;46;p6"/>
          <p:cNvSpPr txBox="1">
            <a:spLocks noGrp="1"/>
          </p:cNvSpPr>
          <p:nvPr>
            <p:ph type="body" idx="1"/>
          </p:nvPr>
        </p:nvSpPr>
        <p:spPr>
          <a:xfrm>
            <a:off x="1676400" y="3061052"/>
            <a:ext cx="10069463" cy="833729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7" name="Google Shape;47;p6"/>
          <p:cNvSpPr txBox="1">
            <a:spLocks noGrp="1"/>
          </p:cNvSpPr>
          <p:nvPr>
            <p:ph type="body" idx="2"/>
          </p:nvPr>
        </p:nvSpPr>
        <p:spPr>
          <a:xfrm>
            <a:off x="13041150" y="3061052"/>
            <a:ext cx="10069463" cy="833729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8" name="Google Shape;48;p6"/>
          <p:cNvSpPr txBox="1">
            <a:spLocks noGrp="1"/>
          </p:cNvSpPr>
          <p:nvPr>
            <p:ph type="sldNum" idx="12"/>
          </p:nvPr>
        </p:nvSpPr>
        <p:spPr>
          <a:xfrm>
            <a:off x="17624213" y="12255499"/>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9" name="Google Shape;49;p6"/>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8_Image Half Full">
  <p:cSld name="8_Image Half Full">
    <p:spTree>
      <p:nvGrpSpPr>
        <p:cNvPr id="1" name="Shape 50"/>
        <p:cNvGrpSpPr/>
        <p:nvPr/>
      </p:nvGrpSpPr>
      <p:grpSpPr>
        <a:xfrm>
          <a:off x="0" y="0"/>
          <a:ext cx="0" cy="0"/>
          <a:chOff x="0" y="0"/>
          <a:chExt cx="0" cy="0"/>
        </a:xfrm>
      </p:grpSpPr>
      <p:sp>
        <p:nvSpPr>
          <p:cNvPr id="51" name="Google Shape;51;p7"/>
          <p:cNvSpPr>
            <a:spLocks noGrp="1"/>
          </p:cNvSpPr>
          <p:nvPr>
            <p:ph type="pic" idx="2"/>
          </p:nvPr>
        </p:nvSpPr>
        <p:spPr>
          <a:xfrm>
            <a:off x="1" y="0"/>
            <a:ext cx="10923814" cy="13716000"/>
          </a:xfrm>
          <a:prstGeom prst="rect">
            <a:avLst/>
          </a:prstGeom>
          <a:noFill/>
          <a:ln>
            <a:noFill/>
          </a:ln>
        </p:spPr>
      </p:sp>
      <p:sp>
        <p:nvSpPr>
          <p:cNvPr id="52" name="Google Shape;52;p7"/>
          <p:cNvSpPr txBox="1">
            <a:spLocks noGrp="1"/>
          </p:cNvSpPr>
          <p:nvPr>
            <p:ph type="title"/>
          </p:nvPr>
        </p:nvSpPr>
        <p:spPr>
          <a:xfrm>
            <a:off x="11381014" y="730250"/>
            <a:ext cx="11732046" cy="2183118"/>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7"/>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54" name="Google Shape;54;p7"/>
          <p:cNvSpPr txBox="1">
            <a:spLocks noGrp="1"/>
          </p:cNvSpPr>
          <p:nvPr>
            <p:ph type="body" idx="1"/>
          </p:nvPr>
        </p:nvSpPr>
        <p:spPr>
          <a:xfrm>
            <a:off x="11381015" y="3536295"/>
            <a:ext cx="11732048" cy="8691005"/>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5400"/>
              <a:buFont typeface="Calibri"/>
              <a:buNone/>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55" name="Google Shape;55;p7"/>
          <p:cNvSpPr txBox="1">
            <a:spLocks noGrp="1"/>
          </p:cNvSpPr>
          <p:nvPr>
            <p:ph type="sldNum" idx="12"/>
          </p:nvPr>
        </p:nvSpPr>
        <p:spPr>
          <a:xfrm>
            <a:off x="17624213" y="12321661"/>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56" name="Google Shape;56;p7"/>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4_Image Half Full">
  <p:cSld name="14_Image Half Full">
    <p:spTree>
      <p:nvGrpSpPr>
        <p:cNvPr id="1" name="Shape 57"/>
        <p:cNvGrpSpPr/>
        <p:nvPr/>
      </p:nvGrpSpPr>
      <p:grpSpPr>
        <a:xfrm>
          <a:off x="0" y="0"/>
          <a:ext cx="0" cy="0"/>
          <a:chOff x="0" y="0"/>
          <a:chExt cx="0" cy="0"/>
        </a:xfrm>
      </p:grpSpPr>
      <p:sp>
        <p:nvSpPr>
          <p:cNvPr id="58" name="Google Shape;58;p8"/>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8"/>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60" name="Google Shape;60;p8"/>
          <p:cNvSpPr txBox="1">
            <a:spLocks noGrp="1"/>
          </p:cNvSpPr>
          <p:nvPr>
            <p:ph type="body" idx="1"/>
          </p:nvPr>
        </p:nvSpPr>
        <p:spPr>
          <a:xfrm>
            <a:off x="82686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1" name="Google Shape;61;p8"/>
          <p:cNvSpPr>
            <a:spLocks noGrp="1"/>
          </p:cNvSpPr>
          <p:nvPr>
            <p:ph type="pic" idx="2"/>
          </p:nvPr>
        </p:nvSpPr>
        <p:spPr>
          <a:xfrm>
            <a:off x="827319" y="2680426"/>
            <a:ext cx="5231176" cy="4749872"/>
          </a:xfrm>
          <a:prstGeom prst="rect">
            <a:avLst/>
          </a:prstGeom>
          <a:noFill/>
          <a:ln>
            <a:noFill/>
          </a:ln>
        </p:spPr>
      </p:sp>
      <p:sp>
        <p:nvSpPr>
          <p:cNvPr id="62" name="Google Shape;62;p8"/>
          <p:cNvSpPr txBox="1">
            <a:spLocks noGrp="1"/>
          </p:cNvSpPr>
          <p:nvPr>
            <p:ph type="body" idx="3"/>
          </p:nvPr>
        </p:nvSpPr>
        <p:spPr>
          <a:xfrm>
            <a:off x="6652041"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3" name="Google Shape;63;p8"/>
          <p:cNvSpPr>
            <a:spLocks noGrp="1"/>
          </p:cNvSpPr>
          <p:nvPr>
            <p:ph type="pic" idx="4"/>
          </p:nvPr>
        </p:nvSpPr>
        <p:spPr>
          <a:xfrm>
            <a:off x="6652493" y="2680426"/>
            <a:ext cx="5231176" cy="4749872"/>
          </a:xfrm>
          <a:prstGeom prst="rect">
            <a:avLst/>
          </a:prstGeom>
          <a:noFill/>
          <a:ln>
            <a:noFill/>
          </a:ln>
        </p:spPr>
      </p:sp>
      <p:sp>
        <p:nvSpPr>
          <p:cNvPr id="64" name="Google Shape;64;p8"/>
          <p:cNvSpPr txBox="1">
            <a:spLocks noGrp="1"/>
          </p:cNvSpPr>
          <p:nvPr>
            <p:ph type="body" idx="5"/>
          </p:nvPr>
        </p:nvSpPr>
        <p:spPr>
          <a:xfrm>
            <a:off x="1251172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5" name="Google Shape;65;p8"/>
          <p:cNvSpPr>
            <a:spLocks noGrp="1"/>
          </p:cNvSpPr>
          <p:nvPr>
            <p:ph type="pic" idx="6"/>
          </p:nvPr>
        </p:nvSpPr>
        <p:spPr>
          <a:xfrm>
            <a:off x="12512179" y="2680426"/>
            <a:ext cx="5231176" cy="4749872"/>
          </a:xfrm>
          <a:prstGeom prst="rect">
            <a:avLst/>
          </a:prstGeom>
          <a:noFill/>
          <a:ln>
            <a:noFill/>
          </a:ln>
        </p:spPr>
      </p:sp>
      <p:sp>
        <p:nvSpPr>
          <p:cNvPr id="66" name="Google Shape;66;p8"/>
          <p:cNvSpPr txBox="1">
            <a:spLocks noGrp="1"/>
          </p:cNvSpPr>
          <p:nvPr>
            <p:ph type="body" idx="7"/>
          </p:nvPr>
        </p:nvSpPr>
        <p:spPr>
          <a:xfrm>
            <a:off x="18390370"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7" name="Google Shape;67;p8"/>
          <p:cNvSpPr>
            <a:spLocks noGrp="1"/>
          </p:cNvSpPr>
          <p:nvPr>
            <p:ph type="pic" idx="8"/>
          </p:nvPr>
        </p:nvSpPr>
        <p:spPr>
          <a:xfrm>
            <a:off x="18390823" y="2680426"/>
            <a:ext cx="5231176" cy="4749872"/>
          </a:xfrm>
          <a:prstGeom prst="rect">
            <a:avLst/>
          </a:prstGeom>
          <a:noFill/>
          <a:ln>
            <a:noFill/>
          </a:ln>
        </p:spPr>
      </p:sp>
      <p:sp>
        <p:nvSpPr>
          <p:cNvPr id="68" name="Google Shape;68;p8"/>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69" name="Google Shape;69;p8"/>
          <p:cNvSpPr txBox="1">
            <a:spLocks noGrp="1"/>
          </p:cNvSpPr>
          <p:nvPr>
            <p:ph type="ftr" idx="11"/>
          </p:nvPr>
        </p:nvSpPr>
        <p:spPr>
          <a:xfrm>
            <a:off x="820615"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22_Image Half Full">
  <p:cSld name="22_Image Half Full">
    <p:spTree>
      <p:nvGrpSpPr>
        <p:cNvPr id="1" name="Shape 70"/>
        <p:cNvGrpSpPr/>
        <p:nvPr/>
      </p:nvGrpSpPr>
      <p:grpSpPr>
        <a:xfrm>
          <a:off x="0" y="0"/>
          <a:ext cx="0" cy="0"/>
          <a:chOff x="0" y="0"/>
          <a:chExt cx="0" cy="0"/>
        </a:xfrm>
      </p:grpSpPr>
      <p:sp>
        <p:nvSpPr>
          <p:cNvPr id="71" name="Google Shape;71;p9"/>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9"/>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73" name="Google Shape;73;p9"/>
          <p:cNvSpPr txBox="1">
            <a:spLocks noGrp="1"/>
          </p:cNvSpPr>
          <p:nvPr>
            <p:ph type="body" idx="1"/>
          </p:nvPr>
        </p:nvSpPr>
        <p:spPr>
          <a:xfrm>
            <a:off x="772971" y="44378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4" name="Google Shape;74;p9"/>
          <p:cNvSpPr txBox="1">
            <a:spLocks noGrp="1"/>
          </p:cNvSpPr>
          <p:nvPr>
            <p:ph type="body" idx="2"/>
          </p:nvPr>
        </p:nvSpPr>
        <p:spPr>
          <a:xfrm>
            <a:off x="12595591" y="44632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5" name="Google Shape;75;p9"/>
          <p:cNvSpPr txBox="1">
            <a:spLocks noGrp="1"/>
          </p:cNvSpPr>
          <p:nvPr>
            <p:ph type="body" idx="3"/>
          </p:nvPr>
        </p:nvSpPr>
        <p:spPr>
          <a:xfrm>
            <a:off x="772920" y="3184914"/>
            <a:ext cx="1096060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6" name="Google Shape;76;p9"/>
          <p:cNvSpPr txBox="1">
            <a:spLocks noGrp="1"/>
          </p:cNvSpPr>
          <p:nvPr>
            <p:ph type="body" idx="4"/>
          </p:nvPr>
        </p:nvSpPr>
        <p:spPr>
          <a:xfrm>
            <a:off x="12590711" y="3221626"/>
            <a:ext cx="1102031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cxnSp>
        <p:nvCxnSpPr>
          <p:cNvPr id="77" name="Google Shape;77;p9"/>
          <p:cNvCxnSpPr/>
          <p:nvPr/>
        </p:nvCxnSpPr>
        <p:spPr>
          <a:xfrm>
            <a:off x="768588" y="4204109"/>
            <a:ext cx="10964271" cy="0"/>
          </a:xfrm>
          <a:prstGeom prst="straightConnector1">
            <a:avLst/>
          </a:prstGeom>
          <a:noFill/>
          <a:ln w="88900" cap="flat" cmpd="sng">
            <a:solidFill>
              <a:srgbClr val="575757"/>
            </a:solidFill>
            <a:prstDash val="solid"/>
            <a:miter lim="800000"/>
            <a:headEnd type="none" w="sm" len="sm"/>
            <a:tailEnd type="none" w="sm" len="sm"/>
          </a:ln>
        </p:spPr>
      </p:cxnSp>
      <p:cxnSp>
        <p:nvCxnSpPr>
          <p:cNvPr id="78" name="Google Shape;78;p9"/>
          <p:cNvCxnSpPr/>
          <p:nvPr/>
        </p:nvCxnSpPr>
        <p:spPr>
          <a:xfrm>
            <a:off x="12591208" y="4204109"/>
            <a:ext cx="10964271" cy="0"/>
          </a:xfrm>
          <a:prstGeom prst="straightConnector1">
            <a:avLst/>
          </a:prstGeom>
          <a:noFill/>
          <a:ln w="88900" cap="flat" cmpd="sng">
            <a:solidFill>
              <a:srgbClr val="575757"/>
            </a:solidFill>
            <a:prstDash val="solid"/>
            <a:miter lim="800000"/>
            <a:headEnd type="none" w="sm" len="sm"/>
            <a:tailEnd type="none" w="sm" len="sm"/>
          </a:ln>
        </p:spPr>
      </p:cxnSp>
      <p:sp>
        <p:nvSpPr>
          <p:cNvPr id="79" name="Google Shape;79;p9"/>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80" name="Google Shape;80;p9"/>
          <p:cNvSpPr txBox="1">
            <a:spLocks noGrp="1"/>
          </p:cNvSpPr>
          <p:nvPr>
            <p:ph type="ftr" idx="11"/>
          </p:nvPr>
        </p:nvSpPr>
        <p:spPr>
          <a:xfrm>
            <a:off x="832756"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marR="0" lvl="0" algn="ctr" rtl="0">
              <a:lnSpc>
                <a:spcPct val="90000"/>
              </a:lnSpc>
              <a:spcBef>
                <a:spcPts val="0"/>
              </a:spcBef>
              <a:spcAft>
                <a:spcPts val="0"/>
              </a:spcAft>
              <a:buClr>
                <a:srgbClr val="575757"/>
              </a:buClr>
              <a:buSzPts val="8800"/>
              <a:buFont typeface="Calibri"/>
              <a:buNone/>
              <a:defRPr sz="8800" b="0" i="0" u="none" strike="noStrike" cap="none">
                <a:solidFill>
                  <a:srgbClr val="575757"/>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1676400" y="3651250"/>
            <a:ext cx="21031199" cy="8140700"/>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L="914400" marR="0" lvl="1" indent="-533400"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L="1371600" marR="0" lvl="2" indent="-508000"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L="1828800" marR="0" lvl="3"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L="2286000" marR="0" lvl="4"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L="2743200" marR="0" lvl="5"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L="3200400" marR="0" lvl="6"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L="3657600" marR="0" lvl="7"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L="4114800" marR="0" lvl="8"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17275656" y="12255499"/>
            <a:ext cx="5486400" cy="730250"/>
          </a:xfrm>
          <a:prstGeom prst="rect">
            <a:avLst/>
          </a:prstGeom>
          <a:noFill/>
          <a:ln>
            <a:noFill/>
          </a:ln>
        </p:spPr>
        <p:txBody>
          <a:bodyPr spcFirstLastPara="1" wrap="square" lIns="91425" tIns="45700" rIns="91425" bIns="45700" anchor="b" anchorCtr="0">
            <a:noAutofit/>
          </a:bodyPr>
          <a:lstStyle>
            <a:lvl1pPr marL="0" marR="0" lvl="0"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13" name="Google Shape;13;p1"/>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2000" b="0" i="0" u="none" strike="noStrike" cap="none">
                <a:solidFill>
                  <a:srgbClr val="575757"/>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2" r:id="rId3"/>
    <p:sldLayoutId id="2147483653" r:id="rId4"/>
    <p:sldLayoutId id="2147483654" r:id="rId5"/>
    <p:sldLayoutId id="2147483655" r:id="rId6"/>
  </p:sldLayoutIdLst>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0"/>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chemeClr val="lt1"/>
              </a:buClr>
              <a:buSzPct val="100000"/>
              <a:buFont typeface="Calibri"/>
              <a:buNone/>
            </a:pPr>
            <a:r>
              <a:rPr lang="fi-FI" dirty="0"/>
              <a:t>Yhteiskuntaopin koe ja siinä menestyminen</a:t>
            </a:r>
            <a:br>
              <a:rPr lang="fi-FI" dirty="0"/>
            </a:br>
            <a:br>
              <a:rPr lang="fi-FI" dirty="0"/>
            </a:br>
            <a:r>
              <a:rPr lang="fi-FI" dirty="0"/>
              <a:t>Rikostehtävään vastaaminen</a:t>
            </a:r>
            <a:endParaRPr dirty="0"/>
          </a:p>
        </p:txBody>
      </p:sp>
      <p:sp>
        <p:nvSpPr>
          <p:cNvPr id="86" name="Google Shape;86;p10"/>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a:t>Kertaus</a:t>
            </a:r>
            <a:endParaRPr/>
          </a:p>
        </p:txBody>
      </p:sp>
      <p:sp>
        <p:nvSpPr>
          <p:cNvPr id="87" name="Google Shape;87;p10"/>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r>
              <a:rPr lang="fi-FI"/>
              <a:t>Forum Yhteiskuntaoppi</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Rikostehtävään vastaaminen</a:t>
            </a:r>
          </a:p>
        </p:txBody>
      </p:sp>
      <p:sp>
        <p:nvSpPr>
          <p:cNvPr id="120" name="Google Shape;120;p14"/>
          <p:cNvSpPr txBox="1">
            <a:spLocks noGrp="1"/>
          </p:cNvSpPr>
          <p:nvPr>
            <p:ph type="body" idx="1"/>
          </p:nvPr>
        </p:nvSpPr>
        <p:spPr>
          <a:xfrm>
            <a:off x="1676400" y="3730513"/>
            <a:ext cx="21031199" cy="8145947"/>
          </a:xfrm>
          <a:prstGeom prst="rect">
            <a:avLst/>
          </a:prstGeom>
          <a:solidFill>
            <a:schemeClr val="bg1"/>
          </a:solidFill>
          <a:ln>
            <a:noFill/>
          </a:ln>
        </p:spPr>
        <p:txBody>
          <a:bodyPr spcFirstLastPara="1" wrap="square" lIns="91425" tIns="45700" rIns="91425" bIns="45700" anchor="t" anchorCtr="0">
            <a:noAutofit/>
          </a:bodyPr>
          <a:lstStyle/>
          <a:p>
            <a:pPr marL="1143000" lvl="0" indent="-1143000">
              <a:spcBef>
                <a:spcPts val="0"/>
              </a:spcBef>
              <a:buFont typeface="Arial" panose="020B0604020202020204" pitchFamily="34" charset="0"/>
              <a:buChar char="•"/>
            </a:pPr>
            <a:r>
              <a:rPr lang="fi-FI" dirty="0"/>
              <a:t>Arvioi </a:t>
            </a:r>
            <a:r>
              <a:rPr lang="fi-FI" b="1" dirty="0"/>
              <a:t>syyksiluettavuus </a:t>
            </a:r>
            <a:r>
              <a:rPr lang="fi-FI" dirty="0"/>
              <a:t>(tahallisuus, tuottamus vai vahinko) tehtävän tapauksessa.</a:t>
            </a:r>
          </a:p>
          <a:p>
            <a:pPr marL="1143000" lvl="0" indent="-1143000">
              <a:spcBef>
                <a:spcPts val="0"/>
              </a:spcBef>
              <a:buFont typeface="Arial" panose="020B0604020202020204" pitchFamily="34" charset="0"/>
              <a:buChar char="•"/>
            </a:pPr>
            <a:r>
              <a:rPr lang="fi-FI" dirty="0"/>
              <a:t>Selvitä, </a:t>
            </a:r>
            <a:r>
              <a:rPr lang="fi-FI" b="1" dirty="0"/>
              <a:t>mitä rangaistuksia </a:t>
            </a:r>
            <a:r>
              <a:rPr lang="fi-FI" dirty="0"/>
              <a:t>eri rikoksen tekijät voivat saada. Esitä oikeudelliset perustelut.</a:t>
            </a:r>
          </a:p>
          <a:p>
            <a:pPr marL="1143000" lvl="0" indent="-1143000">
              <a:spcBef>
                <a:spcPts val="0"/>
              </a:spcBef>
              <a:buFont typeface="Arial" panose="020B0604020202020204" pitchFamily="34" charset="0"/>
              <a:buChar char="•"/>
            </a:pPr>
            <a:r>
              <a:rPr lang="fi-FI" dirty="0"/>
              <a:t>Kerro, esiintyykö tapauksessa rankaisemista </a:t>
            </a:r>
            <a:r>
              <a:rPr lang="fi-FI" b="1" dirty="0"/>
              <a:t>lieventäviä</a:t>
            </a:r>
            <a:r>
              <a:rPr lang="fi-FI" dirty="0"/>
              <a:t> tai </a:t>
            </a:r>
            <a:r>
              <a:rPr lang="fi-FI" b="1" dirty="0"/>
              <a:t>koventavia </a:t>
            </a:r>
            <a:r>
              <a:rPr lang="fi-FI" dirty="0"/>
              <a:t>perusteita.</a:t>
            </a:r>
          </a:p>
          <a:p>
            <a:pPr marL="1143000" lvl="0" indent="-1143000">
              <a:spcBef>
                <a:spcPts val="0"/>
              </a:spcBef>
              <a:buFont typeface="Arial" panose="020B0604020202020204" pitchFamily="34" charset="0"/>
              <a:buChar char="•"/>
            </a:pPr>
            <a:r>
              <a:rPr lang="fi-FI" dirty="0"/>
              <a:t>Selvitä, mitä </a:t>
            </a:r>
            <a:r>
              <a:rPr lang="fi-FI" b="1" dirty="0"/>
              <a:t>muita seuraamuksia </a:t>
            </a:r>
            <a:r>
              <a:rPr lang="fi-FI" dirty="0"/>
              <a:t>(esimerkiksi vahingonkorvaus) tapauksessa voi ilmetä.</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2</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2" end="2"/>
                                            </p:txEl>
                                          </p:spTgt>
                                        </p:tgtEl>
                                        <p:attrNameLst>
                                          <p:attrName>style.visibility</p:attrName>
                                        </p:attrNameLst>
                                      </p:cBhvr>
                                      <p:to>
                                        <p:strVal val="visible"/>
                                      </p:to>
                                    </p:set>
                                    <p:animEffect transition="in" filter="fade">
                                      <p:cBhvr>
                                        <p:cTn id="17" dur="500"/>
                                        <p:tgtEl>
                                          <p:spTgt spid="12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0">
                                            <p:txEl>
                                              <p:pRg st="3" end="3"/>
                                            </p:txEl>
                                          </p:spTgt>
                                        </p:tgtEl>
                                        <p:attrNameLst>
                                          <p:attrName>style.visibility</p:attrName>
                                        </p:attrNameLst>
                                      </p:cBhvr>
                                      <p:to>
                                        <p:strVal val="visible"/>
                                      </p:to>
                                    </p:set>
                                    <p:animEffect transition="in" filter="fade">
                                      <p:cBhvr>
                                        <p:cTn id="22" dur="500"/>
                                        <p:tgtEl>
                                          <p:spTgt spid="12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Rikostehtävään vastaaminen</a:t>
            </a:r>
          </a:p>
        </p:txBody>
      </p:sp>
      <p:sp>
        <p:nvSpPr>
          <p:cNvPr id="120" name="Google Shape;120;p14"/>
          <p:cNvSpPr txBox="1">
            <a:spLocks noGrp="1"/>
          </p:cNvSpPr>
          <p:nvPr>
            <p:ph type="body" idx="1"/>
          </p:nvPr>
        </p:nvSpPr>
        <p:spPr>
          <a:xfrm>
            <a:off x="1676400" y="3730513"/>
            <a:ext cx="21031199" cy="8145947"/>
          </a:xfrm>
          <a:prstGeom prst="rect">
            <a:avLst/>
          </a:prstGeom>
          <a:solidFill>
            <a:schemeClr val="bg1"/>
          </a:solidFill>
          <a:ln>
            <a:noFill/>
          </a:ln>
        </p:spPr>
        <p:txBody>
          <a:bodyPr spcFirstLastPara="1" wrap="square" lIns="91425" tIns="45700" rIns="91425" bIns="45700" anchor="t" anchorCtr="0">
            <a:noAutofit/>
          </a:bodyPr>
          <a:lstStyle/>
          <a:p>
            <a:pPr marL="1143000" lvl="0" indent="-1143000">
              <a:spcBef>
                <a:spcPts val="0"/>
              </a:spcBef>
              <a:buFont typeface="Arial" panose="020B0604020202020204" pitchFamily="34" charset="0"/>
              <a:buChar char="•"/>
            </a:pPr>
            <a:r>
              <a:rPr lang="fi-FI" dirty="0"/>
              <a:t>Vastauksessa on olennaista tuoda pohtien </a:t>
            </a:r>
            <a:r>
              <a:rPr lang="fi-FI" b="1" dirty="0"/>
              <a:t>esiin yleisiä oikeusperiaatteita </a:t>
            </a:r>
            <a:r>
              <a:rPr lang="fi-FI" dirty="0"/>
              <a:t>ja </a:t>
            </a:r>
            <a:r>
              <a:rPr lang="fi-FI" b="1" dirty="0"/>
              <a:t>soveltaa niitä annettuun tapaukseen</a:t>
            </a:r>
            <a:r>
              <a:rPr lang="fi-FI" dirty="0"/>
              <a:t>.</a:t>
            </a:r>
          </a:p>
          <a:p>
            <a:pPr marL="1143000" lvl="0" indent="-1143000">
              <a:spcBef>
                <a:spcPts val="0"/>
              </a:spcBef>
              <a:buFont typeface="Arial" panose="020B0604020202020204" pitchFamily="34" charset="0"/>
              <a:buChar char="•"/>
            </a:pPr>
            <a:r>
              <a:rPr lang="fi-FI" b="1" dirty="0"/>
              <a:t>Erittele</a:t>
            </a:r>
            <a:r>
              <a:rPr lang="fi-FI" dirty="0"/>
              <a:t> tapauksen </a:t>
            </a:r>
            <a:r>
              <a:rPr lang="fi-FI" b="1" dirty="0"/>
              <a:t>rikokset</a:t>
            </a:r>
            <a:r>
              <a:rPr lang="fi-FI" dirty="0"/>
              <a:t>.</a:t>
            </a:r>
          </a:p>
          <a:p>
            <a:pPr marL="1143000" lvl="0" indent="-1143000">
              <a:spcBef>
                <a:spcPts val="0"/>
              </a:spcBef>
              <a:buFont typeface="Arial" panose="020B0604020202020204" pitchFamily="34" charset="0"/>
              <a:buChar char="•"/>
            </a:pPr>
            <a:r>
              <a:rPr lang="fi-FI" dirty="0"/>
              <a:t>Selvitä, ketkä ovat </a:t>
            </a:r>
            <a:r>
              <a:rPr lang="fi-FI" b="1" dirty="0"/>
              <a:t>rikoksen tekijöitä </a:t>
            </a:r>
            <a:r>
              <a:rPr lang="fi-FI" dirty="0"/>
              <a:t>ja ketkä </a:t>
            </a:r>
            <a:r>
              <a:rPr lang="fi-FI" b="1" dirty="0"/>
              <a:t>uhreja</a:t>
            </a:r>
            <a:r>
              <a:rPr lang="fi-FI" dirty="0"/>
              <a:t> tai </a:t>
            </a:r>
            <a:r>
              <a:rPr lang="fi-FI" b="1" dirty="0"/>
              <a:t>asianomistajia</a:t>
            </a:r>
            <a:r>
              <a:rPr lang="fi-FI" dirty="0"/>
              <a:t>.</a:t>
            </a:r>
          </a:p>
          <a:p>
            <a:pPr marL="1143000" lvl="0" indent="-1143000">
              <a:spcBef>
                <a:spcPts val="0"/>
              </a:spcBef>
              <a:buFont typeface="Arial" panose="020B0604020202020204" pitchFamily="34" charset="0"/>
              <a:buChar char="•"/>
            </a:pPr>
            <a:r>
              <a:rPr lang="fi-FI" dirty="0"/>
              <a:t>Selvitä rikoksen tekijöiden </a:t>
            </a:r>
            <a:r>
              <a:rPr lang="fi-FI" b="1" dirty="0"/>
              <a:t>osallisuus</a:t>
            </a:r>
            <a:r>
              <a:rPr lang="fi-FI" dirty="0"/>
              <a:t> rikokseen (</a:t>
            </a:r>
            <a:r>
              <a:rPr lang="fi-FI" b="1" dirty="0"/>
              <a:t>rikoksen teko</a:t>
            </a:r>
            <a:r>
              <a:rPr lang="fi-FI" dirty="0"/>
              <a:t>, </a:t>
            </a:r>
            <a:r>
              <a:rPr lang="fi-FI" b="1" dirty="0"/>
              <a:t>avunanto</a:t>
            </a:r>
            <a:r>
              <a:rPr lang="fi-FI" dirty="0"/>
              <a:t> vai </a:t>
            </a:r>
            <a:r>
              <a:rPr lang="fi-FI" b="1" dirty="0"/>
              <a:t>yllytys</a:t>
            </a:r>
            <a:r>
              <a:rPr lang="fi-FI" dirty="0"/>
              <a:t>).</a:t>
            </a:r>
          </a:p>
          <a:p>
            <a:pPr marL="1143000" lvl="0" indent="-1143000">
              <a:spcBef>
                <a:spcPts val="0"/>
              </a:spcBef>
              <a:buFont typeface="Arial" panose="020B0604020202020204" pitchFamily="34" charset="0"/>
              <a:buChar char="•"/>
            </a:pPr>
            <a:r>
              <a:rPr lang="fi-FI" dirty="0"/>
              <a:t>Arvioi rikoksen tekijöiden</a:t>
            </a:r>
            <a:r>
              <a:rPr lang="fi-FI" b="1" dirty="0"/>
              <a:t> syyntakeisuus </a:t>
            </a:r>
            <a:r>
              <a:rPr lang="fi-FI" dirty="0"/>
              <a:t>(psyykkinen vastuukyky teostaan).</a:t>
            </a:r>
          </a:p>
          <a:p>
            <a:pPr marL="1143000" lvl="0" indent="-1143000">
              <a:spcBef>
                <a:spcPts val="0"/>
              </a:spcBef>
              <a:buFont typeface="Arial" panose="020B0604020202020204" pitchFamily="34" charset="0"/>
              <a:buChar char="•"/>
            </a:pPr>
            <a:r>
              <a:rPr lang="fi-FI" b="1" dirty="0"/>
              <a:t>Selvitä iän vaikutus </a:t>
            </a:r>
            <a:r>
              <a:rPr lang="fi-FI" dirty="0"/>
              <a:t>rikoksen rangaistavuuteen.</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3</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39314049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2" end="2"/>
                                            </p:txEl>
                                          </p:spTgt>
                                        </p:tgtEl>
                                        <p:attrNameLst>
                                          <p:attrName>style.visibility</p:attrName>
                                        </p:attrNameLst>
                                      </p:cBhvr>
                                      <p:to>
                                        <p:strVal val="visible"/>
                                      </p:to>
                                    </p:set>
                                    <p:animEffect transition="in" filter="fade">
                                      <p:cBhvr>
                                        <p:cTn id="17" dur="500"/>
                                        <p:tgtEl>
                                          <p:spTgt spid="12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0">
                                            <p:txEl>
                                              <p:pRg st="3" end="3"/>
                                            </p:txEl>
                                          </p:spTgt>
                                        </p:tgtEl>
                                        <p:attrNameLst>
                                          <p:attrName>style.visibility</p:attrName>
                                        </p:attrNameLst>
                                      </p:cBhvr>
                                      <p:to>
                                        <p:strVal val="visible"/>
                                      </p:to>
                                    </p:set>
                                    <p:animEffect transition="in" filter="fade">
                                      <p:cBhvr>
                                        <p:cTn id="22" dur="500"/>
                                        <p:tgtEl>
                                          <p:spTgt spid="12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0">
                                            <p:txEl>
                                              <p:pRg st="4" end="4"/>
                                            </p:txEl>
                                          </p:spTgt>
                                        </p:tgtEl>
                                        <p:attrNameLst>
                                          <p:attrName>style.visibility</p:attrName>
                                        </p:attrNameLst>
                                      </p:cBhvr>
                                      <p:to>
                                        <p:strVal val="visible"/>
                                      </p:to>
                                    </p:set>
                                    <p:animEffect transition="in" filter="fade">
                                      <p:cBhvr>
                                        <p:cTn id="27" dur="500"/>
                                        <p:tgtEl>
                                          <p:spTgt spid="120">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0">
                                            <p:txEl>
                                              <p:pRg st="5" end="5"/>
                                            </p:txEl>
                                          </p:spTgt>
                                        </p:tgtEl>
                                        <p:attrNameLst>
                                          <p:attrName>style.visibility</p:attrName>
                                        </p:attrNameLst>
                                      </p:cBhvr>
                                      <p:to>
                                        <p:strVal val="visible"/>
                                      </p:to>
                                    </p:set>
                                    <p:animEffect transition="in" filter="fade">
                                      <p:cBhvr>
                                        <p:cTn id="32" dur="500"/>
                                        <p:tgtEl>
                                          <p:spTgt spid="120">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Esimerkkitehtävä (yo-tehtävä k2019)</a:t>
            </a:r>
          </a:p>
        </p:txBody>
      </p:sp>
      <p:sp>
        <p:nvSpPr>
          <p:cNvPr id="120" name="Google Shape;120;p14"/>
          <p:cNvSpPr txBox="1">
            <a:spLocks noGrp="1"/>
          </p:cNvSpPr>
          <p:nvPr>
            <p:ph type="body" idx="1"/>
          </p:nvPr>
        </p:nvSpPr>
        <p:spPr>
          <a:xfrm>
            <a:off x="1676400" y="3730513"/>
            <a:ext cx="21031199" cy="8145947"/>
          </a:xfrm>
          <a:prstGeom prst="rect">
            <a:avLst/>
          </a:prstGeom>
          <a:solidFill>
            <a:schemeClr val="bg1"/>
          </a:solidFill>
          <a:ln>
            <a:noFill/>
          </a:ln>
        </p:spPr>
        <p:txBody>
          <a:bodyPr spcFirstLastPara="1" wrap="square" lIns="91425" tIns="45700" rIns="91425" bIns="45700" anchor="t" anchorCtr="0">
            <a:noAutofit/>
          </a:bodyPr>
          <a:lstStyle/>
          <a:p>
            <a:pPr marL="0" lvl="0" indent="0">
              <a:spcBef>
                <a:spcPts val="0"/>
              </a:spcBef>
            </a:pPr>
            <a:r>
              <a:rPr lang="fi-FI" sz="5400" dirty="0"/>
              <a:t>14-vuotias Aleksi, hänen kaverinsa 18-vuotias Toni sekä tämän 16-vuotias tyttöystävä Emma ovat marketissa alkoholijuomien osastolla. Tonilla on ”jano”, ja hän käskee Aleksia työntämään 12 oluttölkin ”mäyräkoirapakkauksen” mukanaan olevaan kassiin ja kävelemään kassan ohitse maksamatta. Kun Aleksi kieltäytyy, Tonin tyttöystävä Emma ilkkuu Aleksille, että tämä on pelkuri, ja vaatii tekemään, kuten Toni käskee. Lopulta Aleksi suostuu, mutta myymäläetsivä ottaa koko kolmikon kiinni heti kassan jälkeen. Kiinniottotilanteessa Aleksi pudottaa kassinsa lattialle ja osa tölkeistä vahingoittuu. Myös myymäläetsivän silmälasit rikkoutuvat tilanteessa. Arvioi nuorten toimintaa oikeudelliselta kannalta. </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4</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13124138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0"/>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ct val="100000"/>
              <a:buFont typeface="Calibri"/>
              <a:buNone/>
            </a:pPr>
            <a:r>
              <a:rPr lang="fi-FI" dirty="0"/>
              <a:t>Opettajalle</a:t>
            </a:r>
            <a:endParaRPr dirty="0"/>
          </a:p>
        </p:txBody>
      </p:sp>
      <p:sp>
        <p:nvSpPr>
          <p:cNvPr id="86" name="Google Shape;86;p10"/>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a:t>Kertaus</a:t>
            </a:r>
            <a:endParaRPr/>
          </a:p>
        </p:txBody>
      </p:sp>
      <p:sp>
        <p:nvSpPr>
          <p:cNvPr id="87" name="Google Shape;87;p10"/>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r>
              <a:rPr lang="fi-FI"/>
              <a:t>Forum Yhteiskuntaoppi</a:t>
            </a:r>
            <a:endParaRPr/>
          </a:p>
        </p:txBody>
      </p:sp>
    </p:spTree>
    <p:extLst>
      <p:ext uri="{BB962C8B-B14F-4D97-AF65-F5344CB8AC3E}">
        <p14:creationId xmlns:p14="http://schemas.microsoft.com/office/powerpoint/2010/main" val="3906032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Näkökulmia tehtävään</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685800" lvl="0" indent="-685800">
              <a:spcBef>
                <a:spcPts val="0"/>
              </a:spcBef>
              <a:buFont typeface="Arial" panose="020B0604020202020204" pitchFamily="34" charset="0"/>
              <a:buChar char="•"/>
            </a:pPr>
            <a:r>
              <a:rPr lang="fi-FI" sz="5400" b="1" dirty="0"/>
              <a:t>tapauksen rikos</a:t>
            </a:r>
            <a:r>
              <a:rPr lang="fi-FI" sz="5400" dirty="0"/>
              <a:t>: näpistys</a:t>
            </a:r>
          </a:p>
          <a:p>
            <a:pPr marL="685800" lvl="0" indent="-685800">
              <a:spcBef>
                <a:spcPts val="0"/>
              </a:spcBef>
              <a:buFont typeface="Arial" panose="020B0604020202020204" pitchFamily="34" charset="0"/>
              <a:buChar char="•"/>
            </a:pPr>
            <a:r>
              <a:rPr lang="fi-FI" sz="5400" b="1" dirty="0"/>
              <a:t>rikoksen tekijät</a:t>
            </a:r>
            <a:r>
              <a:rPr lang="fi-FI" sz="5400" dirty="0"/>
              <a:t>: Aleksi (rikoksen teko), Emma ja Toni (rikokseen yllyttäjät)</a:t>
            </a:r>
          </a:p>
          <a:p>
            <a:pPr marL="685800" lvl="0" indent="-685800">
              <a:spcBef>
                <a:spcPts val="0"/>
              </a:spcBef>
              <a:buFont typeface="Arial" panose="020B0604020202020204" pitchFamily="34" charset="0"/>
              <a:buChar char="•"/>
            </a:pPr>
            <a:r>
              <a:rPr lang="fi-FI" sz="5400" b="1" dirty="0"/>
              <a:t>asianomistajat</a:t>
            </a:r>
            <a:r>
              <a:rPr lang="fi-FI" sz="5400" dirty="0"/>
              <a:t>: myymäläetsivä (silmälasit) ja kauppias (vahingoittuneet tölkit)</a:t>
            </a:r>
          </a:p>
          <a:p>
            <a:pPr marL="685800" lvl="0" indent="-685800">
              <a:spcBef>
                <a:spcPts val="0"/>
              </a:spcBef>
              <a:buFont typeface="Arial" panose="020B0604020202020204" pitchFamily="34" charset="0"/>
              <a:buChar char="•"/>
            </a:pPr>
            <a:r>
              <a:rPr lang="fi-FI" sz="5400" b="1" dirty="0"/>
              <a:t>syyntakeisuus ja ikä</a:t>
            </a:r>
            <a:r>
              <a:rPr lang="fi-FI" sz="5400" dirty="0"/>
              <a:t>: Aleksi on alle 15-vuotias, joten hän on syyntakeeton. Emma ja Toni ovat ikänsä puolesta rikosoikeudellisesti vastuussa.</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6</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2103214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2" end="2"/>
                                            </p:txEl>
                                          </p:spTgt>
                                        </p:tgtEl>
                                        <p:attrNameLst>
                                          <p:attrName>style.visibility</p:attrName>
                                        </p:attrNameLst>
                                      </p:cBhvr>
                                      <p:to>
                                        <p:strVal val="visible"/>
                                      </p:to>
                                    </p:set>
                                    <p:animEffect transition="in" filter="fade">
                                      <p:cBhvr>
                                        <p:cTn id="17" dur="500"/>
                                        <p:tgtEl>
                                          <p:spTgt spid="12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0">
                                            <p:txEl>
                                              <p:pRg st="3" end="3"/>
                                            </p:txEl>
                                          </p:spTgt>
                                        </p:tgtEl>
                                        <p:attrNameLst>
                                          <p:attrName>style.visibility</p:attrName>
                                        </p:attrNameLst>
                                      </p:cBhvr>
                                      <p:to>
                                        <p:strVal val="visible"/>
                                      </p:to>
                                    </p:set>
                                    <p:animEffect transition="in" filter="fade">
                                      <p:cBhvr>
                                        <p:cTn id="22" dur="500"/>
                                        <p:tgtEl>
                                          <p:spTgt spid="12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a:t>Näkökulmia tehtävään</a:t>
            </a:r>
            <a:endParaRPr lang="fi-FI" dirty="0"/>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685800" lvl="0" indent="-685800">
              <a:spcBef>
                <a:spcPts val="0"/>
              </a:spcBef>
              <a:buFont typeface="Arial" panose="020B0604020202020204" pitchFamily="34" charset="0"/>
              <a:buChar char="•"/>
            </a:pPr>
            <a:r>
              <a:rPr lang="fi-FI" sz="5400" b="1" dirty="0"/>
              <a:t>syyksiluettavuus</a:t>
            </a:r>
            <a:r>
              <a:rPr lang="fi-FI" sz="5400" dirty="0"/>
              <a:t>: Teot olivat tahallisia.</a:t>
            </a:r>
          </a:p>
          <a:p>
            <a:pPr marL="685800" lvl="0" indent="-685800">
              <a:spcBef>
                <a:spcPts val="0"/>
              </a:spcBef>
              <a:buFont typeface="Arial" panose="020B0604020202020204" pitchFamily="34" charset="0"/>
              <a:buChar char="•"/>
            </a:pPr>
            <a:r>
              <a:rPr lang="fi-FI" sz="5400" b="1" dirty="0"/>
              <a:t>rangaistukset</a:t>
            </a:r>
            <a:r>
              <a:rPr lang="fi-FI" sz="5400" dirty="0"/>
              <a:t>: Aleksia ei rangaista alaikäisyyden vuoksi, Emmalle ja Tonille määrätään todennäköisesti sakkoa. </a:t>
            </a:r>
          </a:p>
          <a:p>
            <a:pPr marL="685800" lvl="0" indent="-685800">
              <a:spcBef>
                <a:spcPts val="0"/>
              </a:spcBef>
              <a:buFont typeface="Arial" panose="020B0604020202020204" pitchFamily="34" charset="0"/>
              <a:buChar char="•"/>
            </a:pPr>
            <a:r>
              <a:rPr lang="fi-FI" sz="5400" b="1" dirty="0"/>
              <a:t>rangaistuksen lieventäminen tai koventaminen</a:t>
            </a:r>
            <a:r>
              <a:rPr lang="fi-FI" sz="5400" dirty="0"/>
              <a:t>: Rangaistusta lieventävä seikka on se, että Emma ja Toni ovat nuoria rikoksentekijöitä.</a:t>
            </a:r>
          </a:p>
          <a:p>
            <a:pPr marL="685800" lvl="0" indent="-685800">
              <a:spcBef>
                <a:spcPts val="0"/>
              </a:spcBef>
              <a:buFont typeface="Arial" panose="020B0604020202020204" pitchFamily="34" charset="0"/>
              <a:buChar char="•"/>
            </a:pPr>
            <a:r>
              <a:rPr lang="fi-FI" sz="5400" b="1" dirty="0"/>
              <a:t>muita seuraamuksia</a:t>
            </a:r>
            <a:r>
              <a:rPr lang="fi-FI" sz="5400" dirty="0"/>
              <a:t>: Vahingonkorvausvelvollisuus on iästä riippumatta, joten kaikki kolme voivat joutua korvaamaan aiheuttamansa vahingot. Aleksia kohtaan lastensuojelutoimet ovat mahdollisia, mutta ne ovat melko epätodennäköisiä näin lievässä rikostapauksessa.</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7</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8276499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2" end="2"/>
                                            </p:txEl>
                                          </p:spTgt>
                                        </p:tgtEl>
                                        <p:attrNameLst>
                                          <p:attrName>style.visibility</p:attrName>
                                        </p:attrNameLst>
                                      </p:cBhvr>
                                      <p:to>
                                        <p:strVal val="visible"/>
                                      </p:to>
                                    </p:set>
                                    <p:animEffect transition="in" filter="fade">
                                      <p:cBhvr>
                                        <p:cTn id="17" dur="500"/>
                                        <p:tgtEl>
                                          <p:spTgt spid="12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0">
                                            <p:txEl>
                                              <p:pRg st="3" end="3"/>
                                            </p:txEl>
                                          </p:spTgt>
                                        </p:tgtEl>
                                        <p:attrNameLst>
                                          <p:attrName>style.visibility</p:attrName>
                                        </p:attrNameLst>
                                      </p:cBhvr>
                                      <p:to>
                                        <p:strVal val="visible"/>
                                      </p:to>
                                    </p:set>
                                    <p:animEffect transition="in" filter="fade">
                                      <p:cBhvr>
                                        <p:cTn id="22" dur="500"/>
                                        <p:tgtEl>
                                          <p:spTgt spid="12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teema">
  <a:themeElements>
    <a:clrScheme name="Opeaineisto">
      <a:dk1>
        <a:srgbClr val="202020"/>
      </a:dk1>
      <a:lt1>
        <a:srgbClr val="FFFFFF"/>
      </a:lt1>
      <a:dk2>
        <a:srgbClr val="006BB3"/>
      </a:dk2>
      <a:lt2>
        <a:srgbClr val="E7E6E6"/>
      </a:lt2>
      <a:accent1>
        <a:srgbClr val="0096DB"/>
      </a:accent1>
      <a:accent2>
        <a:srgbClr val="009FAD"/>
      </a:accent2>
      <a:accent3>
        <a:srgbClr val="51A300"/>
      </a:accent3>
      <a:accent4>
        <a:srgbClr val="8E7BD3"/>
      </a:accent4>
      <a:accent5>
        <a:srgbClr val="E00000"/>
      </a:accent5>
      <a:accent6>
        <a:srgbClr val="FA6400"/>
      </a:accent6>
      <a:hlink>
        <a:srgbClr val="006BB3"/>
      </a:hlink>
      <a:folHlink>
        <a:srgbClr val="2092C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TotalTime>
  <Words>412</Words>
  <Application>Microsoft Office PowerPoint</Application>
  <PresentationFormat>Mukautettu</PresentationFormat>
  <Paragraphs>40</Paragraphs>
  <Slides>7</Slides>
  <Notes>7</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7</vt:i4>
      </vt:variant>
    </vt:vector>
  </HeadingPairs>
  <TitlesOfParts>
    <vt:vector size="10" baseType="lpstr">
      <vt:lpstr>Arial</vt:lpstr>
      <vt:lpstr>Calibri</vt:lpstr>
      <vt:lpstr>Office-teema</vt:lpstr>
      <vt:lpstr>Yhteiskuntaopin koe ja siinä menestyminen  Rikostehtävään vastaaminen</vt:lpstr>
      <vt:lpstr>Rikostehtävään vastaaminen</vt:lpstr>
      <vt:lpstr>Rikostehtävään vastaaminen</vt:lpstr>
      <vt:lpstr>Esimerkkitehtävä (yo-tehtävä k2019)</vt:lpstr>
      <vt:lpstr>Opettajalle</vt:lpstr>
      <vt:lpstr>Näkökulmia tehtävään</vt:lpstr>
      <vt:lpstr>Näkökulmia tehtävään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Rikostehtävä</dc:title>
  <dc:creator>Mika Kortelainen</dc:creator>
  <cp:lastModifiedBy>Janne Leiviskä</cp:lastModifiedBy>
  <cp:revision>24</cp:revision>
  <dcterms:modified xsi:type="dcterms:W3CDTF">2026-01-19T07:34:34Z</dcterms:modified>
</cp:coreProperties>
</file>