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2"/>
  </p:notesMasterIdLst>
  <p:handoutMasterIdLst>
    <p:handoutMasterId r:id="rId43"/>
  </p:handoutMasterIdLst>
  <p:sldIdLst>
    <p:sldId id="276" r:id="rId2"/>
    <p:sldId id="653" r:id="rId3"/>
    <p:sldId id="584" r:id="rId4"/>
    <p:sldId id="590" r:id="rId5"/>
    <p:sldId id="600" r:id="rId6"/>
    <p:sldId id="594" r:id="rId7"/>
    <p:sldId id="595" r:id="rId8"/>
    <p:sldId id="597" r:id="rId9"/>
    <p:sldId id="598" r:id="rId10"/>
    <p:sldId id="650" r:id="rId11"/>
    <p:sldId id="630" r:id="rId12"/>
    <p:sldId id="579" r:id="rId13"/>
    <p:sldId id="651" r:id="rId14"/>
    <p:sldId id="604" r:id="rId15"/>
    <p:sldId id="608" r:id="rId16"/>
    <p:sldId id="627" r:id="rId17"/>
    <p:sldId id="626" r:id="rId18"/>
    <p:sldId id="634" r:id="rId19"/>
    <p:sldId id="633" r:id="rId20"/>
    <p:sldId id="607" r:id="rId21"/>
    <p:sldId id="654" r:id="rId22"/>
    <p:sldId id="657" r:id="rId23"/>
    <p:sldId id="631" r:id="rId24"/>
    <p:sldId id="655" r:id="rId25"/>
    <p:sldId id="612" r:id="rId26"/>
    <p:sldId id="614" r:id="rId27"/>
    <p:sldId id="615" r:id="rId28"/>
    <p:sldId id="637" r:id="rId29"/>
    <p:sldId id="638" r:id="rId30"/>
    <p:sldId id="641" r:id="rId31"/>
    <p:sldId id="642" r:id="rId32"/>
    <p:sldId id="643" r:id="rId33"/>
    <p:sldId id="645" r:id="rId34"/>
    <p:sldId id="646" r:id="rId35"/>
    <p:sldId id="647" r:id="rId36"/>
    <p:sldId id="648" r:id="rId37"/>
    <p:sldId id="656" r:id="rId38"/>
    <p:sldId id="636" r:id="rId39"/>
    <p:sldId id="652" r:id="rId40"/>
    <p:sldId id="628" r:id="rId41"/>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FD91"/>
    <a:srgbClr val="1CFC51"/>
    <a:srgbClr val="F97373"/>
    <a:srgbClr val="33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660"/>
  </p:normalViewPr>
  <p:slideViewPr>
    <p:cSldViewPr>
      <p:cViewPr>
        <p:scale>
          <a:sx n="75" d="100"/>
          <a:sy n="75" d="100"/>
        </p:scale>
        <p:origin x="-133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1C072F9F-DFE2-4F48-B45E-202151D935B7}" type="datetimeFigureOut">
              <a:rPr lang="en-US" smtClean="0"/>
              <a:pPr/>
              <a:t>08/10/15</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F5C8AF51-BDF0-4166-8391-9F95D62F9747}" type="slidenum">
              <a:rPr lang="en-US" smtClean="0"/>
              <a:pPr/>
              <a:t>‹#›</a:t>
            </a:fld>
            <a:endParaRPr lang="en-US"/>
          </a:p>
        </p:txBody>
      </p:sp>
    </p:spTree>
    <p:extLst>
      <p:ext uri="{BB962C8B-B14F-4D97-AF65-F5344CB8AC3E}">
        <p14:creationId xmlns:p14="http://schemas.microsoft.com/office/powerpoint/2010/main" val="197847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819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819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704D5025-63A4-4A8F-9533-624958D65E77}" type="slidenum">
              <a:rPr lang="en-US"/>
              <a:pPr>
                <a:defRPr/>
              </a:pPr>
              <a:t>‹#›</a:t>
            </a:fld>
            <a:endParaRPr lang="en-US"/>
          </a:p>
        </p:txBody>
      </p:sp>
    </p:spTree>
    <p:extLst>
      <p:ext uri="{BB962C8B-B14F-4D97-AF65-F5344CB8AC3E}">
        <p14:creationId xmlns:p14="http://schemas.microsoft.com/office/powerpoint/2010/main" val="1937902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txBox="1">
            <a:spLocks noGrp="1" noChangeArrowheads="1"/>
          </p:cNvSpPr>
          <p:nvPr/>
        </p:nvSpPr>
        <p:spPr bwMode="auto">
          <a:xfrm>
            <a:off x="3956397" y="8806515"/>
            <a:ext cx="3027042" cy="463047"/>
          </a:xfrm>
          <a:prstGeom prst="rect">
            <a:avLst/>
          </a:prstGeom>
          <a:noFill/>
          <a:ln w="9525">
            <a:noFill/>
            <a:miter lim="800000"/>
            <a:headEnd/>
            <a:tailEnd/>
          </a:ln>
        </p:spPr>
        <p:txBody>
          <a:bodyPr lIns="92887" tIns="46444" rIns="92887" bIns="46444" anchor="b"/>
          <a:lstStyle/>
          <a:p>
            <a:pPr algn="r" defTabSz="928985"/>
            <a:fld id="{F590CE26-59C0-40B1-A60F-5C3132CCA3A4}" type="slidenum">
              <a:rPr lang="en-US" sz="1200"/>
              <a:pPr algn="r" defTabSz="928985"/>
              <a:t>5</a:t>
            </a:fld>
            <a:endParaRPr lang="en-US" sz="1200" dirty="0"/>
          </a:p>
        </p:txBody>
      </p:sp>
      <p:sp>
        <p:nvSpPr>
          <p:cNvPr id="454659" name="Rectangle 2"/>
          <p:cNvSpPr>
            <a:spLocks noGrp="1" noRot="1" noChangeAspect="1" noChangeArrowheads="1" noTextEdit="1"/>
          </p:cNvSpPr>
          <p:nvPr>
            <p:ph type="sldImg"/>
          </p:nvPr>
        </p:nvSpPr>
        <p:spPr>
          <a:xfrm>
            <a:off x="976214" y="696008"/>
            <a:ext cx="5032574" cy="3475727"/>
          </a:xfrm>
          <a:ln/>
        </p:spPr>
      </p:sp>
      <p:sp>
        <p:nvSpPr>
          <p:cNvPr id="454660" name="Rectangle 3"/>
          <p:cNvSpPr>
            <a:spLocks noGrp="1" noChangeArrowheads="1"/>
          </p:cNvSpPr>
          <p:nvPr>
            <p:ph type="body" idx="1"/>
          </p:nvPr>
        </p:nvSpPr>
        <p:spPr>
          <a:xfrm>
            <a:off x="698188" y="4403257"/>
            <a:ext cx="5588625" cy="4171735"/>
          </a:xfrm>
        </p:spPr>
        <p:txBody>
          <a:bodyPr lIns="92887" tIns="46444" rIns="92887" bIns="46444"/>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98501" y="4403725"/>
            <a:ext cx="5587999" cy="4171950"/>
          </a:xfrm>
          <a:prstGeom prst="rect">
            <a:avLst/>
          </a:prstGeom>
        </p:spPr>
        <p:txBody>
          <a:bodyPr lIns="92870" tIns="92870" rIns="92870" bIns="92870" anchor="ctr" anchorCtr="0">
            <a:noAutofit/>
          </a:bodyPr>
          <a:lstStyle/>
          <a:p>
            <a:endParaRPr/>
          </a:p>
        </p:txBody>
      </p:sp>
      <p:sp>
        <p:nvSpPr>
          <p:cNvPr id="113" name="Shape 113"/>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98501" y="4403725"/>
            <a:ext cx="5587999" cy="4171950"/>
          </a:xfrm>
          <a:prstGeom prst="rect">
            <a:avLst/>
          </a:prstGeom>
        </p:spPr>
        <p:txBody>
          <a:bodyPr lIns="92870" tIns="92870" rIns="92870" bIns="92870" anchor="ctr" anchorCtr="0">
            <a:noAutofit/>
          </a:bodyPr>
          <a:lstStyle/>
          <a:p>
            <a:endParaRPr/>
          </a:p>
        </p:txBody>
      </p:sp>
      <p:sp>
        <p:nvSpPr>
          <p:cNvPr id="145" name="Shape 145"/>
          <p:cNvSpPr>
            <a:spLocks noGrp="1" noRot="1" noChangeAspect="1"/>
          </p:cNvSpPr>
          <p:nvPr>
            <p:ph type="sldImg" idx="2"/>
          </p:nvPr>
        </p:nvSpPr>
        <p:spPr>
          <a:xfrm>
            <a:off x="1164167" y="695325"/>
            <a:ext cx="4656667"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98501" y="4403725"/>
            <a:ext cx="5587999" cy="4171950"/>
          </a:xfrm>
          <a:prstGeom prst="rect">
            <a:avLst/>
          </a:prstGeom>
        </p:spPr>
        <p:txBody>
          <a:bodyPr lIns="92870" tIns="92870" rIns="92870" bIns="92870" anchor="ctr" anchorCtr="0">
            <a:noAutofit/>
          </a:bodyPr>
          <a:lstStyle/>
          <a:p>
            <a:endParaRPr/>
          </a:p>
        </p:txBody>
      </p:sp>
      <p:sp>
        <p:nvSpPr>
          <p:cNvPr id="98" name="Shape 98"/>
          <p:cNvSpPr>
            <a:spLocks noGrp="1" noRot="1" noChangeAspect="1"/>
          </p:cNvSpPr>
          <p:nvPr>
            <p:ph type="sldImg" idx="2"/>
          </p:nvPr>
        </p:nvSpPr>
        <p:spPr>
          <a:xfrm>
            <a:off x="1164167" y="695325"/>
            <a:ext cx="4656667"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NÄYTÄ</a:t>
            </a:r>
            <a:r>
              <a:rPr lang="en-US" baseline="0" dirty="0" smtClean="0"/>
              <a:t> ENNEMMIN LIVENÄ</a:t>
            </a:r>
            <a:endParaRPr lang="en-US" dirty="0"/>
          </a:p>
        </p:txBody>
      </p:sp>
      <p:sp>
        <p:nvSpPr>
          <p:cNvPr id="4" name="Slide Number Placeholder 3"/>
          <p:cNvSpPr>
            <a:spLocks noGrp="1"/>
          </p:cNvSpPr>
          <p:nvPr>
            <p:ph type="sldNum" sz="quarter" idx="10"/>
          </p:nvPr>
        </p:nvSpPr>
        <p:spPr/>
        <p:txBody>
          <a:bodyPr/>
          <a:lstStyle/>
          <a:p>
            <a:pPr>
              <a:defRPr/>
            </a:pPr>
            <a:fld id="{704D5025-63A4-4A8F-9533-624958D65E77}" type="slidenum">
              <a:rPr lang="en-US" smtClean="0"/>
              <a:pPr>
                <a:defRPr/>
              </a:pPr>
              <a:t>12</a:t>
            </a:fld>
            <a:endParaRPr lang="en-US"/>
          </a:p>
        </p:txBody>
      </p:sp>
    </p:spTree>
    <p:extLst>
      <p:ext uri="{BB962C8B-B14F-4D97-AF65-F5344CB8AC3E}">
        <p14:creationId xmlns:p14="http://schemas.microsoft.com/office/powerpoint/2010/main" val="183389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voisi</a:t>
            </a:r>
            <a:r>
              <a:rPr lang="en-US" dirty="0" smtClean="0"/>
              <a:t> </a:t>
            </a:r>
            <a:r>
              <a:rPr lang="en-US" dirty="0" err="1" smtClean="0"/>
              <a:t>alleviivata</a:t>
            </a:r>
            <a:r>
              <a:rPr lang="en-US" dirty="0" smtClean="0"/>
              <a:t> </a:t>
            </a:r>
            <a:r>
              <a:rPr lang="en-US" dirty="0" err="1" smtClean="0"/>
              <a:t>kyselyä</a:t>
            </a:r>
            <a:r>
              <a:rPr lang="en-US" dirty="0" smtClean="0"/>
              <a:t> </a:t>
            </a:r>
            <a:r>
              <a:rPr lang="en-US" dirty="0" err="1" smtClean="0"/>
              <a:t>tässä</a:t>
            </a:r>
            <a:r>
              <a:rPr lang="en-US" dirty="0" smtClean="0"/>
              <a:t> </a:t>
            </a:r>
            <a:r>
              <a:rPr lang="en-US" dirty="0" err="1" smtClean="0"/>
              <a:t>vaiheessa</a:t>
            </a:r>
            <a:endParaRPr lang="en-US" dirty="0"/>
          </a:p>
        </p:txBody>
      </p:sp>
      <p:sp>
        <p:nvSpPr>
          <p:cNvPr id="4" name="Slide Number Placeholder 3"/>
          <p:cNvSpPr>
            <a:spLocks noGrp="1"/>
          </p:cNvSpPr>
          <p:nvPr>
            <p:ph type="sldNum" sz="quarter" idx="10"/>
          </p:nvPr>
        </p:nvSpPr>
        <p:spPr/>
        <p:txBody>
          <a:bodyPr/>
          <a:lstStyle/>
          <a:p>
            <a:pPr>
              <a:defRPr/>
            </a:pPr>
            <a:fld id="{704D5025-63A4-4A8F-9533-624958D65E77}" type="slidenum">
              <a:rPr lang="en-US" smtClean="0"/>
              <a:pPr>
                <a:defRPr/>
              </a:pPr>
              <a:t>17</a:t>
            </a:fld>
            <a:endParaRPr lang="en-US"/>
          </a:p>
        </p:txBody>
      </p:sp>
    </p:spTree>
    <p:extLst>
      <p:ext uri="{BB962C8B-B14F-4D97-AF65-F5344CB8AC3E}">
        <p14:creationId xmlns:p14="http://schemas.microsoft.com/office/powerpoint/2010/main" val="190864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voisi</a:t>
            </a:r>
            <a:r>
              <a:rPr lang="en-US" dirty="0" smtClean="0"/>
              <a:t> </a:t>
            </a:r>
            <a:r>
              <a:rPr lang="en-US" dirty="0" err="1" smtClean="0"/>
              <a:t>alleviivata</a:t>
            </a:r>
            <a:r>
              <a:rPr lang="en-US" dirty="0" smtClean="0"/>
              <a:t> </a:t>
            </a:r>
            <a:r>
              <a:rPr lang="en-US" dirty="0" err="1" smtClean="0"/>
              <a:t>kyselyä</a:t>
            </a:r>
            <a:r>
              <a:rPr lang="en-US" dirty="0" smtClean="0"/>
              <a:t> </a:t>
            </a:r>
            <a:r>
              <a:rPr lang="en-US" dirty="0" err="1" smtClean="0"/>
              <a:t>tässä</a:t>
            </a:r>
            <a:r>
              <a:rPr lang="en-US" dirty="0" smtClean="0"/>
              <a:t> </a:t>
            </a:r>
            <a:r>
              <a:rPr lang="en-US" dirty="0" err="1" smtClean="0"/>
              <a:t>vaiheessa</a:t>
            </a:r>
            <a:endParaRPr lang="en-US" dirty="0"/>
          </a:p>
        </p:txBody>
      </p:sp>
      <p:sp>
        <p:nvSpPr>
          <p:cNvPr id="4" name="Slide Number Placeholder 3"/>
          <p:cNvSpPr>
            <a:spLocks noGrp="1"/>
          </p:cNvSpPr>
          <p:nvPr>
            <p:ph type="sldNum" sz="quarter" idx="10"/>
          </p:nvPr>
        </p:nvSpPr>
        <p:spPr/>
        <p:txBody>
          <a:bodyPr/>
          <a:lstStyle/>
          <a:p>
            <a:pPr>
              <a:defRPr/>
            </a:pPr>
            <a:fld id="{704D5025-63A4-4A8F-9533-624958D65E77}" type="slidenum">
              <a:rPr lang="en-US" smtClean="0"/>
              <a:pPr>
                <a:defRPr/>
              </a:pPr>
              <a:t>18</a:t>
            </a:fld>
            <a:endParaRPr lang="en-US"/>
          </a:p>
        </p:txBody>
      </p:sp>
    </p:spTree>
    <p:extLst>
      <p:ext uri="{BB962C8B-B14F-4D97-AF65-F5344CB8AC3E}">
        <p14:creationId xmlns:p14="http://schemas.microsoft.com/office/powerpoint/2010/main" val="190864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voisi</a:t>
            </a:r>
            <a:r>
              <a:rPr lang="en-US" dirty="0" smtClean="0"/>
              <a:t> </a:t>
            </a:r>
            <a:r>
              <a:rPr lang="en-US" dirty="0" err="1" smtClean="0"/>
              <a:t>alleviivata</a:t>
            </a:r>
            <a:r>
              <a:rPr lang="en-US" dirty="0" smtClean="0"/>
              <a:t> </a:t>
            </a:r>
            <a:r>
              <a:rPr lang="en-US" dirty="0" err="1" smtClean="0"/>
              <a:t>kyselyä</a:t>
            </a:r>
            <a:r>
              <a:rPr lang="en-US" dirty="0" smtClean="0"/>
              <a:t> </a:t>
            </a:r>
            <a:r>
              <a:rPr lang="en-US" dirty="0" err="1" smtClean="0"/>
              <a:t>tässä</a:t>
            </a:r>
            <a:r>
              <a:rPr lang="en-US" dirty="0" smtClean="0"/>
              <a:t> </a:t>
            </a:r>
            <a:r>
              <a:rPr lang="en-US" dirty="0" err="1" smtClean="0"/>
              <a:t>vaiheessa</a:t>
            </a:r>
            <a:endParaRPr lang="en-US" dirty="0"/>
          </a:p>
        </p:txBody>
      </p:sp>
      <p:sp>
        <p:nvSpPr>
          <p:cNvPr id="4" name="Slide Number Placeholder 3"/>
          <p:cNvSpPr>
            <a:spLocks noGrp="1"/>
          </p:cNvSpPr>
          <p:nvPr>
            <p:ph type="sldNum" sz="quarter" idx="10"/>
          </p:nvPr>
        </p:nvSpPr>
        <p:spPr/>
        <p:txBody>
          <a:bodyPr/>
          <a:lstStyle/>
          <a:p>
            <a:pPr>
              <a:defRPr/>
            </a:pPr>
            <a:fld id="{704D5025-63A4-4A8F-9533-624958D65E77}" type="slidenum">
              <a:rPr lang="en-US" smtClean="0"/>
              <a:pPr>
                <a:defRPr/>
              </a:pPr>
              <a:t>19</a:t>
            </a:fld>
            <a:endParaRPr lang="en-US"/>
          </a:p>
        </p:txBody>
      </p:sp>
    </p:spTree>
    <p:extLst>
      <p:ext uri="{BB962C8B-B14F-4D97-AF65-F5344CB8AC3E}">
        <p14:creationId xmlns:p14="http://schemas.microsoft.com/office/powerpoint/2010/main" val="190864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98501" y="4403725"/>
            <a:ext cx="5587999" cy="4171950"/>
          </a:xfrm>
          <a:prstGeom prst="rect">
            <a:avLst/>
          </a:prstGeom>
        </p:spPr>
        <p:txBody>
          <a:bodyPr lIns="92870" tIns="92870" rIns="92870" bIns="92870" anchor="ctr" anchorCtr="0">
            <a:noAutofit/>
          </a:bodyPr>
          <a:lstStyle/>
          <a:p>
            <a:endParaRPr/>
          </a:p>
        </p:txBody>
      </p:sp>
      <p:sp>
        <p:nvSpPr>
          <p:cNvPr id="98" name="Shape 9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98501" y="4403725"/>
            <a:ext cx="5587999" cy="4171950"/>
          </a:xfrm>
          <a:prstGeom prst="rect">
            <a:avLst/>
          </a:prstGeom>
          <a:noFill/>
          <a:ln>
            <a:noFill/>
          </a:ln>
        </p:spPr>
        <p:txBody>
          <a:bodyPr lIns="92870" tIns="92870" rIns="92870" bIns="92870" anchor="ctr" anchorCtr="0">
            <a:noAutofit/>
          </a:bodyPr>
          <a:lstStyle/>
          <a:p>
            <a:endParaRPr/>
          </a:p>
        </p:txBody>
      </p:sp>
      <p:sp>
        <p:nvSpPr>
          <p:cNvPr id="78" name="Shape 7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98501" y="4403725"/>
            <a:ext cx="5587999" cy="4171950"/>
          </a:xfrm>
          <a:prstGeom prst="rect">
            <a:avLst/>
          </a:prstGeom>
          <a:noFill/>
          <a:ln>
            <a:noFill/>
          </a:ln>
        </p:spPr>
        <p:txBody>
          <a:bodyPr lIns="92870" tIns="92870" rIns="92870" bIns="92870" anchor="ctr" anchorCtr="0">
            <a:noAutofit/>
          </a:bodyPr>
          <a:lstStyle/>
          <a:p>
            <a:endParaRPr/>
          </a:p>
        </p:txBody>
      </p:sp>
      <p:sp>
        <p:nvSpPr>
          <p:cNvPr id="78" name="Shape 78"/>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98501" y="4403725"/>
            <a:ext cx="5587999" cy="4171950"/>
          </a:xfrm>
          <a:prstGeom prst="rect">
            <a:avLst/>
          </a:prstGeom>
        </p:spPr>
        <p:txBody>
          <a:bodyPr lIns="92870" tIns="92870" rIns="92870" bIns="92870" anchor="ctr" anchorCtr="0">
            <a:noAutofit/>
          </a:bodyPr>
          <a:lstStyle/>
          <a:p>
            <a:endParaRPr/>
          </a:p>
        </p:txBody>
      </p:sp>
      <p:sp>
        <p:nvSpPr>
          <p:cNvPr id="98" name="Shape 98"/>
          <p:cNvSpPr>
            <a:spLocks noGrp="1" noRot="1" noChangeAspect="1"/>
          </p:cNvSpPr>
          <p:nvPr>
            <p:ph type="sldImg" idx="2"/>
          </p:nvPr>
        </p:nvSpPr>
        <p:spPr>
          <a:xfrm>
            <a:off x="1164167" y="695325"/>
            <a:ext cx="4656667"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Yläkulma"/>
          <p:cNvPicPr>
            <a:picLocks noChangeAspect="1" noChangeArrowheads="1"/>
          </p:cNvPicPr>
          <p:nvPr userDrawn="1"/>
        </p:nvPicPr>
        <p:blipFill>
          <a:blip r:embed="rId2" cstate="print"/>
          <a:srcRect/>
          <a:stretch>
            <a:fillRect/>
          </a:stretch>
        </p:blipFill>
        <p:spPr bwMode="auto">
          <a:xfrm>
            <a:off x="0" y="-1588"/>
            <a:ext cx="9148763" cy="6862763"/>
          </a:xfrm>
          <a:prstGeom prst="rect">
            <a:avLst/>
          </a:prstGeom>
          <a:noFill/>
          <a:ln w="9525">
            <a:noFill/>
            <a:miter lim="800000"/>
            <a:headEnd/>
            <a:tailEnd/>
          </a:ln>
        </p:spPr>
      </p:pic>
      <p:pic>
        <p:nvPicPr>
          <p:cNvPr id="5" name="Picture 17" descr="jyu-logo cmyk_kaksikielinen"/>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334250" y="5397500"/>
            <a:ext cx="1741488" cy="1154113"/>
          </a:xfrm>
          <a:prstGeom prst="rect">
            <a:avLst/>
          </a:prstGeom>
          <a:noFill/>
          <a:ln w="9525">
            <a:noFill/>
            <a:miter lim="800000"/>
            <a:headEnd/>
            <a:tailEnd/>
          </a:ln>
        </p:spPr>
      </p:pic>
      <p:sp>
        <p:nvSpPr>
          <p:cNvPr id="6" name="Rectangle 23"/>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pPr>
              <a:defRPr/>
            </a:pPr>
            <a:endParaRPr lang="en-US"/>
          </a:p>
        </p:txBody>
      </p:sp>
      <p:sp>
        <p:nvSpPr>
          <p:cNvPr id="3092" name="Rectangle 20"/>
          <p:cNvSpPr>
            <a:spLocks noGrp="1" noChangeArrowheads="1"/>
          </p:cNvSpPr>
          <p:nvPr>
            <p:ph type="ctrTitle"/>
          </p:nvPr>
        </p:nvSpPr>
        <p:spPr>
          <a:xfrm>
            <a:off x="1547813" y="2130425"/>
            <a:ext cx="6911975" cy="1470025"/>
          </a:xfrm>
        </p:spPr>
        <p:txBody>
          <a:bodyPr/>
          <a:lstStyle>
            <a:lvl1pPr>
              <a:defRPr sz="4400"/>
            </a:lvl1pPr>
          </a:lstStyle>
          <a:p>
            <a:r>
              <a:rPr lang="en-US"/>
              <a:t>Click to edit Master title style</a:t>
            </a:r>
          </a:p>
        </p:txBody>
      </p:sp>
      <p:sp>
        <p:nvSpPr>
          <p:cNvPr id="3093" name="Rectangle 21"/>
          <p:cNvSpPr>
            <a:spLocks noGrp="1" noChangeArrowheads="1"/>
          </p:cNvSpPr>
          <p:nvPr>
            <p:ph type="subTitle" idx="1"/>
          </p:nvPr>
        </p:nvSpPr>
        <p:spPr>
          <a:xfrm>
            <a:off x="1547813" y="4149725"/>
            <a:ext cx="6985000" cy="1008063"/>
          </a:xfrm>
        </p:spPr>
        <p:txBody>
          <a:bodyPr/>
          <a:lstStyle>
            <a:lvl1pPr marL="0" indent="0" algn="ctr">
              <a:buFont typeface="Wingdings" pitchFamily="2" charset="2"/>
              <a:buNone/>
              <a:defRPr/>
            </a:lvl1pPr>
          </a:lstStyle>
          <a:p>
            <a:r>
              <a:rPr lang="en-US"/>
              <a:t>Click to edit Master subtitle style</a:t>
            </a:r>
          </a:p>
        </p:txBody>
      </p:sp>
      <p:sp>
        <p:nvSpPr>
          <p:cNvPr id="7" name="Rectangle 12"/>
          <p:cNvSpPr>
            <a:spLocks noGrp="1" noChangeArrowheads="1"/>
          </p:cNvSpPr>
          <p:nvPr>
            <p:ph type="dt" sz="half" idx="10"/>
          </p:nvPr>
        </p:nvSpPr>
        <p:spPr>
          <a:xfrm>
            <a:off x="493713" y="6192838"/>
            <a:ext cx="2133600" cy="331787"/>
          </a:xfrm>
        </p:spPr>
        <p:txBody>
          <a:bodyPr/>
          <a:lstStyle>
            <a:lvl1pPr>
              <a:defRPr/>
            </a:lvl1pPr>
          </a:lstStyle>
          <a:p>
            <a:pPr>
              <a:defRPr/>
            </a:pPr>
            <a:fld id="{A4819926-C5D2-4DEA-A3D0-EBE1995F66C1}" type="datetime1">
              <a:rPr lang="en-GB"/>
              <a:pPr>
                <a:defRPr/>
              </a:pPr>
              <a:t>08/10/15</a:t>
            </a:fld>
            <a:endParaRPr lang="en-US"/>
          </a:p>
        </p:txBody>
      </p:sp>
      <p:sp>
        <p:nvSpPr>
          <p:cNvPr id="8" name="Rectangle 13"/>
          <p:cNvSpPr>
            <a:spLocks noGrp="1" noChangeArrowheads="1"/>
          </p:cNvSpPr>
          <p:nvPr>
            <p:ph type="ftr" sz="quarter" idx="11"/>
          </p:nvPr>
        </p:nvSpPr>
        <p:spPr>
          <a:xfrm>
            <a:off x="2916238" y="6192838"/>
            <a:ext cx="2895600" cy="331787"/>
          </a:xfrm>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lvl1pPr>
          </a:lstStyle>
          <a:p>
            <a:pPr>
              <a:defRPr/>
            </a:pPr>
            <a:fld id="{6F8700A8-6614-488D-9C6B-5BCBCE1F73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D32FBE7-4509-4760-80C3-A8D48C3610E8}"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37523CC-B87F-46F3-8F2B-86E390DDF0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69875"/>
            <a:ext cx="1963738"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0588" y="269875"/>
            <a:ext cx="5741987" cy="5535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9EA4A20-DF76-4FCB-BC2E-3075A9DADAD8}"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E7D9DD4-6717-4D17-B607-E025DBBF8D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Rechteck 6"/>
          <p:cNvSpPr/>
          <p:nvPr userDrawn="1"/>
        </p:nvSpPr>
        <p:spPr>
          <a:xfrm>
            <a:off x="0" y="908720"/>
            <a:ext cx="9134475" cy="541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03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14380E01-F779-479E-9106-18AF1D146C73}"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82E07F5-CFB7-472E-88E4-410BB43593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172C58B7-4E97-46E3-8467-31B94B7943F1}"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B753AA3-DC54-41CA-8ECB-DB9658E37D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0588" y="1643063"/>
            <a:ext cx="3852862"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643063"/>
            <a:ext cx="3852863"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28B532DE-6441-4B22-AF08-55D8CAB1D332}" type="datetime1">
              <a:rPr lang="en-GB"/>
              <a:pPr>
                <a:defRPr/>
              </a:pPr>
              <a:t>08/10/15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12F41D6-B8A8-4A03-9A21-01CA8719DB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7D3A74E3-F462-4DF1-A15E-4A4CA56A3F51}" type="datetime1">
              <a:rPr lang="en-GB"/>
              <a:pPr>
                <a:defRPr/>
              </a:pPr>
              <a:t>08/10/15</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8965D80C-EB06-4B17-B4B5-0CDBF1D2D3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5A79A8F6-B3A6-4287-8D19-3EAB8D3CD63B}" type="datetime1">
              <a:rPr lang="en-GB"/>
              <a:pPr>
                <a:defRPr/>
              </a:pPr>
              <a:t>08/10/15</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E195C565-1788-4262-860A-2133CCE9D5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3D3BF1D-FDD2-434A-ADFE-A45BE32209B8}" type="datetime1">
              <a:rPr lang="en-GB"/>
              <a:pPr>
                <a:defRPr/>
              </a:pPr>
              <a:t>08/10/15</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6B6EFEA4-EA4A-45B8-A0F7-336A2385B1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A7FDE5A-4C08-42DC-92CD-7A73228B8275}" type="datetime1">
              <a:rPr lang="en-GB"/>
              <a:pPr>
                <a:defRPr/>
              </a:pPr>
              <a:t>08/10/15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6EF3ED1-2934-4CA7-97D6-3BD9273564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8AD36641-DC3A-47CA-9663-B20315ABBC55}" type="datetime1">
              <a:rPr lang="en-GB"/>
              <a:pPr>
                <a:defRPr/>
              </a:pPr>
              <a:t>08/10/15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58C772E-1E98-4971-9869-9AA37B67FD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wmf"/><Relationship Id="rId1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Pystypalkki"/>
          <p:cNvPicPr>
            <a:picLocks noChangeAspect="1" noChangeArrowheads="1"/>
          </p:cNvPicPr>
          <p:nvPr userDrawn="1"/>
        </p:nvPicPr>
        <p:blipFill>
          <a:blip r:embed="rId14" cstate="print"/>
          <a:srcRect/>
          <a:stretch>
            <a:fillRect/>
          </a:stretch>
        </p:blipFill>
        <p:spPr bwMode="auto">
          <a:xfrm>
            <a:off x="0" y="-1588"/>
            <a:ext cx="9148763" cy="6862763"/>
          </a:xfrm>
          <a:prstGeom prst="rect">
            <a:avLst/>
          </a:prstGeom>
          <a:noFill/>
          <a:ln w="9525">
            <a:noFill/>
            <a:miter lim="800000"/>
            <a:headEnd/>
            <a:tailEnd/>
          </a:ln>
        </p:spPr>
      </p:pic>
      <p:sp>
        <p:nvSpPr>
          <p:cNvPr id="1036" name="Rectangle 12"/>
          <p:cNvSpPr>
            <a:spLocks noGrp="1" noChangeArrowheads="1"/>
          </p:cNvSpPr>
          <p:nvPr>
            <p:ph type="dt" sz="half" idx="2"/>
          </p:nvPr>
        </p:nvSpPr>
        <p:spPr bwMode="auto">
          <a:xfrm>
            <a:off x="493713" y="6237288"/>
            <a:ext cx="2133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E809080A-710A-4696-B03B-A719B9AE27DD}" type="datetime1">
              <a:rPr lang="en-GB"/>
              <a:pPr>
                <a:defRPr/>
              </a:pPr>
              <a:t>08/10/15</a:t>
            </a:fld>
            <a:endParaRPr lang="en-US"/>
          </a:p>
        </p:txBody>
      </p:sp>
      <p:sp>
        <p:nvSpPr>
          <p:cNvPr id="1037" name="Rectangle 13"/>
          <p:cNvSpPr>
            <a:spLocks noGrp="1" noChangeArrowheads="1"/>
          </p:cNvSpPr>
          <p:nvPr>
            <p:ph type="ftr" sz="quarter" idx="3"/>
          </p:nvPr>
        </p:nvSpPr>
        <p:spPr bwMode="auto">
          <a:xfrm>
            <a:off x="2916238" y="6237288"/>
            <a:ext cx="2895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8" name="Rectangle 14"/>
          <p:cNvSpPr>
            <a:spLocks noGrp="1" noChangeArrowheads="1"/>
          </p:cNvSpPr>
          <p:nvPr>
            <p:ph type="sldNum" sz="quarter" idx="4"/>
          </p:nvPr>
        </p:nvSpPr>
        <p:spPr bwMode="auto">
          <a:xfrm>
            <a:off x="8702675" y="44450"/>
            <a:ext cx="4064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3A7DF85-48AA-4EA8-984C-1DC3DE1B8067}" type="slidenum">
              <a:rPr lang="en-US"/>
              <a:pPr>
                <a:defRPr/>
              </a:pPr>
              <a:t>‹#›</a:t>
            </a:fld>
            <a:endParaRPr lang="en-US"/>
          </a:p>
        </p:txBody>
      </p:sp>
      <p:pic>
        <p:nvPicPr>
          <p:cNvPr id="1030" name="Picture 15" descr="jyu-logo cmyk_kaksikielinen"/>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334250" y="5397500"/>
            <a:ext cx="1741488" cy="1154113"/>
          </a:xfrm>
          <a:prstGeom prst="rect">
            <a:avLst/>
          </a:prstGeom>
          <a:noFill/>
          <a:ln w="9525">
            <a:noFill/>
            <a:miter lim="800000"/>
            <a:headEnd/>
            <a:tailEnd/>
          </a:ln>
        </p:spPr>
      </p:pic>
      <p:sp>
        <p:nvSpPr>
          <p:cNvPr id="1031" name="Rectangle 11"/>
          <p:cNvSpPr>
            <a:spLocks noGrp="1" noChangeArrowheads="1"/>
          </p:cNvSpPr>
          <p:nvPr>
            <p:ph type="title"/>
          </p:nvPr>
        </p:nvSpPr>
        <p:spPr bwMode="auto">
          <a:xfrm>
            <a:off x="890588" y="269875"/>
            <a:ext cx="7858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32" name="Rectangle 16"/>
          <p:cNvSpPr>
            <a:spLocks noGrp="1" noChangeArrowheads="1"/>
          </p:cNvSpPr>
          <p:nvPr>
            <p:ph type="body" idx="1"/>
          </p:nvPr>
        </p:nvSpPr>
        <p:spPr bwMode="auto">
          <a:xfrm>
            <a:off x="890588" y="1643063"/>
            <a:ext cx="7858125"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endParaRPr lang="en-US" smtClean="0"/>
          </a:p>
        </p:txBody>
      </p:sp>
      <p:sp>
        <p:nvSpPr>
          <p:cNvPr id="1044" name="Rectangle 20"/>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Helvetica" pitchFamily="34" charset="0"/>
          <a:cs typeface="Arial" pitchFamily="34" charset="0"/>
        </a:defRPr>
      </a:lvl2pPr>
      <a:lvl3pPr algn="ctr" rtl="0" eaLnBrk="0" fontAlgn="base" hangingPunct="0">
        <a:spcBef>
          <a:spcPct val="0"/>
        </a:spcBef>
        <a:spcAft>
          <a:spcPct val="0"/>
        </a:spcAft>
        <a:defRPr sz="4000">
          <a:solidFill>
            <a:schemeClr val="tx1"/>
          </a:solidFill>
          <a:latin typeface="Helvetica" pitchFamily="34" charset="0"/>
          <a:cs typeface="Arial" pitchFamily="34" charset="0"/>
        </a:defRPr>
      </a:lvl3pPr>
      <a:lvl4pPr algn="ctr" rtl="0" eaLnBrk="0" fontAlgn="base" hangingPunct="0">
        <a:spcBef>
          <a:spcPct val="0"/>
        </a:spcBef>
        <a:spcAft>
          <a:spcPct val="0"/>
        </a:spcAft>
        <a:defRPr sz="4000">
          <a:solidFill>
            <a:schemeClr val="tx1"/>
          </a:solidFill>
          <a:latin typeface="Helvetica" pitchFamily="34" charset="0"/>
          <a:cs typeface="Arial" pitchFamily="34" charset="0"/>
        </a:defRPr>
      </a:lvl4pPr>
      <a:lvl5pPr algn="ctr" rtl="0" eaLnBrk="0" fontAlgn="base" hangingPunct="0">
        <a:spcBef>
          <a:spcPct val="0"/>
        </a:spcBef>
        <a:spcAft>
          <a:spcPct val="0"/>
        </a:spcAft>
        <a:defRPr sz="4000">
          <a:solidFill>
            <a:schemeClr val="tx1"/>
          </a:solidFill>
          <a:latin typeface="Helvetica" pitchFamily="34" charset="0"/>
          <a:cs typeface="Arial" pitchFamily="34" charset="0"/>
        </a:defRPr>
      </a:lvl5pPr>
      <a:lvl6pPr marL="457200" algn="ctr" rtl="0" fontAlgn="base">
        <a:spcBef>
          <a:spcPct val="0"/>
        </a:spcBef>
        <a:spcAft>
          <a:spcPct val="0"/>
        </a:spcAft>
        <a:defRPr sz="4000">
          <a:solidFill>
            <a:schemeClr val="tx1"/>
          </a:solidFill>
          <a:latin typeface="Helvetica" pitchFamily="34" charset="0"/>
          <a:cs typeface="Arial" pitchFamily="34" charset="0"/>
        </a:defRPr>
      </a:lvl6pPr>
      <a:lvl7pPr marL="914400" algn="ctr" rtl="0" fontAlgn="base">
        <a:spcBef>
          <a:spcPct val="0"/>
        </a:spcBef>
        <a:spcAft>
          <a:spcPct val="0"/>
        </a:spcAft>
        <a:defRPr sz="4000">
          <a:solidFill>
            <a:schemeClr val="tx1"/>
          </a:solidFill>
          <a:latin typeface="Helvetica" pitchFamily="34" charset="0"/>
          <a:cs typeface="Arial" pitchFamily="34" charset="0"/>
        </a:defRPr>
      </a:lvl7pPr>
      <a:lvl8pPr marL="1371600" algn="ctr" rtl="0" fontAlgn="base">
        <a:spcBef>
          <a:spcPct val="0"/>
        </a:spcBef>
        <a:spcAft>
          <a:spcPct val="0"/>
        </a:spcAft>
        <a:defRPr sz="4000">
          <a:solidFill>
            <a:schemeClr val="tx1"/>
          </a:solidFill>
          <a:latin typeface="Helvetica" pitchFamily="34" charset="0"/>
          <a:cs typeface="Arial" pitchFamily="34" charset="0"/>
        </a:defRPr>
      </a:lvl8pPr>
      <a:lvl9pPr marL="1828800" algn="ctr" rtl="0" fontAlgn="base">
        <a:spcBef>
          <a:spcPct val="0"/>
        </a:spcBef>
        <a:spcAft>
          <a:spcPct val="0"/>
        </a:spcAft>
        <a:defRPr sz="4000">
          <a:solidFill>
            <a:schemeClr val="tx1"/>
          </a:solidFill>
          <a:latin typeface="Helvetica" pitchFamily="34" charset="0"/>
          <a:cs typeface="Arial" pitchFamily="34" charset="0"/>
        </a:defRPr>
      </a:lvl9pPr>
    </p:titleStyle>
    <p:bodyStyle>
      <a:lvl1pPr marL="342900" indent="-342900" algn="l" rtl="0" eaLnBrk="0" fontAlgn="base" hangingPunct="0">
        <a:spcBef>
          <a:spcPct val="20000"/>
        </a:spcBef>
        <a:spcAft>
          <a:spcPct val="0"/>
        </a:spcAft>
        <a:buClr>
          <a:srgbClr val="000099"/>
        </a:buClr>
        <a:buSzPct val="85000"/>
        <a:buFont typeface="Wingdings" pitchFamily="2" charset="2"/>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hyperlink" Target="http://www.discoverthecosmos.eu/" TargetMode="External"/><Relationship Id="rId13" Type="http://schemas.openxmlformats.org/officeDocument/2006/relationships/image" Target="../media/image27.png"/><Relationship Id="rId14" Type="http://schemas.openxmlformats.org/officeDocument/2006/relationships/hyperlink" Target="http://portal.opendiscoveryspace.eu/beta/" TargetMode="External"/><Relationship Id="rId1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hyperlink" Target="http://www.osrportal.eu/fi" TargetMode="External"/><Relationship Id="rId3" Type="http://schemas.openxmlformats.org/officeDocument/2006/relationships/image" Target="../media/image22.png"/><Relationship Id="rId4" Type="http://schemas.openxmlformats.org/officeDocument/2006/relationships/hyperlink" Target="http://learn.openscout.net" TargetMode="External"/><Relationship Id="rId5" Type="http://schemas.openxmlformats.org/officeDocument/2006/relationships/image" Target="../media/image23.png"/><Relationship Id="rId6" Type="http://schemas.openxmlformats.org/officeDocument/2006/relationships/hyperlink" Target="http://www.oercommons.org" TargetMode="External"/><Relationship Id="rId7" Type="http://schemas.openxmlformats.org/officeDocument/2006/relationships/image" Target="../media/image24.png"/><Relationship Id="rId8" Type="http://schemas.openxmlformats.org/officeDocument/2006/relationships/hyperlink" Target="http://lreforschools.eun.org/web/guest" TargetMode="External"/><Relationship Id="rId9" Type="http://schemas.openxmlformats.org/officeDocument/2006/relationships/image" Target="../media/image25.png"/><Relationship Id="rId10" Type="http://schemas.openxmlformats.org/officeDocument/2006/relationships/hyperlink" Target="http://lemill.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gif"/><Relationship Id="rId6" Type="http://schemas.openxmlformats.org/officeDocument/2006/relationships/image" Target="../media/image32.png"/><Relationship Id="rId7" Type="http://schemas.openxmlformats.org/officeDocument/2006/relationships/image" Target="../media/image33.jpeg"/><Relationship Id="rId8" Type="http://schemas.openxmlformats.org/officeDocument/2006/relationships/image" Target="../media/image34.png"/><Relationship Id="rId9"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portal.opendiscoveryspace.eu/beta/community/suomalaiset-opettajat-ods-portaalissa-479" TargetMode="External"/><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hyperlink" Target="http://portal.opendiscoveryspace.eu/" TargetMode="External"/><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portal.opendiscoveryspace.eu/beta/community/suomalaiset-opettajat-ods-portaalissa-479" TargetMode="External"/><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1.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5.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hyperlink" Target="http://www.ods-contest.eu" TargetMode="External"/><Relationship Id="rId4" Type="http://schemas.openxmlformats.org/officeDocument/2006/relationships/hyperlink" Target="http://issuu.com/signosis/docs/ods-contest-brochure" TargetMode="External"/><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http://eratosthenes.ea.gr/en/content/experiment" TargetMode="External"/><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tiff"/><Relationship Id="rId4" Type="http://schemas.openxmlformats.org/officeDocument/2006/relationships/hyperlink" Target="http://vimeo.com/61730727" TargetMode="External"/><Relationship Id="rId1" Type="http://schemas.openxmlformats.org/officeDocument/2006/relationships/slideLayout" Target="../slideLayouts/slideLayout12.xml"/><Relationship Id="rId2" Type="http://schemas.openxmlformats.org/officeDocument/2006/relationships/image" Target="../media/image52.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jpeg"/><Relationship Id="rId3"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tiff"/><Relationship Id="rId4" Type="http://schemas.openxmlformats.org/officeDocument/2006/relationships/image" Target="../media/image58.jpg"/><Relationship Id="rId5" Type="http://schemas.openxmlformats.org/officeDocument/2006/relationships/image" Target="../media/image59.jpg"/><Relationship Id="rId1" Type="http://schemas.openxmlformats.org/officeDocument/2006/relationships/slideLayout" Target="../slideLayouts/slideLayout12.xml"/><Relationship Id="rId2" Type="http://schemas.openxmlformats.org/officeDocument/2006/relationships/image" Target="../media/image5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hyperlink" Target="http://idea-space.eu"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hyperlink" Target="http://idea-space.eu"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jpeg"/><Relationship Id="rId5" Type="http://schemas.openxmlformats.org/officeDocument/2006/relationships/hyperlink" Target="http://insulardrafts.tumblr.com/" TargetMode="External"/><Relationship Id="rId6" Type="http://schemas.openxmlformats.org/officeDocument/2006/relationships/image" Target="../media/image66.png"/><Relationship Id="rId7"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hyperlink" Target="http://idea-space.e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tinyurl.com/OERNorway" TargetMode="External"/><Relationship Id="rId4" Type="http://schemas.openxmlformats.org/officeDocument/2006/relationships/hyperlink" Target="http://tinyurl.com/OERSweden" TargetMode="External"/><Relationship Id="rId5" Type="http://schemas.openxmlformats.org/officeDocument/2006/relationships/hyperlink" Target="http://tinyurl.com/OERDenmark"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hyperlink" Target="https://funkon15.wordpre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73.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4" Type="http://schemas.openxmlformats.org/officeDocument/2006/relationships/hyperlink" Target="http://www.slideshare.net/jan.pawlowski"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p:nvPr>
        </p:nvSpPr>
        <p:spPr>
          <a:xfrm>
            <a:off x="755576" y="2636912"/>
            <a:ext cx="8064895" cy="1470025"/>
          </a:xfrm>
        </p:spPr>
        <p:txBody>
          <a:bodyPr/>
          <a:lstStyle/>
          <a:p>
            <a:pPr eaLnBrk="1" hangingPunct="1"/>
            <a:r>
              <a:rPr lang="en-US" sz="3200" dirty="0" smtClean="0"/>
              <a:t>Open Educational Resources </a:t>
            </a:r>
            <a:br>
              <a:rPr lang="en-US" sz="3200" dirty="0" smtClean="0"/>
            </a:br>
            <a:r>
              <a:rPr lang="en-US" sz="3200" dirty="0" smtClean="0"/>
              <a:t>– Themes and recent developments</a:t>
            </a:r>
            <a:br>
              <a:rPr lang="en-US" sz="3200" dirty="0" smtClean="0"/>
            </a:br>
            <a:r>
              <a:rPr lang="en-US" sz="1800" dirty="0" smtClean="0"/>
              <a:t>29.09.2015</a:t>
            </a:r>
            <a:endParaRPr lang="fi-FI" sz="3200" dirty="0" smtClean="0"/>
          </a:p>
        </p:txBody>
      </p:sp>
      <p:sp>
        <p:nvSpPr>
          <p:cNvPr id="95234" name="Rectangle 3"/>
          <p:cNvSpPr>
            <a:spLocks noGrp="1" noChangeArrowheads="1"/>
          </p:cNvSpPr>
          <p:nvPr>
            <p:ph type="subTitle" idx="1"/>
          </p:nvPr>
        </p:nvSpPr>
        <p:spPr>
          <a:xfrm>
            <a:off x="1547812" y="4149725"/>
            <a:ext cx="7056636" cy="1295499"/>
          </a:xfrm>
        </p:spPr>
        <p:txBody>
          <a:bodyPr/>
          <a:lstStyle/>
          <a:p>
            <a:pPr eaLnBrk="1" hangingPunct="1"/>
            <a:r>
              <a:rPr lang="fi-FI" dirty="0" smtClean="0"/>
              <a:t>Henri Pirkkalainen</a:t>
            </a:r>
          </a:p>
          <a:p>
            <a:pPr eaLnBrk="1" hangingPunct="1"/>
            <a:r>
              <a:rPr lang="fi-FI" sz="1800" dirty="0" smtClean="0"/>
              <a:t>Project </a:t>
            </a:r>
            <a:r>
              <a:rPr lang="fi-FI" sz="1800" dirty="0" err="1" smtClean="0"/>
              <a:t>Researcher</a:t>
            </a:r>
            <a:r>
              <a:rPr lang="fi-FI" sz="1800" dirty="0" smtClean="0"/>
              <a:t> (</a:t>
            </a:r>
            <a:r>
              <a:rPr lang="fi-FI" sz="1800" dirty="0" err="1" smtClean="0"/>
              <a:t>PhD</a:t>
            </a:r>
            <a:r>
              <a:rPr lang="fi-FI" sz="1800" dirty="0" smtClean="0"/>
              <a:t>), Jyväskylän Yliopisto</a:t>
            </a:r>
          </a:p>
          <a:p>
            <a:pPr eaLnBrk="1" hangingPunct="1"/>
            <a:r>
              <a:rPr lang="fi-FI" sz="1800" dirty="0" smtClean="0"/>
              <a:t/>
            </a:r>
            <a:br>
              <a:rPr lang="fi-FI" sz="1800" dirty="0" smtClean="0"/>
            </a:br>
            <a:endParaRPr lang="fi-FI" sz="1800" dirty="0" smtClean="0"/>
          </a:p>
        </p:txBody>
      </p:sp>
      <p:sp>
        <p:nvSpPr>
          <p:cNvPr id="4" name="Rectangle 3"/>
          <p:cNvSpPr txBox="1">
            <a:spLocks noChangeArrowheads="1"/>
          </p:cNvSpPr>
          <p:nvPr/>
        </p:nvSpPr>
        <p:spPr bwMode="auto">
          <a:xfrm>
            <a:off x="1187450" y="6237288"/>
            <a:ext cx="7488238" cy="431800"/>
          </a:xfrm>
          <a:prstGeom prst="rect">
            <a:avLst/>
          </a:prstGeom>
          <a:noFill/>
          <a:ln w="9525">
            <a:noFill/>
            <a:miter lim="800000"/>
            <a:headEnd/>
            <a:tailEnd/>
          </a:ln>
          <a:effectLst/>
        </p:spPr>
        <p:txBody>
          <a:bodyPr/>
          <a:lstStyle/>
          <a:p>
            <a:pPr algn="ctr">
              <a:spcBef>
                <a:spcPct val="20000"/>
              </a:spcBef>
              <a:buClr>
                <a:srgbClr val="000099"/>
              </a:buClr>
              <a:buSzPct val="85000"/>
              <a:defRPr/>
            </a:pPr>
            <a:endParaRPr lang="fi-FI" sz="1200" kern="0" dirty="0">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a:t>
            </a:r>
            <a:endParaRPr lang="en-US" dirty="0"/>
          </a:p>
        </p:txBody>
      </p:sp>
      <p:pic>
        <p:nvPicPr>
          <p:cNvPr id="4" name="Content Placeholder 3" descr="Screen Shot 2015-09-28 at 13.03.04.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128817" y="1556792"/>
            <a:ext cx="7993644" cy="4234209"/>
          </a:xfrm>
        </p:spPr>
      </p:pic>
      <p:sp>
        <p:nvSpPr>
          <p:cNvPr id="5" name="TextBox 4"/>
          <p:cNvSpPr txBox="1"/>
          <p:nvPr/>
        </p:nvSpPr>
        <p:spPr>
          <a:xfrm>
            <a:off x="1403648" y="6237312"/>
            <a:ext cx="4615867" cy="461665"/>
          </a:xfrm>
          <a:prstGeom prst="rect">
            <a:avLst/>
          </a:prstGeom>
          <a:noFill/>
        </p:spPr>
        <p:txBody>
          <a:bodyPr wrap="none" rtlCol="0">
            <a:spAutoFit/>
          </a:bodyPr>
          <a:lstStyle/>
          <a:p>
            <a:r>
              <a:rPr lang="en-US" sz="2400" dirty="0" smtClean="0"/>
              <a:t>…Extending the OER landscape</a:t>
            </a:r>
            <a:endParaRPr lang="en-US" sz="2400" dirty="0"/>
          </a:p>
        </p:txBody>
      </p:sp>
    </p:spTree>
    <p:extLst>
      <p:ext uri="{BB962C8B-B14F-4D97-AF65-F5344CB8AC3E}">
        <p14:creationId xmlns:p14="http://schemas.microsoft.com/office/powerpoint/2010/main" val="121796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890588" y="1643063"/>
            <a:ext cx="78581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smtClean="0"/>
              <a:t>ODS – for schools</a:t>
            </a:r>
          </a:p>
          <a:p>
            <a:endParaRPr lang="en-US" sz="2000" smtClean="0"/>
          </a:p>
          <a:p>
            <a:r>
              <a:rPr lang="en-US" sz="2000" smtClean="0"/>
              <a:t>OSR – natural sciences</a:t>
            </a:r>
          </a:p>
          <a:p>
            <a:endParaRPr lang="en-US" sz="2000" smtClean="0"/>
          </a:p>
          <a:p>
            <a:r>
              <a:rPr lang="en-US" sz="2000" smtClean="0"/>
              <a:t>LRE – various topics</a:t>
            </a:r>
          </a:p>
          <a:p>
            <a:endParaRPr lang="en-US" sz="2000" smtClean="0"/>
          </a:p>
          <a:p>
            <a:r>
              <a:rPr lang="en-US" sz="2000" smtClean="0"/>
              <a:t>OER Commons – various topics</a:t>
            </a:r>
          </a:p>
          <a:p>
            <a:pPr marL="0" indent="0">
              <a:buFontTx/>
              <a:buNone/>
            </a:pPr>
            <a:endParaRPr lang="en-US" sz="2000" smtClean="0"/>
          </a:p>
          <a:p>
            <a:r>
              <a:rPr lang="en-US" sz="2000" smtClean="0"/>
              <a:t>OpenScout – Business &amp; management</a:t>
            </a:r>
          </a:p>
          <a:p>
            <a:endParaRPr lang="en-US" sz="2000" smtClean="0"/>
          </a:p>
          <a:p>
            <a:r>
              <a:rPr lang="en-US" sz="2000" smtClean="0"/>
              <a:t>LEMILL – various topics</a:t>
            </a:r>
          </a:p>
          <a:p>
            <a:pPr marL="0" indent="0">
              <a:buFontTx/>
              <a:buNone/>
            </a:pPr>
            <a:endParaRPr lang="en-US" sz="2000" smtClean="0"/>
          </a:p>
          <a:p>
            <a:r>
              <a:rPr lang="en-US" sz="2000" smtClean="0"/>
              <a:t>Discover the Cosmos - Astronomy</a:t>
            </a:r>
            <a:endParaRPr lang="en-US" sz="2000" dirty="0"/>
          </a:p>
        </p:txBody>
      </p:sp>
      <p:pic>
        <p:nvPicPr>
          <p:cNvPr id="7" name="Picture 6" descr="Screen Shot 2012-11-05 at 4.20.57 PM.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7984" y="2420888"/>
            <a:ext cx="3024336" cy="382889"/>
          </a:xfrm>
          <a:prstGeom prst="rect">
            <a:avLst/>
          </a:prstGeom>
        </p:spPr>
      </p:pic>
      <p:pic>
        <p:nvPicPr>
          <p:cNvPr id="8" name="Picture 7" descr="Screen Shot 2012-11-05 at 4.21.59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44208" y="4437112"/>
            <a:ext cx="1293498" cy="554939"/>
          </a:xfrm>
          <a:prstGeom prst="rect">
            <a:avLst/>
          </a:prstGeom>
        </p:spPr>
      </p:pic>
      <p:pic>
        <p:nvPicPr>
          <p:cNvPr id="9" name="Picture 8" descr="Screen Shot 2012-11-05 at 4.22.52 PM.png">
            <a:hlinkClick r:id="rId6"/>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8144" y="3645024"/>
            <a:ext cx="1127919" cy="736600"/>
          </a:xfrm>
          <a:prstGeom prst="rect">
            <a:avLst/>
          </a:prstGeom>
        </p:spPr>
      </p:pic>
      <p:pic>
        <p:nvPicPr>
          <p:cNvPr id="10" name="Picture 9" descr="Screen Shot 2012-11-05 at 4.23.49 PM.png">
            <a:hlinkClick r:id="rId8"/>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716016" y="2996952"/>
            <a:ext cx="486683" cy="684178"/>
          </a:xfrm>
          <a:prstGeom prst="rect">
            <a:avLst/>
          </a:prstGeom>
        </p:spPr>
      </p:pic>
      <p:pic>
        <p:nvPicPr>
          <p:cNvPr id="11" name="Picture 10" descr="Screen Shot 2012-11-05 at 4.24.45 PM.png">
            <a:hlinkClick r:id="rId10"/>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04048" y="5301208"/>
            <a:ext cx="1209147" cy="538791"/>
          </a:xfrm>
          <a:prstGeom prst="rect">
            <a:avLst/>
          </a:prstGeom>
        </p:spPr>
      </p:pic>
      <p:pic>
        <p:nvPicPr>
          <p:cNvPr id="12" name="Picture 2">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580112" y="6093296"/>
            <a:ext cx="1409090" cy="54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Screen Shot 2013-09-30 at 11.38.35 AM.png">
            <a:hlinkClick r:id="rId14"/>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499992" y="1484784"/>
            <a:ext cx="1877157" cy="652924"/>
          </a:xfrm>
          <a:prstGeom prst="rect">
            <a:avLst/>
          </a:prstGeom>
        </p:spPr>
      </p:pic>
      <p:sp>
        <p:nvSpPr>
          <p:cNvPr id="14" name="Title 1"/>
          <p:cNvSpPr>
            <a:spLocks noGrp="1"/>
          </p:cNvSpPr>
          <p:nvPr>
            <p:ph type="title"/>
          </p:nvPr>
        </p:nvSpPr>
        <p:spPr>
          <a:xfrm>
            <a:off x="890588" y="269875"/>
            <a:ext cx="7858125" cy="1143000"/>
          </a:xfrm>
        </p:spPr>
        <p:txBody>
          <a:bodyPr/>
          <a:lstStyle/>
          <a:p>
            <a:r>
              <a:rPr lang="en-US" dirty="0" smtClean="0"/>
              <a:t>Examples where to find OERs</a:t>
            </a:r>
            <a:endParaRPr lang="en-US" dirty="0"/>
          </a:p>
        </p:txBody>
      </p:sp>
    </p:spTree>
    <p:extLst>
      <p:ext uri="{BB962C8B-B14F-4D97-AF65-F5344CB8AC3E}">
        <p14:creationId xmlns:p14="http://schemas.microsoft.com/office/powerpoint/2010/main" val="273263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err="1" smtClean="0"/>
              <a:t>Integrating</a:t>
            </a:r>
            <a:r>
              <a:rPr lang="fi-FI" sz="2800" dirty="0" smtClean="0"/>
              <a:t> OER </a:t>
            </a:r>
            <a:r>
              <a:rPr lang="fi-FI" sz="2800" dirty="0" err="1" smtClean="0"/>
              <a:t>solutions</a:t>
            </a:r>
            <a:endParaRPr lang="en-US" sz="2800" dirty="0"/>
          </a:p>
        </p:txBody>
      </p:sp>
      <p:sp>
        <p:nvSpPr>
          <p:cNvPr id="3" name="Content Placeholder 2"/>
          <p:cNvSpPr>
            <a:spLocks noGrp="1"/>
          </p:cNvSpPr>
          <p:nvPr>
            <p:ph idx="1"/>
          </p:nvPr>
        </p:nvSpPr>
        <p:spPr>
          <a:xfrm>
            <a:off x="899592" y="1412776"/>
            <a:ext cx="7849121" cy="4248696"/>
          </a:xfrm>
        </p:spPr>
        <p:txBody>
          <a:bodyPr/>
          <a:lstStyle/>
          <a:p>
            <a:r>
              <a:rPr lang="fi-FI" dirty="0" err="1" smtClean="0"/>
              <a:t>Extending</a:t>
            </a:r>
            <a:r>
              <a:rPr lang="fi-FI" dirty="0" smtClean="0"/>
              <a:t> </a:t>
            </a:r>
            <a:r>
              <a:rPr lang="fi-FI" dirty="0" err="1" smtClean="0"/>
              <a:t>functionalities</a:t>
            </a:r>
            <a:r>
              <a:rPr lang="fi-FI" dirty="0" smtClean="0"/>
              <a:t> and </a:t>
            </a:r>
            <a:r>
              <a:rPr lang="fi-FI" dirty="0" err="1" smtClean="0"/>
              <a:t>integrating</a:t>
            </a:r>
            <a:r>
              <a:rPr lang="fi-FI" dirty="0" smtClean="0"/>
              <a:t> </a:t>
            </a:r>
            <a:r>
              <a:rPr lang="fi-FI" dirty="0" err="1" smtClean="0"/>
              <a:t>OERs</a:t>
            </a:r>
            <a:r>
              <a:rPr lang="fi-FI" dirty="0" smtClean="0"/>
              <a:t> to </a:t>
            </a:r>
            <a:r>
              <a:rPr lang="fi-FI" dirty="0" err="1" smtClean="0"/>
              <a:t>LMS’s</a:t>
            </a:r>
            <a:r>
              <a:rPr lang="fi-FI" dirty="0" smtClean="0"/>
              <a:t> of </a:t>
            </a:r>
            <a:r>
              <a:rPr lang="fi-FI" dirty="0" err="1" smtClean="0"/>
              <a:t>schools</a:t>
            </a:r>
            <a:endParaRPr lang="fi-FI" dirty="0"/>
          </a:p>
        </p:txBody>
      </p:sp>
      <p:pic>
        <p:nvPicPr>
          <p:cNvPr id="4" name="Picture 11" descr="U:\IMC\Organisation\Vorlagen\Logos\CLIX\CLIX.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19672" y="3717032"/>
            <a:ext cx="1024353" cy="372492"/>
          </a:xfrm>
          <a:prstGeom prst="rect">
            <a:avLst/>
          </a:prstGeom>
          <a:noFill/>
          <a:ln w="9525">
            <a:noFill/>
            <a:miter lim="800000"/>
            <a:headEnd/>
            <a:tailEnd/>
          </a:ln>
        </p:spPr>
      </p:pic>
      <p:pic>
        <p:nvPicPr>
          <p:cNvPr id="5" name="Picture 11" descr="lcms.low.jpg"/>
          <p:cNvPicPr>
            <a:picLocks noChangeAspect="1"/>
          </p:cNvPicPr>
          <p:nvPr/>
        </p:nvPicPr>
        <p:blipFill>
          <a:blip r:embed="rId4" cstate="print"/>
          <a:srcRect/>
          <a:stretch>
            <a:fillRect/>
          </a:stretch>
        </p:blipFill>
        <p:spPr bwMode="auto">
          <a:xfrm>
            <a:off x="1547664" y="4437112"/>
            <a:ext cx="957837" cy="513507"/>
          </a:xfrm>
          <a:prstGeom prst="rect">
            <a:avLst/>
          </a:prstGeom>
          <a:noFill/>
          <a:ln w="9525">
            <a:noFill/>
            <a:miter lim="800000"/>
            <a:headEnd/>
            <a:tailEnd/>
          </a:ln>
        </p:spPr>
      </p:pic>
      <p:pic>
        <p:nvPicPr>
          <p:cNvPr id="6" name="Picture 2" descr="Moodle"/>
          <p:cNvPicPr>
            <a:picLocks noChangeAspect="1" noChangeArrowheads="1"/>
          </p:cNvPicPr>
          <p:nvPr/>
        </p:nvPicPr>
        <p:blipFill>
          <a:blip r:embed="rId5" cstate="print"/>
          <a:srcRect/>
          <a:stretch>
            <a:fillRect/>
          </a:stretch>
        </p:blipFill>
        <p:spPr bwMode="auto">
          <a:xfrm>
            <a:off x="1331640" y="5877272"/>
            <a:ext cx="1327542" cy="362057"/>
          </a:xfrm>
          <a:prstGeom prst="rect">
            <a:avLst/>
          </a:prstGeom>
          <a:noFill/>
          <a:ln w="9525">
            <a:noFill/>
            <a:miter lim="800000"/>
            <a:headEnd/>
            <a:tailEnd/>
          </a:ln>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71800" y="2564904"/>
            <a:ext cx="5607787" cy="3801601"/>
          </a:xfrm>
          <a:prstGeom prst="rect">
            <a:avLst/>
          </a:prstGeom>
          <a:noFill/>
          <a:ln w="9525">
            <a:noFill/>
            <a:miter lim="800000"/>
            <a:headEnd/>
            <a:tailEnd/>
          </a:ln>
        </p:spPr>
      </p:pic>
      <p:pic>
        <p:nvPicPr>
          <p:cNvPr id="8" name="Picture 6" descr="logo-website"/>
          <p:cNvPicPr>
            <a:picLocks noChangeAspect="1" noChangeArrowheads="1"/>
          </p:cNvPicPr>
          <p:nvPr/>
        </p:nvPicPr>
        <p:blipFill>
          <a:blip r:embed="rId7" cstate="print"/>
          <a:srcRect/>
          <a:stretch>
            <a:fillRect/>
          </a:stretch>
        </p:blipFill>
        <p:spPr bwMode="auto">
          <a:xfrm>
            <a:off x="1475656" y="5085184"/>
            <a:ext cx="1025829" cy="600675"/>
          </a:xfrm>
          <a:prstGeom prst="rect">
            <a:avLst/>
          </a:prstGeom>
          <a:noFill/>
          <a:ln w="9525">
            <a:noFill/>
            <a:miter lim="800000"/>
            <a:headEnd/>
            <a:tailEnd/>
          </a:ln>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b="2690"/>
          <a:stretch>
            <a:fillRect/>
          </a:stretch>
        </p:blipFill>
        <p:spPr bwMode="auto">
          <a:xfrm rot="388551">
            <a:off x="5199873" y="2389966"/>
            <a:ext cx="3417575" cy="238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02_search_results_b.bmp"/>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1253857">
            <a:off x="6984009" y="4234630"/>
            <a:ext cx="1814820" cy="22353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39752" y="792088"/>
            <a:ext cx="5131449" cy="301965"/>
          </a:xfrm>
        </p:spPr>
        <p:txBody>
          <a:bodyPr/>
          <a:lstStyle/>
          <a:p>
            <a:r>
              <a:rPr lang="en-US" dirty="0" smtClean="0">
                <a:latin typeface="Verdana" charset="0"/>
                <a:cs typeface="Arial" charset="0"/>
              </a:rPr>
              <a:t>OER goes social and collaborative</a:t>
            </a:r>
            <a:endParaRPr lang="en-US" dirty="0">
              <a:latin typeface="Verdana" charset="0"/>
              <a:cs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9752" y="1607472"/>
            <a:ext cx="4565700" cy="33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srcRect/>
          <a:stretch>
            <a:fillRect/>
          </a:stretch>
        </p:blipFill>
        <p:spPr bwMode="auto">
          <a:xfrm>
            <a:off x="107504" y="1584176"/>
            <a:ext cx="3796067" cy="303218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084168" y="1872208"/>
            <a:ext cx="2082917" cy="410716"/>
          </a:xfrm>
          <a:prstGeom prst="rect">
            <a:avLst/>
          </a:prstGeom>
          <a:noFill/>
          <a:ln w="9525">
            <a:noFill/>
            <a:miter lim="800000"/>
            <a:headEnd/>
            <a:tailEnd/>
          </a:ln>
        </p:spPr>
      </p:pic>
      <p:pic>
        <p:nvPicPr>
          <p:cNvPr id="10" name="Picture 9" descr="Screen Shot 2013-09-30 at 12.20.06 PM.png">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84168" y="2520280"/>
            <a:ext cx="3005077" cy="3212976"/>
          </a:xfrm>
          <a:prstGeom prst="rect">
            <a:avLst/>
          </a:prstGeom>
        </p:spPr>
      </p:pic>
    </p:spTree>
    <p:extLst>
      <p:ext uri="{BB962C8B-B14F-4D97-AF65-F5344CB8AC3E}">
        <p14:creationId xmlns:p14="http://schemas.microsoft.com/office/powerpoint/2010/main" val="112873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Discovery Space</a:t>
            </a:r>
            <a:endParaRPr lang="en-US" dirty="0"/>
          </a:p>
        </p:txBody>
      </p:sp>
      <p:sp>
        <p:nvSpPr>
          <p:cNvPr id="4" name="Content Placeholder 2"/>
          <p:cNvSpPr txBox="1">
            <a:spLocks/>
          </p:cNvSpPr>
          <p:nvPr/>
        </p:nvSpPr>
        <p:spPr>
          <a:xfrm>
            <a:off x="611561" y="1412776"/>
            <a:ext cx="4824536" cy="47525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None/>
            </a:pPr>
            <a:r>
              <a:rPr lang="fi-FI" dirty="0" err="1" smtClean="0"/>
              <a:t>Portal</a:t>
            </a:r>
            <a:r>
              <a:rPr lang="fi-FI" dirty="0" smtClean="0"/>
              <a:t> </a:t>
            </a:r>
            <a:r>
              <a:rPr lang="fi-FI" dirty="0" err="1" smtClean="0"/>
              <a:t>that</a:t>
            </a:r>
            <a:r>
              <a:rPr lang="fi-FI" dirty="0" smtClean="0"/>
              <a:t> </a:t>
            </a:r>
            <a:r>
              <a:rPr lang="fi-FI" dirty="0" err="1" smtClean="0"/>
              <a:t>integrates</a:t>
            </a:r>
            <a:r>
              <a:rPr lang="fi-FI" dirty="0" smtClean="0"/>
              <a:t> </a:t>
            </a:r>
            <a:r>
              <a:rPr lang="fi-FI" dirty="0" err="1" smtClean="0"/>
              <a:t>existing</a:t>
            </a:r>
            <a:r>
              <a:rPr lang="fi-FI" dirty="0" smtClean="0"/>
              <a:t> </a:t>
            </a:r>
            <a:r>
              <a:rPr lang="fi-FI" dirty="0" err="1" smtClean="0"/>
              <a:t>materials</a:t>
            </a:r>
            <a:r>
              <a:rPr lang="fi-FI" dirty="0" smtClean="0"/>
              <a:t> and </a:t>
            </a:r>
            <a:r>
              <a:rPr lang="fi-FI" dirty="0" err="1" smtClean="0"/>
              <a:t>services</a:t>
            </a:r>
            <a:r>
              <a:rPr lang="fi-FI" dirty="0" smtClean="0"/>
              <a:t>:</a:t>
            </a:r>
          </a:p>
          <a:p>
            <a:pPr>
              <a:buFont typeface="Wingdings" pitchFamily="2" charset="2"/>
              <a:buNone/>
            </a:pPr>
            <a:r>
              <a:rPr lang="fi-FI" dirty="0" err="1" smtClean="0"/>
              <a:t>-</a:t>
            </a:r>
            <a:r>
              <a:rPr lang="fi-FI" b="1" dirty="0" err="1" smtClean="0"/>
              <a:t>OERs</a:t>
            </a:r>
            <a:r>
              <a:rPr lang="fi-FI" b="1" dirty="0" smtClean="0"/>
              <a:t> for science </a:t>
            </a:r>
            <a:r>
              <a:rPr lang="fi-FI" b="1" dirty="0" err="1" smtClean="0"/>
              <a:t>education</a:t>
            </a:r>
            <a:endParaRPr lang="fi-FI" b="1" dirty="0" smtClean="0"/>
          </a:p>
          <a:p>
            <a:pPr>
              <a:buFont typeface="Wingdings" pitchFamily="2" charset="2"/>
              <a:buNone/>
            </a:pPr>
            <a:r>
              <a:rPr lang="fi-FI" dirty="0" err="1" smtClean="0"/>
              <a:t>-</a:t>
            </a:r>
            <a:r>
              <a:rPr lang="fi-FI" b="1" dirty="0" err="1" smtClean="0"/>
              <a:t>lesson</a:t>
            </a:r>
            <a:r>
              <a:rPr lang="fi-FI" b="1" dirty="0" smtClean="0"/>
              <a:t> </a:t>
            </a:r>
            <a:r>
              <a:rPr lang="fi-FI" b="1" dirty="0" err="1" smtClean="0"/>
              <a:t>plans</a:t>
            </a:r>
            <a:endParaRPr lang="fi-FI" b="1" dirty="0" smtClean="0"/>
          </a:p>
          <a:p>
            <a:pPr>
              <a:buFont typeface="Wingdings" pitchFamily="2" charset="2"/>
              <a:buNone/>
            </a:pPr>
            <a:r>
              <a:rPr lang="fi-FI" b="1" dirty="0" err="1" smtClean="0"/>
              <a:t>-teacher</a:t>
            </a:r>
            <a:r>
              <a:rPr lang="fi-FI" b="1" dirty="0" smtClean="0"/>
              <a:t> </a:t>
            </a:r>
            <a:r>
              <a:rPr lang="fi-FI" b="1" dirty="0" err="1" smtClean="0"/>
              <a:t>communities</a:t>
            </a:r>
            <a:endParaRPr lang="fi-FI" b="1" dirty="0" smtClean="0"/>
          </a:p>
          <a:p>
            <a:pPr>
              <a:buFont typeface="Wingdings" pitchFamily="2" charset="2"/>
              <a:buNone/>
            </a:pPr>
            <a:r>
              <a:rPr lang="fi-FI" b="1" dirty="0" err="1" smtClean="0"/>
              <a:t>-authoring</a:t>
            </a:r>
            <a:r>
              <a:rPr lang="fi-FI" b="1" dirty="0" smtClean="0"/>
              <a:t> </a:t>
            </a:r>
            <a:r>
              <a:rPr lang="fi-FI" b="1" dirty="0" err="1" smtClean="0"/>
              <a:t>tools</a:t>
            </a:r>
            <a:r>
              <a:rPr lang="fi-FI" b="1" dirty="0" smtClean="0"/>
              <a:t> for </a:t>
            </a:r>
            <a:r>
              <a:rPr lang="fi-FI" b="1" dirty="0" err="1" smtClean="0"/>
              <a:t>schools</a:t>
            </a:r>
            <a:endParaRPr lang="fi-FI" b="1" dirty="0" smtClean="0"/>
          </a:p>
          <a:p>
            <a:pPr>
              <a:buFont typeface="Wingdings" pitchFamily="2" charset="2"/>
              <a:buNone/>
            </a:pPr>
            <a:r>
              <a:rPr lang="fi-FI" b="1" dirty="0" err="1" smtClean="0"/>
              <a:t>-Local</a:t>
            </a:r>
            <a:r>
              <a:rPr lang="fi-FI" b="1" dirty="0" smtClean="0"/>
              <a:t> </a:t>
            </a:r>
            <a:r>
              <a:rPr lang="fi-FI" b="1" dirty="0" err="1" smtClean="0"/>
              <a:t>portals</a:t>
            </a:r>
            <a:r>
              <a:rPr lang="fi-FI" b="1" dirty="0" smtClean="0"/>
              <a:t> for </a:t>
            </a:r>
            <a:r>
              <a:rPr lang="fi-FI" b="1" dirty="0" err="1" smtClean="0"/>
              <a:t>schools</a:t>
            </a:r>
            <a:r>
              <a:rPr lang="fi-FI" b="1" dirty="0" smtClean="0"/>
              <a:t> </a:t>
            </a:r>
          </a:p>
          <a:p>
            <a:pPr>
              <a:buFont typeface="Wingdings" pitchFamily="2" charset="2"/>
              <a:buNone/>
            </a:pPr>
            <a:r>
              <a:rPr lang="fi-FI" b="1" dirty="0" smtClean="0"/>
              <a:t>(open </a:t>
            </a:r>
            <a:r>
              <a:rPr lang="fi-FI" b="1" dirty="0" err="1" smtClean="0"/>
              <a:t>or</a:t>
            </a:r>
            <a:r>
              <a:rPr lang="fi-FI" b="1" dirty="0" smtClean="0"/>
              <a:t> </a:t>
            </a:r>
            <a:r>
              <a:rPr lang="fi-FI" b="1" dirty="0" err="1" smtClean="0"/>
              <a:t>closed</a:t>
            </a:r>
            <a:r>
              <a:rPr lang="fi-FI" b="1" dirty="0" smtClean="0"/>
              <a: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90346" y="2780928"/>
            <a:ext cx="3635309" cy="232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4088" y="1429544"/>
            <a:ext cx="30384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95736" y="6309320"/>
            <a:ext cx="3903633" cy="369332"/>
          </a:xfrm>
          <a:prstGeom prst="rect">
            <a:avLst/>
          </a:prstGeom>
        </p:spPr>
        <p:txBody>
          <a:bodyPr wrap="none">
            <a:spAutoFit/>
          </a:bodyPr>
          <a:lstStyle/>
          <a:p>
            <a:r>
              <a:rPr lang="en-US" dirty="0">
                <a:hlinkClick r:id="rId5"/>
              </a:rPr>
              <a:t>http://portal.opendiscoveryspace.eu</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93110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580" y="197867"/>
            <a:ext cx="7858125" cy="1143000"/>
          </a:xfrm>
        </p:spPr>
        <p:txBody>
          <a:bodyPr/>
          <a:lstStyle/>
          <a:p>
            <a:r>
              <a:rPr lang="en-US" sz="3600" dirty="0" smtClean="0"/>
              <a:t>Setting up a community</a:t>
            </a:r>
            <a:endParaRPr lang="en-US" sz="3600" dirty="0"/>
          </a:p>
        </p:txBody>
      </p:sp>
      <p:sp>
        <p:nvSpPr>
          <p:cNvPr id="4" name="Content Placeholder 2"/>
          <p:cNvSpPr txBox="1">
            <a:spLocks/>
          </p:cNvSpPr>
          <p:nvPr/>
        </p:nvSpPr>
        <p:spPr>
          <a:xfrm>
            <a:off x="5724128" y="1700808"/>
            <a:ext cx="3419872" cy="29523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Char char="-"/>
            </a:pPr>
            <a:r>
              <a:rPr lang="fi-FI" sz="2000" dirty="0" smtClean="0"/>
              <a:t>International /</a:t>
            </a:r>
            <a:r>
              <a:rPr lang="fi-FI" sz="2000" dirty="0" err="1" smtClean="0"/>
              <a:t>thematic</a:t>
            </a:r>
            <a:endParaRPr lang="fi-FI" sz="2000" dirty="0" smtClean="0"/>
          </a:p>
          <a:p>
            <a:pPr>
              <a:buFontTx/>
              <a:buChar char="-"/>
            </a:pPr>
            <a:r>
              <a:rPr lang="fi-FI" sz="2000" dirty="0" err="1" smtClean="0"/>
              <a:t>Regional</a:t>
            </a:r>
            <a:r>
              <a:rPr lang="fi-FI" sz="2000" dirty="0" smtClean="0"/>
              <a:t> and </a:t>
            </a:r>
            <a:r>
              <a:rPr lang="fi-FI" sz="2000" dirty="0" err="1" smtClean="0"/>
              <a:t>local</a:t>
            </a:r>
            <a:endParaRPr lang="fi-FI" sz="2000" dirty="0" smtClean="0"/>
          </a:p>
          <a:p>
            <a:pPr>
              <a:buFontTx/>
              <a:buChar char="-"/>
            </a:pPr>
            <a:r>
              <a:rPr lang="fi-FI" sz="2000" dirty="0" err="1" smtClean="0"/>
              <a:t>Within</a:t>
            </a:r>
            <a:r>
              <a:rPr lang="fi-FI" sz="2000" dirty="0" smtClean="0"/>
              <a:t> a </a:t>
            </a:r>
            <a:r>
              <a:rPr lang="fi-FI" sz="2000" dirty="0" err="1" smtClean="0"/>
              <a:t>school</a:t>
            </a:r>
            <a:r>
              <a:rPr lang="fi-FI" sz="2000" dirty="0" smtClean="0"/>
              <a:t>,</a:t>
            </a:r>
          </a:p>
          <a:p>
            <a:pPr>
              <a:buFontTx/>
              <a:buChar char="-"/>
            </a:pPr>
            <a:r>
              <a:rPr lang="fi-FI" sz="2000" dirty="0" smtClean="0"/>
              <a:t>For </a:t>
            </a:r>
            <a:r>
              <a:rPr lang="fi-FI" sz="2000" dirty="0" err="1" smtClean="0"/>
              <a:t>techears</a:t>
            </a:r>
            <a:endParaRPr lang="fi-FI" sz="2000" dirty="0" smtClean="0"/>
          </a:p>
          <a:p>
            <a:pPr>
              <a:buFontTx/>
              <a:buChar char="-"/>
            </a:pPr>
            <a:r>
              <a:rPr lang="fi-FI" sz="2000" dirty="0" smtClean="0"/>
              <a:t>For </a:t>
            </a:r>
            <a:r>
              <a:rPr lang="fi-FI" sz="2000" dirty="0" err="1" smtClean="0"/>
              <a:t>students</a:t>
            </a:r>
            <a:endParaRPr lang="fi-FI" sz="2000" dirty="0" smtClean="0"/>
          </a:p>
          <a:p>
            <a:pPr>
              <a:buFontTx/>
              <a:buChar char="-"/>
            </a:pPr>
            <a:r>
              <a:rPr lang="fi-FI" sz="2000" dirty="0" smtClean="0"/>
              <a:t>For a </a:t>
            </a:r>
            <a:r>
              <a:rPr lang="fi-FI" sz="2000" dirty="0" err="1" smtClean="0"/>
              <a:t>class</a:t>
            </a:r>
            <a:endParaRPr lang="fi-FI" sz="2000" dirty="0" smtClean="0"/>
          </a:p>
          <a:p>
            <a:pPr>
              <a:buFontTx/>
              <a:buChar char="-"/>
            </a:pPr>
            <a:r>
              <a:rPr lang="fi-FI" sz="2000" dirty="0" smtClean="0"/>
              <a:t>For a </a:t>
            </a:r>
            <a:r>
              <a:rPr lang="fi-FI" sz="2000" dirty="0" err="1" smtClean="0"/>
              <a:t>course</a:t>
            </a:r>
            <a:endParaRPr lang="fi-FI" sz="2000" dirty="0" smtClean="0"/>
          </a:p>
          <a:p>
            <a:pPr>
              <a:buFontTx/>
              <a:buChar char="-"/>
            </a:pPr>
            <a:endParaRPr lang="fi-FI" sz="2000" dirty="0" smtClean="0"/>
          </a:p>
          <a:p>
            <a:pPr marL="342900" lvl="1" indent="-342900">
              <a:buClr>
                <a:srgbClr val="000099"/>
              </a:buClr>
              <a:buSzPct val="85000"/>
              <a:buFontTx/>
              <a:buChar char="-"/>
            </a:pPr>
            <a:endParaRPr lang="fi-FI" sz="1800" dirty="0"/>
          </a:p>
          <a:p>
            <a:pPr>
              <a:buFontTx/>
              <a:buChar char="-"/>
            </a:pPr>
            <a:endParaRPr lang="fi-FI" sz="2000" dirty="0" smtClean="0"/>
          </a:p>
          <a:p>
            <a:pPr lvl="1">
              <a:buFontTx/>
              <a:buChar char="-"/>
            </a:pPr>
            <a:endParaRPr lang="fi-FI" sz="1800" dirty="0"/>
          </a:p>
          <a:p>
            <a:pPr>
              <a:buFontTx/>
              <a:buChar char="-"/>
            </a:pPr>
            <a:endParaRPr lang="fi-FI" sz="2000" dirty="0"/>
          </a:p>
          <a:p>
            <a:pPr>
              <a:buFontTx/>
              <a:buChar char="-"/>
            </a:pPr>
            <a:endParaRPr lang="fi-FI" sz="2000" dirty="0" smtClean="0"/>
          </a:p>
        </p:txBody>
      </p:sp>
      <p:pic>
        <p:nvPicPr>
          <p:cNvPr id="5" name="Picture 4" descr="Screen Shot 2013-09-30 at 12.20.06 PM.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60" y="1098353"/>
            <a:ext cx="5362279" cy="5733255"/>
          </a:xfrm>
          <a:prstGeom prst="rect">
            <a:avLst/>
          </a:prstGeom>
        </p:spPr>
      </p:pic>
    </p:spTree>
    <p:extLst>
      <p:ext uri="{BB962C8B-B14F-4D97-AF65-F5344CB8AC3E}">
        <p14:creationId xmlns:p14="http://schemas.microsoft.com/office/powerpoint/2010/main" val="98816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39552" y="1268760"/>
            <a:ext cx="8237049" cy="47525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None/>
            </a:pPr>
            <a:endParaRPr lang="fi-FI" b="1" dirty="0" smtClean="0"/>
          </a:p>
        </p:txBody>
      </p:sp>
      <p:sp>
        <p:nvSpPr>
          <p:cNvPr id="6" name="Title 1"/>
          <p:cNvSpPr>
            <a:spLocks noGrp="1"/>
          </p:cNvSpPr>
          <p:nvPr>
            <p:ph type="title"/>
          </p:nvPr>
        </p:nvSpPr>
        <p:spPr>
          <a:xfrm>
            <a:off x="683568" y="53752"/>
            <a:ext cx="7858125" cy="1143000"/>
          </a:xfrm>
        </p:spPr>
        <p:txBody>
          <a:bodyPr/>
          <a:lstStyle/>
          <a:p>
            <a:r>
              <a:rPr lang="en-US" sz="3600" dirty="0" smtClean="0"/>
              <a:t>Basic user and usage experience</a:t>
            </a:r>
            <a:endParaRPr lang="en-US" sz="3600" dirty="0"/>
          </a:p>
        </p:txBody>
      </p:sp>
      <p:sp>
        <p:nvSpPr>
          <p:cNvPr id="11" name="Shape 352"/>
          <p:cNvSpPr/>
          <p:nvPr/>
        </p:nvSpPr>
        <p:spPr>
          <a:xfrm>
            <a:off x="6804248" y="2043886"/>
            <a:ext cx="2162359" cy="1619092"/>
          </a:xfrm>
          <a:prstGeom prst="rect">
            <a:avLst/>
          </a:prstGeom>
          <a:blipFill>
            <a:blip r:embed="rId3"/>
            <a:stretch>
              <a:fillRect/>
            </a:stretch>
          </a:blipFill>
        </p:spPr>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560" y="3484046"/>
            <a:ext cx="3496102" cy="23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411760" y="1899870"/>
            <a:ext cx="4131159" cy="338554"/>
          </a:xfrm>
          <a:prstGeom prst="rect">
            <a:avLst/>
          </a:prstGeom>
          <a:noFill/>
        </p:spPr>
        <p:txBody>
          <a:bodyPr wrap="none" rtlCol="0">
            <a:spAutoFit/>
          </a:bodyPr>
          <a:lstStyle/>
          <a:p>
            <a:r>
              <a:rPr lang="en-US" sz="1600" dirty="0" smtClean="0"/>
              <a:t>Exploring new teaching practices and ideas</a:t>
            </a:r>
            <a:endParaRPr lang="en-US" sz="1600" dirty="0"/>
          </a:p>
        </p:txBody>
      </p:sp>
      <p:sp>
        <p:nvSpPr>
          <p:cNvPr id="14" name="TextBox 13"/>
          <p:cNvSpPr txBox="1"/>
          <p:nvPr/>
        </p:nvSpPr>
        <p:spPr>
          <a:xfrm>
            <a:off x="755576" y="2547942"/>
            <a:ext cx="5282716" cy="338554"/>
          </a:xfrm>
          <a:prstGeom prst="rect">
            <a:avLst/>
          </a:prstGeom>
          <a:noFill/>
        </p:spPr>
        <p:txBody>
          <a:bodyPr wrap="none" rtlCol="0">
            <a:spAutoFit/>
          </a:bodyPr>
          <a:lstStyle/>
          <a:p>
            <a:r>
              <a:rPr lang="en-US" sz="1600" dirty="0" smtClean="0"/>
              <a:t>Exploring resources for teaching as well as lesson plans  </a:t>
            </a:r>
            <a:endParaRPr lang="en-US" sz="1600" dirty="0"/>
          </a:p>
        </p:txBody>
      </p:sp>
      <p:sp>
        <p:nvSpPr>
          <p:cNvPr id="15" name="TextBox 14"/>
          <p:cNvSpPr txBox="1"/>
          <p:nvPr/>
        </p:nvSpPr>
        <p:spPr>
          <a:xfrm>
            <a:off x="4283968" y="3196014"/>
            <a:ext cx="2283197" cy="338554"/>
          </a:xfrm>
          <a:prstGeom prst="rect">
            <a:avLst/>
          </a:prstGeom>
          <a:noFill/>
        </p:spPr>
        <p:txBody>
          <a:bodyPr wrap="none" rtlCol="0">
            <a:spAutoFit/>
          </a:bodyPr>
          <a:lstStyle/>
          <a:p>
            <a:r>
              <a:rPr lang="en-US" sz="1600" dirty="0" smtClean="0"/>
              <a:t>Sharing own resources</a:t>
            </a:r>
            <a:endParaRPr lang="en-US" sz="1600" dirty="0"/>
          </a:p>
        </p:txBody>
      </p:sp>
      <p:sp>
        <p:nvSpPr>
          <p:cNvPr id="16" name="TextBox 15"/>
          <p:cNvSpPr txBox="1"/>
          <p:nvPr/>
        </p:nvSpPr>
        <p:spPr>
          <a:xfrm>
            <a:off x="4572000" y="3916094"/>
            <a:ext cx="3367228" cy="338554"/>
          </a:xfrm>
          <a:prstGeom prst="rect">
            <a:avLst/>
          </a:prstGeom>
          <a:noFill/>
        </p:spPr>
        <p:txBody>
          <a:bodyPr wrap="none" rtlCol="0">
            <a:spAutoFit/>
          </a:bodyPr>
          <a:lstStyle/>
          <a:p>
            <a:r>
              <a:rPr lang="en-US" sz="1600" dirty="0" smtClean="0"/>
              <a:t>Exchanging experiences and ideas</a:t>
            </a:r>
            <a:endParaRPr lang="en-US" sz="1600" dirty="0"/>
          </a:p>
        </p:txBody>
      </p:sp>
      <p:sp>
        <p:nvSpPr>
          <p:cNvPr id="17" name="TextBox 16"/>
          <p:cNvSpPr txBox="1"/>
          <p:nvPr/>
        </p:nvSpPr>
        <p:spPr>
          <a:xfrm>
            <a:off x="5508104" y="4564166"/>
            <a:ext cx="2057474" cy="369332"/>
          </a:xfrm>
          <a:prstGeom prst="rect">
            <a:avLst/>
          </a:prstGeom>
          <a:noFill/>
        </p:spPr>
        <p:txBody>
          <a:bodyPr wrap="none" rtlCol="0">
            <a:spAutoFit/>
          </a:bodyPr>
          <a:lstStyle/>
          <a:p>
            <a:r>
              <a:rPr lang="en-US" dirty="0" smtClean="0"/>
              <a:t>Community-driven</a:t>
            </a:r>
            <a:endParaRPr lang="en-US" dirty="0"/>
          </a:p>
        </p:txBody>
      </p:sp>
      <p:sp>
        <p:nvSpPr>
          <p:cNvPr id="2" name="Rectangle 1"/>
          <p:cNvSpPr/>
          <p:nvPr/>
        </p:nvSpPr>
        <p:spPr>
          <a:xfrm>
            <a:off x="4355976" y="5140230"/>
            <a:ext cx="4091121" cy="369332"/>
          </a:xfrm>
          <a:prstGeom prst="rect">
            <a:avLst/>
          </a:prstGeom>
        </p:spPr>
        <p:txBody>
          <a:bodyPr wrap="none">
            <a:spAutoFit/>
          </a:bodyPr>
          <a:lstStyle/>
          <a:p>
            <a:pPr marL="285750" indent="-285750"/>
            <a:r>
              <a:rPr lang="en-US" b="1" dirty="0">
                <a:latin typeface="Candara" panose="020E0502030303020204" pitchFamily="34" charset="0"/>
              </a:rPr>
              <a:t>e.g. how to beam wireless with an </a:t>
            </a:r>
            <a:r>
              <a:rPr lang="en-US" b="1" dirty="0" err="1">
                <a:latin typeface="Candara" panose="020E0502030303020204" pitchFamily="34" charset="0"/>
              </a:rPr>
              <a:t>iPad</a:t>
            </a:r>
            <a:r>
              <a:rPr lang="en-US" b="1" dirty="0">
                <a:latin typeface="Candara" panose="020E0502030303020204" pitchFamily="34" charset="0"/>
              </a:rPr>
              <a:t>.</a:t>
            </a:r>
          </a:p>
        </p:txBody>
      </p:sp>
    </p:spTree>
    <p:extLst>
      <p:ext uri="{BB962C8B-B14F-4D97-AF65-F5344CB8AC3E}">
        <p14:creationId xmlns:p14="http://schemas.microsoft.com/office/powerpoint/2010/main" val="220114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858125" cy="1143000"/>
          </a:xfrm>
        </p:spPr>
        <p:txBody>
          <a:bodyPr/>
          <a:lstStyle/>
          <a:p>
            <a:r>
              <a:rPr lang="en-US" dirty="0" smtClean="0"/>
              <a:t>Findings</a:t>
            </a:r>
            <a:endParaRPr lang="en-US" dirty="0"/>
          </a:p>
        </p:txBody>
      </p:sp>
      <p:sp>
        <p:nvSpPr>
          <p:cNvPr id="4" name="Content Placeholder 2"/>
          <p:cNvSpPr txBox="1">
            <a:spLocks/>
          </p:cNvSpPr>
          <p:nvPr/>
        </p:nvSpPr>
        <p:spPr>
          <a:xfrm>
            <a:off x="611560" y="1628800"/>
            <a:ext cx="7272808" cy="4824536"/>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Char char="-"/>
            </a:pPr>
            <a:r>
              <a:rPr lang="fi-FI" dirty="0" err="1" smtClean="0"/>
              <a:t>Positive</a:t>
            </a:r>
            <a:r>
              <a:rPr lang="fi-FI" dirty="0" smtClean="0"/>
              <a:t> as </a:t>
            </a:r>
            <a:r>
              <a:rPr lang="fi-FI" dirty="0" err="1" smtClean="0"/>
              <a:t>well</a:t>
            </a:r>
            <a:r>
              <a:rPr lang="fi-FI" dirty="0" smtClean="0"/>
              <a:t> as </a:t>
            </a:r>
            <a:r>
              <a:rPr lang="fi-FI" dirty="0" err="1" smtClean="0"/>
              <a:t>worrying</a:t>
            </a:r>
            <a:r>
              <a:rPr lang="fi-FI" dirty="0" smtClean="0"/>
              <a:t> </a:t>
            </a:r>
            <a:r>
              <a:rPr lang="fi-FI" dirty="0" err="1" smtClean="0"/>
              <a:t>results</a:t>
            </a:r>
            <a:endParaRPr lang="fi-FI" dirty="0" smtClean="0"/>
          </a:p>
          <a:p>
            <a:pPr>
              <a:buFontTx/>
              <a:buChar char="-"/>
            </a:pPr>
            <a:endParaRPr lang="fi-FI" dirty="0"/>
          </a:p>
          <a:p>
            <a:pPr>
              <a:buFontTx/>
              <a:buChar char="-"/>
            </a:pPr>
            <a:r>
              <a:rPr lang="fi-FI" dirty="0" err="1" smtClean="0"/>
              <a:t>First</a:t>
            </a:r>
            <a:r>
              <a:rPr lang="fi-FI" dirty="0" smtClean="0"/>
              <a:t> of </a:t>
            </a:r>
            <a:r>
              <a:rPr lang="fi-FI" dirty="0" err="1" smtClean="0"/>
              <a:t>all</a:t>
            </a:r>
            <a:r>
              <a:rPr lang="fi-FI" dirty="0" smtClean="0"/>
              <a:t>, culture of </a:t>
            </a:r>
            <a:r>
              <a:rPr lang="fi-FI" dirty="0" err="1" smtClean="0"/>
              <a:t>sharing</a:t>
            </a:r>
            <a:r>
              <a:rPr lang="fi-FI" dirty="0" smtClean="0"/>
              <a:t> </a:t>
            </a:r>
            <a:r>
              <a:rPr lang="fi-FI" dirty="0" err="1" smtClean="0"/>
              <a:t>often</a:t>
            </a:r>
            <a:r>
              <a:rPr lang="fi-FI" dirty="0" smtClean="0"/>
              <a:t> </a:t>
            </a:r>
            <a:r>
              <a:rPr lang="fi-FI" dirty="0" err="1" smtClean="0"/>
              <a:t>missing</a:t>
            </a:r>
            <a:r>
              <a:rPr lang="fi-FI" dirty="0" smtClean="0"/>
              <a:t>. Technology </a:t>
            </a:r>
            <a:r>
              <a:rPr lang="fi-FI" dirty="0" err="1" smtClean="0"/>
              <a:t>can</a:t>
            </a:r>
            <a:r>
              <a:rPr lang="fi-FI" dirty="0" smtClean="0"/>
              <a:t> </a:t>
            </a:r>
            <a:r>
              <a:rPr lang="fi-FI" dirty="0" err="1" smtClean="0"/>
              <a:t>only</a:t>
            </a:r>
            <a:r>
              <a:rPr lang="fi-FI" dirty="0" smtClean="0"/>
              <a:t> play a </a:t>
            </a:r>
            <a:r>
              <a:rPr lang="fi-FI" dirty="0" err="1" smtClean="0"/>
              <a:t>role</a:t>
            </a:r>
            <a:r>
              <a:rPr lang="fi-FI" dirty="0" smtClean="0"/>
              <a:t> </a:t>
            </a:r>
            <a:r>
              <a:rPr lang="fi-FI" dirty="0" err="1" smtClean="0"/>
              <a:t>when</a:t>
            </a:r>
            <a:r>
              <a:rPr lang="fi-FI" dirty="0" smtClean="0"/>
              <a:t> </a:t>
            </a:r>
            <a:r>
              <a:rPr lang="fi-FI" dirty="0" err="1" smtClean="0"/>
              <a:t>it</a:t>
            </a:r>
            <a:r>
              <a:rPr lang="fi-FI" dirty="0" smtClean="0"/>
              <a:t> </a:t>
            </a:r>
            <a:r>
              <a:rPr lang="fi-FI" dirty="0" err="1" smtClean="0"/>
              <a:t>serves</a:t>
            </a:r>
            <a:r>
              <a:rPr lang="fi-FI" dirty="0" smtClean="0"/>
              <a:t> a </a:t>
            </a:r>
            <a:r>
              <a:rPr lang="fi-FI" dirty="0" err="1" smtClean="0"/>
              <a:t>real</a:t>
            </a:r>
            <a:r>
              <a:rPr lang="fi-FI" dirty="0" smtClean="0"/>
              <a:t> </a:t>
            </a:r>
            <a:r>
              <a:rPr lang="fi-FI" dirty="0" err="1" smtClean="0"/>
              <a:t>need</a:t>
            </a:r>
            <a:endParaRPr lang="fi-FI" dirty="0" smtClean="0"/>
          </a:p>
          <a:p>
            <a:pPr>
              <a:buFontTx/>
              <a:buChar char="-"/>
            </a:pPr>
            <a:endParaRPr lang="fi-FI" dirty="0"/>
          </a:p>
          <a:p>
            <a:pPr>
              <a:buFontTx/>
              <a:buChar char="-"/>
            </a:pPr>
            <a:r>
              <a:rPr lang="fi-FI" dirty="0" err="1" smtClean="0"/>
              <a:t>Differences</a:t>
            </a:r>
            <a:r>
              <a:rPr lang="fi-FI" dirty="0" smtClean="0"/>
              <a:t> in </a:t>
            </a:r>
            <a:r>
              <a:rPr lang="fi-FI" dirty="0" err="1" smtClean="0"/>
              <a:t>educational</a:t>
            </a:r>
            <a:r>
              <a:rPr lang="fi-FI" dirty="0" smtClean="0"/>
              <a:t> </a:t>
            </a:r>
            <a:r>
              <a:rPr lang="fi-FI" dirty="0" err="1" smtClean="0"/>
              <a:t>systems</a:t>
            </a:r>
            <a:r>
              <a:rPr lang="fi-FI" dirty="0" smtClean="0"/>
              <a:t> </a:t>
            </a:r>
            <a:r>
              <a:rPr lang="fi-FI" dirty="0" err="1" smtClean="0"/>
              <a:t>even</a:t>
            </a:r>
            <a:r>
              <a:rPr lang="fi-FI" dirty="0" smtClean="0"/>
              <a:t> </a:t>
            </a:r>
            <a:r>
              <a:rPr lang="fi-FI" dirty="0" err="1" smtClean="0"/>
              <a:t>within</a:t>
            </a:r>
            <a:r>
              <a:rPr lang="fi-FI" dirty="0" smtClean="0"/>
              <a:t> country. </a:t>
            </a:r>
            <a:r>
              <a:rPr lang="fi-FI" dirty="0" err="1" smtClean="0"/>
              <a:t>Therefore</a:t>
            </a:r>
            <a:r>
              <a:rPr lang="fi-FI" dirty="0" smtClean="0"/>
              <a:t>, the </a:t>
            </a:r>
            <a:r>
              <a:rPr lang="fi-FI" dirty="0" err="1" smtClean="0"/>
              <a:t>solutions</a:t>
            </a:r>
            <a:r>
              <a:rPr lang="fi-FI" dirty="0"/>
              <a:t> </a:t>
            </a:r>
            <a:r>
              <a:rPr lang="fi-FI" dirty="0" err="1" smtClean="0"/>
              <a:t>are</a:t>
            </a:r>
            <a:r>
              <a:rPr lang="fi-FI" dirty="0" smtClean="0"/>
              <a:t> </a:t>
            </a:r>
            <a:r>
              <a:rPr lang="fi-FI" dirty="0" err="1" smtClean="0"/>
              <a:t>different</a:t>
            </a:r>
            <a:endParaRPr lang="fi-FI" dirty="0" smtClean="0"/>
          </a:p>
          <a:p>
            <a:pPr>
              <a:buFontTx/>
              <a:buChar char="-"/>
            </a:pPr>
            <a:endParaRPr lang="fi-FI" dirty="0"/>
          </a:p>
          <a:p>
            <a:pPr>
              <a:buFontTx/>
              <a:buChar char="-"/>
            </a:pPr>
            <a:endParaRPr lang="fi-FI" dirty="0" smtClean="0"/>
          </a:p>
          <a:p>
            <a:pPr lvl="1">
              <a:buFontTx/>
              <a:buChar char="-"/>
            </a:pPr>
            <a:endParaRPr lang="fi-FI" dirty="0"/>
          </a:p>
          <a:p>
            <a:pPr>
              <a:buFontTx/>
              <a:buChar char="-"/>
            </a:pPr>
            <a:endParaRPr lang="fi-FI" dirty="0"/>
          </a:p>
          <a:p>
            <a:pPr>
              <a:buFontTx/>
              <a:buChar char="-"/>
            </a:pPr>
            <a:endParaRPr lang="fi-FI"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332656"/>
            <a:ext cx="3574149" cy="101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03648" y="5949280"/>
            <a:ext cx="184666" cy="369332"/>
          </a:xfrm>
          <a:prstGeom prst="rect">
            <a:avLst/>
          </a:prstGeom>
        </p:spPr>
        <p:txBody>
          <a:bodyPr wrap="none">
            <a:spAutoFit/>
          </a:bodyPr>
          <a:lstStyle/>
          <a:p>
            <a:endParaRPr lang="fi-FI" dirty="0"/>
          </a:p>
        </p:txBody>
      </p:sp>
    </p:spTree>
    <p:extLst>
      <p:ext uri="{BB962C8B-B14F-4D97-AF65-F5344CB8AC3E}">
        <p14:creationId xmlns:p14="http://schemas.microsoft.com/office/powerpoint/2010/main" val="163557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858125" cy="1143000"/>
          </a:xfrm>
        </p:spPr>
        <p:txBody>
          <a:bodyPr/>
          <a:lstStyle/>
          <a:p>
            <a:r>
              <a:rPr lang="en-US" dirty="0" smtClean="0"/>
              <a:t>Findings</a:t>
            </a:r>
            <a:endParaRPr lang="en-US" dirty="0"/>
          </a:p>
        </p:txBody>
      </p:sp>
      <p:sp>
        <p:nvSpPr>
          <p:cNvPr id="4" name="Content Placeholder 2"/>
          <p:cNvSpPr txBox="1">
            <a:spLocks/>
          </p:cNvSpPr>
          <p:nvPr/>
        </p:nvSpPr>
        <p:spPr>
          <a:xfrm>
            <a:off x="611560" y="1628800"/>
            <a:ext cx="4872103" cy="4824536"/>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Char char="-"/>
            </a:pPr>
            <a:r>
              <a:rPr lang="fi-FI" dirty="0" err="1" smtClean="0"/>
              <a:t>Positive</a:t>
            </a:r>
            <a:r>
              <a:rPr lang="fi-FI" dirty="0" smtClean="0"/>
              <a:t> as </a:t>
            </a:r>
            <a:r>
              <a:rPr lang="fi-FI" dirty="0" err="1" smtClean="0"/>
              <a:t>well</a:t>
            </a:r>
            <a:r>
              <a:rPr lang="fi-FI" dirty="0" smtClean="0"/>
              <a:t> as </a:t>
            </a:r>
            <a:r>
              <a:rPr lang="fi-FI" dirty="0" err="1" smtClean="0"/>
              <a:t>worrying</a:t>
            </a:r>
            <a:r>
              <a:rPr lang="fi-FI" dirty="0" smtClean="0"/>
              <a:t> </a:t>
            </a:r>
            <a:r>
              <a:rPr lang="fi-FI" dirty="0" err="1" smtClean="0"/>
              <a:t>results</a:t>
            </a:r>
            <a:endParaRPr lang="fi-FI" dirty="0" smtClean="0"/>
          </a:p>
          <a:p>
            <a:pPr>
              <a:buFontTx/>
              <a:buChar char="-"/>
            </a:pPr>
            <a:endParaRPr lang="fi-FI" dirty="0"/>
          </a:p>
          <a:p>
            <a:pPr>
              <a:buFontTx/>
              <a:buChar char="-"/>
            </a:pPr>
            <a:endParaRPr lang="fi-FI" dirty="0" smtClean="0"/>
          </a:p>
          <a:p>
            <a:pPr lvl="1">
              <a:buFontTx/>
              <a:buChar char="-"/>
            </a:pPr>
            <a:endParaRPr lang="fi-FI" dirty="0"/>
          </a:p>
          <a:p>
            <a:pPr>
              <a:buFontTx/>
              <a:buChar char="-"/>
            </a:pPr>
            <a:endParaRPr lang="fi-FI" dirty="0"/>
          </a:p>
          <a:p>
            <a:pPr>
              <a:buFontTx/>
              <a:buChar char="-"/>
            </a:pPr>
            <a:endParaRPr lang="fi-FI"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332656"/>
            <a:ext cx="3574149" cy="101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03648" y="5949280"/>
            <a:ext cx="184666" cy="369332"/>
          </a:xfrm>
          <a:prstGeom prst="rect">
            <a:avLst/>
          </a:prstGeom>
        </p:spPr>
        <p:txBody>
          <a:bodyPr wrap="none">
            <a:spAutoFit/>
          </a:bodyPr>
          <a:lstStyle/>
          <a:p>
            <a:endParaRPr lang="fi-FI" dirty="0"/>
          </a:p>
        </p:txBody>
      </p:sp>
      <p:pic>
        <p:nvPicPr>
          <p:cNvPr id="8" name="Picture 7" descr="Screen Shot 2014-12-23 at 11"/>
          <p:cNvPicPr/>
          <p:nvPr/>
        </p:nvPicPr>
        <p:blipFill>
          <a:blip r:embed="rId5">
            <a:extLst>
              <a:ext uri="{28A0092B-C50C-407E-A947-70E740481C1C}">
                <a14:useLocalDpi xmlns:a14="http://schemas.microsoft.com/office/drawing/2010/main"/>
              </a:ext>
            </a:extLst>
          </a:blip>
          <a:srcRect/>
          <a:stretch>
            <a:fillRect/>
          </a:stretch>
        </p:blipFill>
        <p:spPr bwMode="auto">
          <a:xfrm>
            <a:off x="575049" y="144015"/>
            <a:ext cx="8568951" cy="6453337"/>
          </a:xfrm>
          <a:prstGeom prst="rect">
            <a:avLst/>
          </a:prstGeom>
          <a:noFill/>
          <a:ln>
            <a:noFill/>
          </a:ln>
        </p:spPr>
      </p:pic>
      <p:sp>
        <p:nvSpPr>
          <p:cNvPr id="3" name="TextBox 2"/>
          <p:cNvSpPr txBox="1"/>
          <p:nvPr/>
        </p:nvSpPr>
        <p:spPr>
          <a:xfrm>
            <a:off x="179512" y="6381328"/>
            <a:ext cx="5490768" cy="369332"/>
          </a:xfrm>
          <a:prstGeom prst="rect">
            <a:avLst/>
          </a:prstGeom>
          <a:noFill/>
        </p:spPr>
        <p:txBody>
          <a:bodyPr wrap="none" rtlCol="0">
            <a:spAutoFit/>
          </a:bodyPr>
          <a:lstStyle/>
          <a:p>
            <a:r>
              <a:rPr lang="en-US" dirty="0" smtClean="0"/>
              <a:t>1= Strongly disagree, 3= neutral,  5= Strongly agree</a:t>
            </a:r>
            <a:endParaRPr lang="en-US" dirty="0"/>
          </a:p>
        </p:txBody>
      </p:sp>
    </p:spTree>
    <p:extLst>
      <p:ext uri="{BB962C8B-B14F-4D97-AF65-F5344CB8AC3E}">
        <p14:creationId xmlns:p14="http://schemas.microsoft.com/office/powerpoint/2010/main" val="243457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858125" cy="1143000"/>
          </a:xfrm>
        </p:spPr>
        <p:txBody>
          <a:bodyPr/>
          <a:lstStyle/>
          <a:p>
            <a:r>
              <a:rPr lang="en-US" dirty="0" smtClean="0"/>
              <a:t>Findings</a:t>
            </a:r>
            <a:endParaRPr lang="en-US" dirty="0"/>
          </a:p>
        </p:txBody>
      </p:sp>
      <p:sp>
        <p:nvSpPr>
          <p:cNvPr id="4" name="Content Placeholder 2"/>
          <p:cNvSpPr txBox="1">
            <a:spLocks/>
          </p:cNvSpPr>
          <p:nvPr/>
        </p:nvSpPr>
        <p:spPr>
          <a:xfrm>
            <a:off x="611560" y="1628800"/>
            <a:ext cx="4872103" cy="4824536"/>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endParaRPr lang="fi-FI" dirty="0"/>
          </a:p>
          <a:p>
            <a:pPr>
              <a:buFontTx/>
              <a:buChar char="-"/>
            </a:pPr>
            <a:r>
              <a:rPr lang="fi-FI" dirty="0" err="1" smtClean="0"/>
              <a:t>Participation</a:t>
            </a:r>
            <a:r>
              <a:rPr lang="fi-FI" dirty="0" smtClean="0"/>
              <a:t> and </a:t>
            </a:r>
            <a:r>
              <a:rPr lang="fi-FI" dirty="0" err="1" smtClean="0"/>
              <a:t>exchange</a:t>
            </a:r>
            <a:r>
              <a:rPr lang="fi-FI" dirty="0" smtClean="0"/>
              <a:t> in </a:t>
            </a:r>
            <a:r>
              <a:rPr lang="fi-FI" dirty="0" err="1" smtClean="0"/>
              <a:t>local</a:t>
            </a:r>
            <a:r>
              <a:rPr lang="fi-FI" dirty="0" smtClean="0"/>
              <a:t> and international </a:t>
            </a:r>
            <a:r>
              <a:rPr lang="fi-FI" dirty="0" err="1" smtClean="0"/>
              <a:t>teacher</a:t>
            </a:r>
            <a:r>
              <a:rPr lang="fi-FI" dirty="0" smtClean="0"/>
              <a:t> </a:t>
            </a:r>
            <a:r>
              <a:rPr lang="fi-FI" dirty="0" err="1" smtClean="0"/>
              <a:t>communities</a:t>
            </a:r>
            <a:r>
              <a:rPr lang="fi-FI" dirty="0" smtClean="0"/>
              <a:t> </a:t>
            </a:r>
            <a:r>
              <a:rPr lang="fi-FI" dirty="0" err="1" smtClean="0"/>
              <a:t>boosts</a:t>
            </a:r>
            <a:r>
              <a:rPr lang="fi-FI" dirty="0" smtClean="0"/>
              <a:t> </a:t>
            </a:r>
            <a:r>
              <a:rPr lang="fi-FI" dirty="0" err="1" smtClean="0"/>
              <a:t>enthusiasm</a:t>
            </a:r>
            <a:endParaRPr lang="fi-FI" dirty="0" smtClean="0"/>
          </a:p>
          <a:p>
            <a:pPr>
              <a:buFontTx/>
              <a:buChar char="-"/>
            </a:pPr>
            <a:endParaRPr lang="fi-FI" dirty="0"/>
          </a:p>
          <a:p>
            <a:pPr>
              <a:buFontTx/>
              <a:buChar char="-"/>
            </a:pPr>
            <a:r>
              <a:rPr lang="fi-FI" dirty="0" smtClean="0"/>
              <a:t>The </a:t>
            </a:r>
            <a:r>
              <a:rPr lang="fi-FI" dirty="0" err="1" smtClean="0"/>
              <a:t>higher</a:t>
            </a:r>
            <a:r>
              <a:rPr lang="fi-FI" dirty="0" smtClean="0"/>
              <a:t> the </a:t>
            </a:r>
            <a:r>
              <a:rPr lang="fi-FI" dirty="0" err="1" smtClean="0"/>
              <a:t>maturity</a:t>
            </a:r>
            <a:r>
              <a:rPr lang="fi-FI" dirty="0" smtClean="0"/>
              <a:t> of </a:t>
            </a:r>
            <a:r>
              <a:rPr lang="fi-FI" dirty="0" err="1" smtClean="0"/>
              <a:t>schools</a:t>
            </a:r>
            <a:r>
              <a:rPr lang="fi-FI" dirty="0" smtClean="0"/>
              <a:t> OER and ICT </a:t>
            </a:r>
            <a:r>
              <a:rPr lang="fi-FI" dirty="0" err="1" smtClean="0"/>
              <a:t>practice</a:t>
            </a:r>
            <a:r>
              <a:rPr lang="fi-FI" dirty="0" smtClean="0"/>
              <a:t>, the </a:t>
            </a:r>
            <a:r>
              <a:rPr lang="fi-FI" dirty="0" err="1" smtClean="0"/>
              <a:t>less</a:t>
            </a:r>
            <a:r>
              <a:rPr lang="fi-FI" dirty="0" smtClean="0"/>
              <a:t> </a:t>
            </a:r>
            <a:r>
              <a:rPr lang="fi-FI" dirty="0" err="1" smtClean="0"/>
              <a:t>teachers</a:t>
            </a:r>
            <a:r>
              <a:rPr lang="fi-FI" dirty="0" smtClean="0"/>
              <a:t> </a:t>
            </a:r>
            <a:r>
              <a:rPr lang="fi-FI" dirty="0" err="1" smtClean="0"/>
              <a:t>engage</a:t>
            </a:r>
            <a:r>
              <a:rPr lang="fi-FI" dirty="0" smtClean="0"/>
              <a:t> to </a:t>
            </a:r>
            <a:r>
              <a:rPr lang="fi-FI" dirty="0" err="1" smtClean="0"/>
              <a:t>exchange</a:t>
            </a:r>
            <a:r>
              <a:rPr lang="fi-FI" dirty="0" smtClean="0"/>
              <a:t> </a:t>
            </a:r>
            <a:r>
              <a:rPr lang="fi-FI" dirty="0" err="1" smtClean="0"/>
              <a:t>their</a:t>
            </a:r>
            <a:r>
              <a:rPr lang="fi-FI" dirty="0" smtClean="0"/>
              <a:t> </a:t>
            </a:r>
            <a:r>
              <a:rPr lang="fi-FI" dirty="0" err="1" smtClean="0"/>
              <a:t>ideas</a:t>
            </a:r>
            <a:r>
              <a:rPr lang="fi-FI" dirty="0" smtClean="0"/>
              <a:t> and </a:t>
            </a:r>
            <a:r>
              <a:rPr lang="fi-FI" dirty="0" err="1" smtClean="0"/>
              <a:t>knowledge</a:t>
            </a:r>
            <a:r>
              <a:rPr lang="fi-FI" dirty="0" smtClean="0"/>
              <a:t>!</a:t>
            </a:r>
            <a:endParaRPr lang="fi-FI" dirty="0"/>
          </a:p>
          <a:p>
            <a:pPr>
              <a:buFontTx/>
              <a:buChar char="-"/>
            </a:pPr>
            <a:endParaRPr lang="fi-FI" dirty="0" smtClean="0"/>
          </a:p>
          <a:p>
            <a:pPr lvl="1">
              <a:buFontTx/>
              <a:buChar char="-"/>
            </a:pPr>
            <a:endParaRPr lang="fi-FI" dirty="0"/>
          </a:p>
          <a:p>
            <a:pPr>
              <a:buFontTx/>
              <a:buChar char="-"/>
            </a:pPr>
            <a:endParaRPr lang="fi-FI" dirty="0"/>
          </a:p>
          <a:p>
            <a:pPr>
              <a:buFontTx/>
              <a:buChar char="-"/>
            </a:pPr>
            <a:endParaRPr lang="fi-FI"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83663" y="1628800"/>
            <a:ext cx="3588899" cy="233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560" y="332656"/>
            <a:ext cx="3574149" cy="101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03648" y="5949280"/>
            <a:ext cx="184666" cy="369332"/>
          </a:xfrm>
          <a:prstGeom prst="rect">
            <a:avLst/>
          </a:prstGeom>
        </p:spPr>
        <p:txBody>
          <a:bodyPr wrap="none">
            <a:spAutoFit/>
          </a:bodyPr>
          <a:lstStyle/>
          <a:p>
            <a:endParaRPr lang="fi-FI" dirty="0"/>
          </a:p>
        </p:txBody>
      </p:sp>
      <p:sp>
        <p:nvSpPr>
          <p:cNvPr id="3" name="TextBox 2"/>
          <p:cNvSpPr txBox="1"/>
          <p:nvPr/>
        </p:nvSpPr>
        <p:spPr>
          <a:xfrm>
            <a:off x="6804248" y="4509120"/>
            <a:ext cx="1253293" cy="400110"/>
          </a:xfrm>
          <a:prstGeom prst="rect">
            <a:avLst/>
          </a:prstGeom>
          <a:noFill/>
        </p:spPr>
        <p:txBody>
          <a:bodyPr wrap="none" rtlCol="0">
            <a:spAutoFit/>
          </a:bodyPr>
          <a:lstStyle/>
          <a:p>
            <a:r>
              <a:rPr lang="en-US" sz="2000" b="1" dirty="0" smtClean="0"/>
              <a:t>Why so?</a:t>
            </a:r>
            <a:endParaRPr lang="en-US" sz="2000" b="1" dirty="0"/>
          </a:p>
        </p:txBody>
      </p:sp>
    </p:spTree>
    <p:extLst>
      <p:ext uri="{BB962C8B-B14F-4D97-AF65-F5344CB8AC3E}">
        <p14:creationId xmlns:p14="http://schemas.microsoft.com/office/powerpoint/2010/main" val="1372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rcRect t="-26630" b="-26630"/>
          <a:stretch>
            <a:fillRect/>
          </a:stretch>
        </p:blipFill>
        <p:spPr>
          <a:xfrm>
            <a:off x="899592" y="1196752"/>
            <a:ext cx="7858125" cy="4162425"/>
          </a:xfrm>
        </p:spPr>
      </p:pic>
      <p:sp>
        <p:nvSpPr>
          <p:cNvPr id="7" name="Title 1"/>
          <p:cNvSpPr txBox="1">
            <a:spLocks/>
          </p:cNvSpPr>
          <p:nvPr/>
        </p:nvSpPr>
        <p:spPr bwMode="auto">
          <a:xfrm>
            <a:off x="827585" y="260648"/>
            <a:ext cx="78488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Helvetica" pitchFamily="34" charset="0"/>
                <a:cs typeface="Arial" pitchFamily="34" charset="0"/>
              </a:defRPr>
            </a:lvl2pPr>
            <a:lvl3pPr algn="ctr" rtl="0" eaLnBrk="0" fontAlgn="base" hangingPunct="0">
              <a:spcBef>
                <a:spcPct val="0"/>
              </a:spcBef>
              <a:spcAft>
                <a:spcPct val="0"/>
              </a:spcAft>
              <a:defRPr sz="4000">
                <a:solidFill>
                  <a:schemeClr val="tx1"/>
                </a:solidFill>
                <a:latin typeface="Helvetica" pitchFamily="34" charset="0"/>
                <a:cs typeface="Arial" pitchFamily="34" charset="0"/>
              </a:defRPr>
            </a:lvl3pPr>
            <a:lvl4pPr algn="ctr" rtl="0" eaLnBrk="0" fontAlgn="base" hangingPunct="0">
              <a:spcBef>
                <a:spcPct val="0"/>
              </a:spcBef>
              <a:spcAft>
                <a:spcPct val="0"/>
              </a:spcAft>
              <a:defRPr sz="4000">
                <a:solidFill>
                  <a:schemeClr val="tx1"/>
                </a:solidFill>
                <a:latin typeface="Helvetica" pitchFamily="34" charset="0"/>
                <a:cs typeface="Arial" pitchFamily="34" charset="0"/>
              </a:defRPr>
            </a:lvl4pPr>
            <a:lvl5pPr algn="ctr" rtl="0" eaLnBrk="0" fontAlgn="base" hangingPunct="0">
              <a:spcBef>
                <a:spcPct val="0"/>
              </a:spcBef>
              <a:spcAft>
                <a:spcPct val="0"/>
              </a:spcAft>
              <a:defRPr sz="4000">
                <a:solidFill>
                  <a:schemeClr val="tx1"/>
                </a:solidFill>
                <a:latin typeface="Helvetica" pitchFamily="34" charset="0"/>
                <a:cs typeface="Arial" pitchFamily="34" charset="0"/>
              </a:defRPr>
            </a:lvl5pPr>
            <a:lvl6pPr marL="457200" algn="ctr" rtl="0" fontAlgn="base">
              <a:spcBef>
                <a:spcPct val="0"/>
              </a:spcBef>
              <a:spcAft>
                <a:spcPct val="0"/>
              </a:spcAft>
              <a:defRPr sz="4000">
                <a:solidFill>
                  <a:schemeClr val="tx1"/>
                </a:solidFill>
                <a:latin typeface="Helvetica" pitchFamily="34" charset="0"/>
                <a:cs typeface="Arial" pitchFamily="34" charset="0"/>
              </a:defRPr>
            </a:lvl6pPr>
            <a:lvl7pPr marL="914400" algn="ctr" rtl="0" fontAlgn="base">
              <a:spcBef>
                <a:spcPct val="0"/>
              </a:spcBef>
              <a:spcAft>
                <a:spcPct val="0"/>
              </a:spcAft>
              <a:defRPr sz="4000">
                <a:solidFill>
                  <a:schemeClr val="tx1"/>
                </a:solidFill>
                <a:latin typeface="Helvetica" pitchFamily="34" charset="0"/>
                <a:cs typeface="Arial" pitchFamily="34" charset="0"/>
              </a:defRPr>
            </a:lvl7pPr>
            <a:lvl8pPr marL="1371600" algn="ctr" rtl="0" fontAlgn="base">
              <a:spcBef>
                <a:spcPct val="0"/>
              </a:spcBef>
              <a:spcAft>
                <a:spcPct val="0"/>
              </a:spcAft>
              <a:defRPr sz="4000">
                <a:solidFill>
                  <a:schemeClr val="tx1"/>
                </a:solidFill>
                <a:latin typeface="Helvetica" pitchFamily="34" charset="0"/>
                <a:cs typeface="Arial" pitchFamily="34" charset="0"/>
              </a:defRPr>
            </a:lvl8pPr>
            <a:lvl9pPr marL="1828800" algn="ctr" rtl="0" fontAlgn="base">
              <a:spcBef>
                <a:spcPct val="0"/>
              </a:spcBef>
              <a:spcAft>
                <a:spcPct val="0"/>
              </a:spcAft>
              <a:defRPr sz="4000">
                <a:solidFill>
                  <a:schemeClr val="tx1"/>
                </a:solidFill>
                <a:latin typeface="Helvetica" pitchFamily="34" charset="0"/>
                <a:cs typeface="Arial" pitchFamily="34" charset="0"/>
              </a:defRPr>
            </a:lvl9pPr>
          </a:lstStyle>
          <a:p>
            <a:r>
              <a:rPr lang="fi-FI" sz="3200" dirty="0" err="1" smtClean="0"/>
              <a:t>Global</a:t>
            </a:r>
            <a:r>
              <a:rPr lang="fi-FI" sz="3200" dirty="0" smtClean="0"/>
              <a:t> </a:t>
            </a:r>
            <a:r>
              <a:rPr lang="fi-FI" sz="3200" dirty="0" err="1" smtClean="0"/>
              <a:t>Information</a:t>
            </a:r>
            <a:r>
              <a:rPr lang="fi-FI" sz="3200" dirty="0" smtClean="0"/>
              <a:t> Systems</a:t>
            </a:r>
            <a:br>
              <a:rPr lang="fi-FI" sz="3200" dirty="0" smtClean="0"/>
            </a:br>
            <a:r>
              <a:rPr lang="fi-FI" sz="2000" dirty="0" smtClean="0"/>
              <a:t>at the </a:t>
            </a:r>
            <a:r>
              <a:rPr lang="fi-FI" sz="2000" dirty="0" err="1" smtClean="0"/>
              <a:t>University</a:t>
            </a:r>
            <a:r>
              <a:rPr lang="fi-FI" sz="2000" dirty="0" smtClean="0"/>
              <a:t> of Jyväskylä</a:t>
            </a:r>
          </a:p>
        </p:txBody>
      </p:sp>
      <p:sp>
        <p:nvSpPr>
          <p:cNvPr id="8" name="Content Placeholder 4"/>
          <p:cNvSpPr txBox="1">
            <a:spLocks/>
          </p:cNvSpPr>
          <p:nvPr/>
        </p:nvSpPr>
        <p:spPr>
          <a:xfrm>
            <a:off x="-13651" y="5013176"/>
            <a:ext cx="3759882" cy="168913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50800" algn="l" rtl="0">
              <a:lnSpc>
                <a:spcPct val="100000"/>
              </a:lnSpc>
              <a:spcBef>
                <a:spcPts val="640"/>
              </a:spcBef>
              <a:spcAft>
                <a:spcPts val="0"/>
              </a:spcAft>
              <a:buClr>
                <a:srgbClr val="2E67B2"/>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9050" algn="l" rtl="0">
              <a:lnSpc>
                <a:spcPct val="100000"/>
              </a:lnSpc>
              <a:spcBef>
                <a:spcPts val="560"/>
              </a:spcBef>
              <a:spcAft>
                <a:spcPts val="0"/>
              </a:spcAft>
              <a:buClr>
                <a:srgbClr val="2E67B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2700" algn="l" rtl="0">
              <a:lnSpc>
                <a:spcPct val="100000"/>
              </a:lnSpc>
              <a:spcBef>
                <a:spcPts val="480"/>
              </a:spcBef>
              <a:spcAft>
                <a:spcPts val="0"/>
              </a:spcAft>
              <a:buClr>
                <a:srgbClr val="2E67B2"/>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2700" algn="l" rtl="0">
              <a:lnSpc>
                <a:spcPct val="100000"/>
              </a:lnSpc>
              <a:spcBef>
                <a:spcPts val="400"/>
              </a:spcBef>
              <a:spcAft>
                <a:spcPts val="0"/>
              </a:spcAft>
              <a:buClr>
                <a:srgbClr val="2E67B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2700" algn="l" rtl="0">
              <a:lnSpc>
                <a:spcPct val="100000"/>
              </a:lnSpc>
              <a:spcBef>
                <a:spcPts val="400"/>
              </a:spcBef>
              <a:spcAft>
                <a:spcPts val="0"/>
              </a:spcAft>
              <a:buClr>
                <a:srgbClr val="2E67B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lnSpc>
                <a:spcPct val="90000"/>
              </a:lnSpc>
              <a:buFont typeface="Wingdings" pitchFamily="2" charset="2"/>
              <a:buNone/>
            </a:pPr>
            <a:r>
              <a:rPr lang="en-US" b="1" dirty="0" smtClean="0"/>
              <a:t>Focus areas</a:t>
            </a:r>
          </a:p>
          <a:p>
            <a:pPr>
              <a:lnSpc>
                <a:spcPct val="90000"/>
              </a:lnSpc>
              <a:buFont typeface="Wingdings" pitchFamily="2" charset="2"/>
              <a:buBlip>
                <a:blip r:embed="rId3"/>
              </a:buBlip>
            </a:pPr>
            <a:r>
              <a:rPr lang="en-US" dirty="0" smtClean="0"/>
              <a:t>Global Information Systems</a:t>
            </a:r>
          </a:p>
          <a:p>
            <a:pPr>
              <a:lnSpc>
                <a:spcPct val="90000"/>
              </a:lnSpc>
              <a:buFont typeface="Wingdings" pitchFamily="2" charset="2"/>
              <a:buBlip>
                <a:blip r:embed="rId3"/>
              </a:buBlip>
            </a:pPr>
            <a:r>
              <a:rPr lang="en-US" dirty="0" smtClean="0"/>
              <a:t>Supporting globally distributed workgroups</a:t>
            </a:r>
          </a:p>
          <a:p>
            <a:pPr>
              <a:lnSpc>
                <a:spcPct val="90000"/>
              </a:lnSpc>
              <a:buFont typeface="Wingdings" pitchFamily="2" charset="2"/>
              <a:buBlip>
                <a:blip r:embed="rId3"/>
              </a:buBlip>
            </a:pPr>
            <a:r>
              <a:rPr lang="en-US" dirty="0" smtClean="0"/>
              <a:t>Open Educational Resources</a:t>
            </a:r>
          </a:p>
          <a:p>
            <a:pPr>
              <a:lnSpc>
                <a:spcPct val="90000"/>
              </a:lnSpc>
              <a:buFont typeface="Wingdings" pitchFamily="2" charset="2"/>
              <a:buBlip>
                <a:blip r:embed="rId3"/>
              </a:buBlip>
            </a:pPr>
            <a:r>
              <a:rPr lang="en-US" dirty="0" smtClean="0"/>
              <a:t>Reference Modeling</a:t>
            </a:r>
          </a:p>
          <a:p>
            <a:pPr>
              <a:lnSpc>
                <a:spcPct val="90000"/>
              </a:lnSpc>
              <a:buFont typeface="Wingdings" pitchFamily="2" charset="2"/>
              <a:buNone/>
            </a:pPr>
            <a:endParaRPr lang="en-US" dirty="0" smtClean="0"/>
          </a:p>
        </p:txBody>
      </p:sp>
      <p:sp>
        <p:nvSpPr>
          <p:cNvPr id="9" name="Rectangle 8"/>
          <p:cNvSpPr/>
          <p:nvPr/>
        </p:nvSpPr>
        <p:spPr>
          <a:xfrm>
            <a:off x="3563888" y="5015957"/>
            <a:ext cx="4572000" cy="1842043"/>
          </a:xfrm>
          <a:prstGeom prst="rect">
            <a:avLst/>
          </a:prstGeom>
        </p:spPr>
        <p:txBody>
          <a:bodyPr>
            <a:spAutoFit/>
          </a:bodyPr>
          <a:lstStyle/>
          <a:p>
            <a:pPr>
              <a:lnSpc>
                <a:spcPct val="90000"/>
              </a:lnSpc>
            </a:pPr>
            <a:r>
              <a:rPr lang="en-US" b="1" dirty="0" smtClean="0"/>
              <a:t>Projects</a:t>
            </a:r>
          </a:p>
          <a:p>
            <a:pPr>
              <a:lnSpc>
                <a:spcPct val="90000"/>
              </a:lnSpc>
              <a:buFont typeface="Wingdings" pitchFamily="2" charset="2"/>
              <a:buBlip>
                <a:blip r:embed="rId3"/>
              </a:buBlip>
            </a:pPr>
            <a:r>
              <a:rPr lang="fi-FI" dirty="0" smtClean="0"/>
              <a:t>Open </a:t>
            </a:r>
            <a:r>
              <a:rPr lang="fi-FI" dirty="0" err="1" smtClean="0"/>
              <a:t>Educational</a:t>
            </a:r>
            <a:r>
              <a:rPr lang="fi-FI" dirty="0" smtClean="0"/>
              <a:t> </a:t>
            </a:r>
            <a:r>
              <a:rPr lang="fi-FI" dirty="0" err="1" smtClean="0"/>
              <a:t>Ideas</a:t>
            </a:r>
            <a:r>
              <a:rPr lang="fi-FI" dirty="0" smtClean="0"/>
              <a:t> and </a:t>
            </a:r>
            <a:r>
              <a:rPr lang="fi-FI" dirty="0" err="1" smtClean="0"/>
              <a:t>Innovations</a:t>
            </a:r>
            <a:endParaRPr lang="fi-FI" dirty="0" smtClean="0"/>
          </a:p>
          <a:p>
            <a:pPr>
              <a:lnSpc>
                <a:spcPct val="90000"/>
              </a:lnSpc>
              <a:buFont typeface="Wingdings" pitchFamily="2" charset="2"/>
              <a:buBlip>
                <a:blip r:embed="rId3"/>
              </a:buBlip>
            </a:pPr>
            <a:r>
              <a:rPr lang="fi-FI" dirty="0" smtClean="0"/>
              <a:t>IMAILE</a:t>
            </a:r>
          </a:p>
          <a:p>
            <a:pPr>
              <a:lnSpc>
                <a:spcPct val="90000"/>
              </a:lnSpc>
              <a:buFont typeface="Wingdings" pitchFamily="2" charset="2"/>
              <a:buBlip>
                <a:blip r:embed="rId3"/>
              </a:buBlip>
            </a:pPr>
            <a:r>
              <a:rPr lang="fi-FI" dirty="0" smtClean="0"/>
              <a:t>Open </a:t>
            </a:r>
            <a:r>
              <a:rPr lang="fi-FI" dirty="0" err="1" smtClean="0"/>
              <a:t>Discovery</a:t>
            </a:r>
            <a:r>
              <a:rPr lang="fi-FI" dirty="0" smtClean="0"/>
              <a:t> </a:t>
            </a:r>
            <a:r>
              <a:rPr lang="fi-FI" dirty="0" err="1" smtClean="0"/>
              <a:t>Space</a:t>
            </a:r>
            <a:endParaRPr lang="fi-FI" dirty="0" smtClean="0"/>
          </a:p>
          <a:p>
            <a:pPr>
              <a:lnSpc>
                <a:spcPct val="90000"/>
              </a:lnSpc>
              <a:buFont typeface="Wingdings" pitchFamily="2" charset="2"/>
              <a:buBlip>
                <a:blip r:embed="rId3"/>
              </a:buBlip>
            </a:pPr>
            <a:r>
              <a:rPr lang="fi-FI" dirty="0" smtClean="0"/>
              <a:t>BOLDIC OLRO</a:t>
            </a:r>
          </a:p>
          <a:p>
            <a:pPr>
              <a:lnSpc>
                <a:spcPct val="90000"/>
              </a:lnSpc>
              <a:buFont typeface="Wingdings" pitchFamily="2" charset="2"/>
              <a:buBlip>
                <a:blip r:embed="rId3"/>
              </a:buBlip>
            </a:pPr>
            <a:r>
              <a:rPr lang="fi-FI" dirty="0" err="1" smtClean="0"/>
              <a:t>Nordic</a:t>
            </a:r>
            <a:r>
              <a:rPr lang="fi-FI" dirty="0" smtClean="0"/>
              <a:t> OER</a:t>
            </a:r>
          </a:p>
          <a:p>
            <a:pPr>
              <a:lnSpc>
                <a:spcPct val="90000"/>
              </a:lnSpc>
              <a:buFont typeface="Wingdings" pitchFamily="2" charset="2"/>
              <a:buBlip>
                <a:blip r:embed="rId3"/>
              </a:buBlip>
            </a:pPr>
            <a:r>
              <a:rPr lang="fi-FI" dirty="0" smtClean="0"/>
              <a:t>…</a:t>
            </a:r>
            <a:endParaRPr lang="en-US" dirty="0"/>
          </a:p>
        </p:txBody>
      </p:sp>
    </p:spTree>
    <p:extLst>
      <p:ext uri="{BB962C8B-B14F-4D97-AF65-F5344CB8AC3E}">
        <p14:creationId xmlns:p14="http://schemas.microsoft.com/office/powerpoint/2010/main" val="2294342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858125" cy="1143000"/>
          </a:xfrm>
        </p:spPr>
        <p:txBody>
          <a:bodyPr/>
          <a:lstStyle/>
          <a:p>
            <a:r>
              <a:rPr lang="fi-FI" dirty="0" smtClean="0"/>
              <a:t>ODS </a:t>
            </a:r>
            <a:r>
              <a:rPr lang="fi-FI" dirty="0" err="1" smtClean="0"/>
              <a:t>schools</a:t>
            </a:r>
            <a:endParaRPr lang="fi-FI" dirty="0"/>
          </a:p>
        </p:txBody>
      </p:sp>
      <p:pic>
        <p:nvPicPr>
          <p:cNvPr id="3" name="Picture 2" descr="Screen Shot 2014-09-29 at 2.07.5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568" y="1268760"/>
            <a:ext cx="8286354" cy="4104456"/>
          </a:xfrm>
          <a:prstGeom prst="rect">
            <a:avLst/>
          </a:prstGeom>
        </p:spPr>
      </p:pic>
    </p:spTree>
    <p:extLst>
      <p:ext uri="{BB962C8B-B14F-4D97-AF65-F5344CB8AC3E}">
        <p14:creationId xmlns:p14="http://schemas.microsoft.com/office/powerpoint/2010/main" val="338736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988840"/>
            <a:ext cx="7858125" cy="1143000"/>
          </a:xfrm>
        </p:spPr>
        <p:txBody>
          <a:bodyPr/>
          <a:lstStyle/>
          <a:p>
            <a:r>
              <a:rPr lang="en-US" dirty="0" smtClean="0"/>
              <a:t>Examples through ODS</a:t>
            </a:r>
            <a:endParaRPr lang="en-US" dirty="0"/>
          </a:p>
        </p:txBody>
      </p:sp>
    </p:spTree>
    <p:extLst>
      <p:ext uri="{BB962C8B-B14F-4D97-AF65-F5344CB8AC3E}">
        <p14:creationId xmlns:p14="http://schemas.microsoft.com/office/powerpoint/2010/main" val="347505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28 at 16.15.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3848" y="620688"/>
            <a:ext cx="5676900" cy="584200"/>
          </a:xfrm>
          <a:prstGeom prst="rect">
            <a:avLst/>
          </a:prstGeom>
        </p:spPr>
      </p:pic>
      <p:pic>
        <p:nvPicPr>
          <p:cNvPr id="3" name="Picture 2" descr="Screen Shot 2012-11-05 at 11.13.5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33848" y="3257600"/>
            <a:ext cx="6035965" cy="3600400"/>
          </a:xfrm>
          <a:prstGeom prst="rect">
            <a:avLst/>
          </a:prstGeom>
        </p:spPr>
      </p:pic>
      <p:sp>
        <p:nvSpPr>
          <p:cNvPr id="4" name="Rectangle 3"/>
          <p:cNvSpPr/>
          <p:nvPr/>
        </p:nvSpPr>
        <p:spPr>
          <a:xfrm>
            <a:off x="4550131" y="1556792"/>
            <a:ext cx="4572000" cy="1477328"/>
          </a:xfrm>
          <a:prstGeom prst="rect">
            <a:avLst/>
          </a:prstGeom>
        </p:spPr>
        <p:txBody>
          <a:bodyPr>
            <a:spAutoFit/>
          </a:bodyPr>
          <a:lstStyle/>
          <a:p>
            <a:r>
              <a:rPr lang="en-US" dirty="0"/>
              <a:t>ATLAS is a particle physics experiment at the Large Hadron Collider at CERN that is searching for new discoveries in the head-on collisions of protons of extraordinarily high energy.</a:t>
            </a:r>
          </a:p>
        </p:txBody>
      </p:sp>
      <p:sp>
        <p:nvSpPr>
          <p:cNvPr id="5" name="TextBox 4"/>
          <p:cNvSpPr txBox="1"/>
          <p:nvPr/>
        </p:nvSpPr>
        <p:spPr>
          <a:xfrm>
            <a:off x="323528" y="1628800"/>
            <a:ext cx="3960440" cy="1569660"/>
          </a:xfrm>
          <a:prstGeom prst="rect">
            <a:avLst/>
          </a:prstGeom>
          <a:noFill/>
        </p:spPr>
        <p:txBody>
          <a:bodyPr wrap="square" rtlCol="0">
            <a:spAutoFit/>
          </a:bodyPr>
          <a:lstStyle/>
          <a:p>
            <a:r>
              <a:rPr lang="en-US" sz="2400" dirty="0" smtClean="0"/>
              <a:t>Virtual visits to CERN</a:t>
            </a:r>
          </a:p>
          <a:p>
            <a:r>
              <a:rPr lang="en-US" sz="2400" dirty="0" smtClean="0"/>
              <a:t>Collaborative learning activities</a:t>
            </a:r>
          </a:p>
          <a:p>
            <a:r>
              <a:rPr lang="en-US" sz="2400" dirty="0" smtClean="0"/>
              <a:t>and Webinars</a:t>
            </a:r>
            <a:endParaRPr lang="en-US" sz="2400" dirty="0"/>
          </a:p>
        </p:txBody>
      </p:sp>
    </p:spTree>
    <p:extLst>
      <p:ext uri="{BB962C8B-B14F-4D97-AF65-F5344CB8AC3E}">
        <p14:creationId xmlns:p14="http://schemas.microsoft.com/office/powerpoint/2010/main" val="491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ODS Contest results</a:t>
            </a:r>
            <a:endParaRPr lang="en-US" dirty="0"/>
          </a:p>
        </p:txBody>
      </p:sp>
      <p:sp>
        <p:nvSpPr>
          <p:cNvPr id="3" name="Rectangle 2"/>
          <p:cNvSpPr/>
          <p:nvPr/>
        </p:nvSpPr>
        <p:spPr>
          <a:xfrm>
            <a:off x="683568" y="1772816"/>
            <a:ext cx="4572000" cy="4247317"/>
          </a:xfrm>
          <a:prstGeom prst="rect">
            <a:avLst/>
          </a:prstGeom>
        </p:spPr>
        <p:txBody>
          <a:bodyPr>
            <a:spAutoFit/>
          </a:bodyPr>
          <a:lstStyle/>
          <a:p>
            <a:r>
              <a:rPr lang="en-US" b="1" i="1" dirty="0"/>
              <a:t>1st stage of ODS Contest Winners</a:t>
            </a:r>
            <a:endParaRPr lang="en-US" dirty="0"/>
          </a:p>
          <a:p>
            <a:r>
              <a:rPr lang="en-US" dirty="0"/>
              <a:t>The National Winners’ prize is their participation at the ODS summer school, July 12 – 18, 2015 in Attica, Greece, with all their expenses covered.</a:t>
            </a:r>
          </a:p>
          <a:p>
            <a:r>
              <a:rPr lang="en-US" b="1" i="1" dirty="0"/>
              <a:t>2nd stage of ODS Contest Winners</a:t>
            </a:r>
            <a:endParaRPr lang="en-US" dirty="0"/>
          </a:p>
          <a:p>
            <a:r>
              <a:rPr lang="en-US" dirty="0"/>
              <a:t>The two </a:t>
            </a:r>
            <a:r>
              <a:rPr lang="en-US" dirty="0" err="1"/>
              <a:t>PanEuropean</a:t>
            </a:r>
            <a:r>
              <a:rPr lang="en-US" dirty="0"/>
              <a:t> winners will be nominated as “</a:t>
            </a:r>
            <a:r>
              <a:rPr lang="en-US" b="1" dirty="0"/>
              <a:t>ODS Teachers of 2015”</a:t>
            </a:r>
            <a:r>
              <a:rPr lang="en-US" dirty="0"/>
              <a:t>, experiencing the publicity related to this nomination.</a:t>
            </a:r>
          </a:p>
          <a:p>
            <a:r>
              <a:rPr lang="en-US" dirty="0"/>
              <a:t>Also, both winners will receive an </a:t>
            </a:r>
            <a:r>
              <a:rPr lang="en-US" dirty="0" err="1"/>
              <a:t>iPad</a:t>
            </a:r>
            <a:r>
              <a:rPr lang="en-US" dirty="0"/>
              <a:t>.</a:t>
            </a:r>
          </a:p>
          <a:p>
            <a:r>
              <a:rPr lang="en-US" dirty="0"/>
              <a:t>All participating teachers (National Winners) who will participate on the ODS Contest’s second stage, will receive the ODS certificate of participation.</a:t>
            </a:r>
          </a:p>
        </p:txBody>
      </p:sp>
      <p:pic>
        <p:nvPicPr>
          <p:cNvPr id="4" name="Picture 3" descr="Screen Shot 2015-09-28 at 15.47.0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1781" y="1628800"/>
            <a:ext cx="4022219" cy="4176464"/>
          </a:xfrm>
          <a:prstGeom prst="rect">
            <a:avLst/>
          </a:prstGeom>
        </p:spPr>
      </p:pic>
      <p:sp>
        <p:nvSpPr>
          <p:cNvPr id="5" name="Rectangle 4"/>
          <p:cNvSpPr/>
          <p:nvPr/>
        </p:nvSpPr>
        <p:spPr>
          <a:xfrm>
            <a:off x="3563888" y="1196752"/>
            <a:ext cx="2827742" cy="369332"/>
          </a:xfrm>
          <a:prstGeom prst="rect">
            <a:avLst/>
          </a:prstGeom>
        </p:spPr>
        <p:txBody>
          <a:bodyPr wrap="none">
            <a:spAutoFit/>
          </a:bodyPr>
          <a:lstStyle/>
          <a:p>
            <a:r>
              <a:rPr lang="en-US" dirty="0">
                <a:hlinkClick r:id="rId3"/>
              </a:rPr>
              <a:t>http://www.ods-</a:t>
            </a:r>
            <a:r>
              <a:rPr lang="en-US" dirty="0" smtClean="0">
                <a:hlinkClick r:id="rId3"/>
              </a:rPr>
              <a:t>contest.eu</a:t>
            </a:r>
            <a:r>
              <a:rPr lang="en-US" dirty="0" smtClean="0"/>
              <a:t> </a:t>
            </a:r>
            <a:endParaRPr lang="en-US" dirty="0"/>
          </a:p>
        </p:txBody>
      </p:sp>
      <p:sp>
        <p:nvSpPr>
          <p:cNvPr id="6" name="Rectangle 5"/>
          <p:cNvSpPr/>
          <p:nvPr/>
        </p:nvSpPr>
        <p:spPr>
          <a:xfrm>
            <a:off x="611560" y="5805264"/>
            <a:ext cx="4572000" cy="923330"/>
          </a:xfrm>
          <a:prstGeom prst="rect">
            <a:avLst/>
          </a:prstGeom>
        </p:spPr>
        <p:txBody>
          <a:bodyPr>
            <a:spAutoFit/>
          </a:bodyPr>
          <a:lstStyle/>
          <a:p>
            <a:endParaRPr lang="en-US" dirty="0" smtClean="0"/>
          </a:p>
          <a:p>
            <a:r>
              <a:rPr lang="en-US" dirty="0" smtClean="0">
                <a:hlinkClick r:id="rId4"/>
              </a:rPr>
              <a:t>http</a:t>
            </a:r>
            <a:r>
              <a:rPr lang="en-US" dirty="0">
                <a:hlinkClick r:id="rId4"/>
              </a:rPr>
              <a:t>://issuu.com/signosis/docs/ods-contest-</a:t>
            </a:r>
            <a:r>
              <a:rPr lang="en-US" dirty="0" smtClean="0">
                <a:hlinkClick r:id="rId4"/>
              </a:rPr>
              <a:t>brochure</a:t>
            </a:r>
            <a:r>
              <a:rPr lang="en-US" dirty="0" smtClean="0"/>
              <a:t> </a:t>
            </a:r>
            <a:endParaRPr lang="en-US" dirty="0"/>
          </a:p>
        </p:txBody>
      </p:sp>
    </p:spTree>
    <p:extLst>
      <p:ext uri="{BB962C8B-B14F-4D97-AF65-F5344CB8AC3E}">
        <p14:creationId xmlns:p14="http://schemas.microsoft.com/office/powerpoint/2010/main" val="3963249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858125" cy="1143000"/>
          </a:xfrm>
        </p:spPr>
        <p:txBody>
          <a:bodyPr/>
          <a:lstStyle/>
          <a:p>
            <a:r>
              <a:rPr lang="en-US" dirty="0" smtClean="0"/>
              <a:t>Common learning activities</a:t>
            </a:r>
            <a:endParaRPr lang="en-US" dirty="0"/>
          </a:p>
        </p:txBody>
      </p:sp>
      <p:pic>
        <p:nvPicPr>
          <p:cNvPr id="5" name="Content Placeholder 4" descr="Screen Shot 2015-09-28 at 15.23.25.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256779" y="2661791"/>
            <a:ext cx="7858125" cy="4162425"/>
          </a:xfrm>
        </p:spPr>
      </p:pic>
      <p:pic>
        <p:nvPicPr>
          <p:cNvPr id="6" name="Picture 5" descr="Screen Shot 2015-09-28 at 15.27.3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6605" y="2348880"/>
            <a:ext cx="2334531" cy="2830512"/>
          </a:xfrm>
          <a:prstGeom prst="rect">
            <a:avLst/>
          </a:prstGeom>
        </p:spPr>
      </p:pic>
      <p:sp>
        <p:nvSpPr>
          <p:cNvPr id="7" name="TextBox 6"/>
          <p:cNvSpPr txBox="1"/>
          <p:nvPr/>
        </p:nvSpPr>
        <p:spPr>
          <a:xfrm>
            <a:off x="611560" y="1268760"/>
            <a:ext cx="7455887" cy="1015663"/>
          </a:xfrm>
          <a:prstGeom prst="rect">
            <a:avLst/>
          </a:prstGeom>
          <a:noFill/>
        </p:spPr>
        <p:txBody>
          <a:bodyPr wrap="none" rtlCol="0">
            <a:spAutoFit/>
          </a:bodyPr>
          <a:lstStyle/>
          <a:p>
            <a:r>
              <a:rPr lang="en-US" sz="2000" dirty="0" smtClean="0"/>
              <a:t>- Eratosthenes-experiment for co-learning </a:t>
            </a:r>
            <a:r>
              <a:rPr lang="en-US" sz="2000" dirty="0" err="1" smtClean="0"/>
              <a:t>maths</a:t>
            </a:r>
            <a:r>
              <a:rPr lang="en-US" sz="2000" dirty="0" smtClean="0"/>
              <a:t> and astronomy</a:t>
            </a:r>
          </a:p>
          <a:p>
            <a:r>
              <a:rPr lang="en-US" sz="2000" dirty="0" smtClean="0"/>
              <a:t>- Calculating the distance between co-operating schools</a:t>
            </a:r>
          </a:p>
          <a:p>
            <a:r>
              <a:rPr lang="en-US" sz="2000" dirty="0" smtClean="0"/>
              <a:t>- To enforce language – and communication skills learning</a:t>
            </a:r>
            <a:endParaRPr lang="en-US" sz="2000" dirty="0"/>
          </a:p>
        </p:txBody>
      </p:sp>
      <p:sp>
        <p:nvSpPr>
          <p:cNvPr id="8" name="Rectangle 7"/>
          <p:cNvSpPr/>
          <p:nvPr/>
        </p:nvSpPr>
        <p:spPr>
          <a:xfrm>
            <a:off x="539552" y="0"/>
            <a:ext cx="8064896" cy="369332"/>
          </a:xfrm>
          <a:prstGeom prst="rect">
            <a:avLst/>
          </a:prstGeom>
        </p:spPr>
        <p:txBody>
          <a:bodyPr wrap="square">
            <a:spAutoFit/>
          </a:bodyPr>
          <a:lstStyle/>
          <a:p>
            <a:r>
              <a:rPr lang="en-US" dirty="0">
                <a:hlinkClick r:id="rId4"/>
              </a:rPr>
              <a:t>http://eratosthenes.ea.gr/en/content/</a:t>
            </a:r>
            <a:r>
              <a:rPr lang="en-US" dirty="0" smtClean="0">
                <a:hlinkClick r:id="rId4"/>
              </a:rPr>
              <a:t>experiment</a:t>
            </a:r>
            <a:r>
              <a:rPr lang="en-US" dirty="0" smtClean="0"/>
              <a:t> </a:t>
            </a:r>
            <a:endParaRPr lang="en-US" dirty="0"/>
          </a:p>
        </p:txBody>
      </p:sp>
      <p:sp>
        <p:nvSpPr>
          <p:cNvPr id="3" name="Rectangle 2"/>
          <p:cNvSpPr/>
          <p:nvPr/>
        </p:nvSpPr>
        <p:spPr>
          <a:xfrm>
            <a:off x="5580112" y="980728"/>
            <a:ext cx="3264047" cy="369332"/>
          </a:xfrm>
          <a:prstGeom prst="rect">
            <a:avLst/>
          </a:prstGeom>
        </p:spPr>
        <p:txBody>
          <a:bodyPr wrap="none">
            <a:spAutoFit/>
          </a:bodyPr>
          <a:lstStyle/>
          <a:p>
            <a:r>
              <a:rPr lang="en-US" dirty="0"/>
              <a:t>507 schools from 37 countries</a:t>
            </a:r>
          </a:p>
        </p:txBody>
      </p:sp>
    </p:spTree>
    <p:extLst>
      <p:ext uri="{BB962C8B-B14F-4D97-AF65-F5344CB8AC3E}">
        <p14:creationId xmlns:p14="http://schemas.microsoft.com/office/powerpoint/2010/main" val="644848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land2.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3717032"/>
            <a:ext cx="4972364" cy="2527850"/>
          </a:xfrm>
          <a:prstGeom prst="rect">
            <a:avLst/>
          </a:prstGeom>
        </p:spPr>
      </p:pic>
      <p:pic>
        <p:nvPicPr>
          <p:cNvPr id="5" name="Picture 4" descr="finland.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3110" y="1124744"/>
            <a:ext cx="4729370" cy="2448272"/>
          </a:xfrm>
          <a:prstGeom prst="rect">
            <a:avLst/>
          </a:prstGeom>
        </p:spPr>
      </p:pic>
      <p:sp>
        <p:nvSpPr>
          <p:cNvPr id="6" name="TextBox 5"/>
          <p:cNvSpPr txBox="1"/>
          <p:nvPr/>
        </p:nvSpPr>
        <p:spPr>
          <a:xfrm>
            <a:off x="395536" y="1988840"/>
            <a:ext cx="3851920" cy="1169551"/>
          </a:xfrm>
          <a:prstGeom prst="rect">
            <a:avLst/>
          </a:prstGeom>
          <a:noFill/>
        </p:spPr>
        <p:txBody>
          <a:bodyPr wrap="square" rtlCol="0">
            <a:spAutoFit/>
          </a:bodyPr>
          <a:lstStyle/>
          <a:p>
            <a:r>
              <a:rPr lang="en-US" sz="1400" dirty="0" smtClean="0"/>
              <a:t>Connecting schools with Science Centers, using augmented reality equipment and OSR portal pathways- Finland (multiple schools). Video link: </a:t>
            </a:r>
            <a:r>
              <a:rPr lang="pt-BR" sz="1400" dirty="0">
                <a:hlinkClick r:id="rId4"/>
              </a:rPr>
              <a:t>http://vimeo.com/</a:t>
            </a:r>
            <a:r>
              <a:rPr lang="pt-BR" sz="1400" dirty="0" smtClean="0">
                <a:hlinkClick r:id="rId4"/>
              </a:rPr>
              <a:t>61730727</a:t>
            </a:r>
            <a:r>
              <a:rPr lang="pt-BR" sz="1400" dirty="0" smtClean="0"/>
              <a:t> </a:t>
            </a:r>
            <a:r>
              <a:rPr lang="en-US" sz="1400" dirty="0" smtClean="0"/>
              <a:t> </a:t>
            </a:r>
            <a:endParaRPr lang="en-US" sz="1400" dirty="0"/>
          </a:p>
          <a:p>
            <a:r>
              <a:rPr lang="en-US" sz="1400" dirty="0" smtClean="0"/>
              <a:t> </a:t>
            </a:r>
            <a:endParaRPr lang="en-US" sz="1400" dirty="0"/>
          </a:p>
        </p:txBody>
      </p:sp>
    </p:spTree>
    <p:extLst>
      <p:ext uri="{BB962C8B-B14F-4D97-AF65-F5344CB8AC3E}">
        <p14:creationId xmlns:p14="http://schemas.microsoft.com/office/powerpoint/2010/main" val="27649354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rmany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496" y="3212976"/>
            <a:ext cx="5755465" cy="3096345"/>
          </a:xfrm>
          <a:prstGeom prst="rect">
            <a:avLst/>
          </a:prstGeom>
        </p:spPr>
      </p:pic>
      <p:sp>
        <p:nvSpPr>
          <p:cNvPr id="3" name="TextBox 2"/>
          <p:cNvSpPr txBox="1"/>
          <p:nvPr/>
        </p:nvSpPr>
        <p:spPr>
          <a:xfrm>
            <a:off x="539552" y="1844824"/>
            <a:ext cx="3240360" cy="1200329"/>
          </a:xfrm>
          <a:prstGeom prst="rect">
            <a:avLst/>
          </a:prstGeom>
          <a:noFill/>
        </p:spPr>
        <p:txBody>
          <a:bodyPr wrap="square" rtlCol="0">
            <a:spAutoFit/>
          </a:bodyPr>
          <a:lstStyle/>
          <a:p>
            <a:r>
              <a:rPr lang="en-US" dirty="0" smtClean="0"/>
              <a:t>Germany, </a:t>
            </a:r>
            <a:r>
              <a:rPr lang="en-US" dirty="0" err="1" smtClean="0"/>
              <a:t>Grundschule</a:t>
            </a:r>
            <a:r>
              <a:rPr lang="en-US" dirty="0" smtClean="0"/>
              <a:t> am Homburg – </a:t>
            </a:r>
            <a:r>
              <a:rPr lang="en-US" i="1" dirty="0" smtClean="0"/>
              <a:t>An inspiring story about the role of a teacher acting as change- agent </a:t>
            </a:r>
            <a:endParaRPr lang="en-US" i="1" dirty="0"/>
          </a:p>
        </p:txBody>
      </p:sp>
      <p:pic>
        <p:nvPicPr>
          <p:cNvPr id="4" name="Picture 3" descr="germany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3968" y="1064090"/>
            <a:ext cx="4572000" cy="3036626"/>
          </a:xfrm>
          <a:prstGeom prst="rect">
            <a:avLst/>
          </a:prstGeom>
        </p:spPr>
      </p:pic>
    </p:spTree>
    <p:extLst>
      <p:ext uri="{BB962C8B-B14F-4D97-AF65-F5344CB8AC3E}">
        <p14:creationId xmlns:p14="http://schemas.microsoft.com/office/powerpoint/2010/main" val="17921412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ydos.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11" y="1052736"/>
            <a:ext cx="3327553" cy="2943864"/>
          </a:xfrm>
          <a:prstGeom prst="rect">
            <a:avLst/>
          </a:prstGeom>
        </p:spPr>
      </p:pic>
      <p:pic>
        <p:nvPicPr>
          <p:cNvPr id="4" name="Picture 3" descr="gavdos_cyprus.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3888" y="1052736"/>
            <a:ext cx="3672408" cy="2880320"/>
          </a:xfrm>
          <a:prstGeom prst="rect">
            <a:avLst/>
          </a:prstGeom>
        </p:spPr>
      </p:pic>
      <p:pic>
        <p:nvPicPr>
          <p:cNvPr id="5" name="Picture 4" descr="Cyprus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005064"/>
            <a:ext cx="3347864" cy="2105723"/>
          </a:xfrm>
          <a:prstGeom prst="rect">
            <a:avLst/>
          </a:prstGeom>
        </p:spPr>
      </p:pic>
      <p:pic>
        <p:nvPicPr>
          <p:cNvPr id="6" name="Picture 5" descr="Cyprus_Gavdos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91881" y="4005065"/>
            <a:ext cx="4968551" cy="2160240"/>
          </a:xfrm>
          <a:prstGeom prst="rect">
            <a:avLst/>
          </a:prstGeom>
        </p:spPr>
      </p:pic>
      <p:sp>
        <p:nvSpPr>
          <p:cNvPr id="7" name="Rectangle 6"/>
          <p:cNvSpPr/>
          <p:nvPr/>
        </p:nvSpPr>
        <p:spPr>
          <a:xfrm>
            <a:off x="7236296" y="1052736"/>
            <a:ext cx="2016224" cy="2246769"/>
          </a:xfrm>
          <a:prstGeom prst="rect">
            <a:avLst/>
          </a:prstGeom>
        </p:spPr>
        <p:txBody>
          <a:bodyPr wrap="square">
            <a:spAutoFit/>
          </a:bodyPr>
          <a:lstStyle/>
          <a:p>
            <a:r>
              <a:rPr lang="en-US" sz="1400" dirty="0" smtClean="0"/>
              <a:t>Virtual connection between a single pupil school in the island of </a:t>
            </a:r>
            <a:r>
              <a:rPr lang="en-US" sz="1400" dirty="0" err="1" smtClean="0"/>
              <a:t>Gavdos</a:t>
            </a:r>
            <a:r>
              <a:rPr lang="en-US" sz="1400" dirty="0" smtClean="0"/>
              <a:t> (the southernmost island) with </a:t>
            </a:r>
            <a:r>
              <a:rPr lang="en-US" sz="1400" dirty="0" err="1" smtClean="0"/>
              <a:t>Aghios</a:t>
            </a:r>
            <a:r>
              <a:rPr lang="en-US" sz="1400" dirty="0" smtClean="0"/>
              <a:t> </a:t>
            </a:r>
            <a:r>
              <a:rPr lang="en-US" sz="1400" dirty="0" err="1" smtClean="0"/>
              <a:t>Spyridonas</a:t>
            </a:r>
            <a:r>
              <a:rPr lang="en-US" sz="1400" dirty="0" smtClean="0"/>
              <a:t> school in Cyprus, Nicosia- Science and Environmental Education - more coming...  </a:t>
            </a:r>
            <a:endParaRPr lang="en-US" sz="1400" dirty="0"/>
          </a:p>
        </p:txBody>
      </p:sp>
    </p:spTree>
    <p:extLst>
      <p:ext uri="{BB962C8B-B14F-4D97-AF65-F5344CB8AC3E}">
        <p14:creationId xmlns:p14="http://schemas.microsoft.com/office/powerpoint/2010/main" val="12649653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727200" y="0"/>
            <a:ext cx="74168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E67B2"/>
              </a:buClr>
              <a:buSzPct val="25000"/>
              <a:buFont typeface="Cabin"/>
              <a:buNone/>
            </a:pPr>
            <a:r>
              <a:rPr lang="en-US" sz="3950" b="1" dirty="0" smtClean="0">
                <a:solidFill>
                  <a:srgbClr val="000000"/>
                </a:solidFill>
                <a:latin typeface="Cabin"/>
                <a:ea typeface="Cabin"/>
                <a:cs typeface="Cabin"/>
                <a:sym typeface="Cabin"/>
              </a:rPr>
              <a:t>Problem in practice</a:t>
            </a:r>
            <a:endParaRPr lang="en-US" sz="3950" b="1" i="0" u="none" strike="noStrike" cap="none" baseline="0" dirty="0">
              <a:solidFill>
                <a:srgbClr val="000000"/>
              </a:solidFill>
              <a:latin typeface="Cabin"/>
              <a:ea typeface="Cabin"/>
              <a:cs typeface="Cabin"/>
              <a:sym typeface="Cabin"/>
              <a:rtl val="0"/>
            </a:endParaRPr>
          </a:p>
        </p:txBody>
      </p:sp>
      <p:sp>
        <p:nvSpPr>
          <p:cNvPr id="95" name="Shape 95"/>
          <p:cNvSpPr txBox="1">
            <a:spLocks noGrp="1"/>
          </p:cNvSpPr>
          <p:nvPr>
            <p:ph type="body" idx="1"/>
          </p:nvPr>
        </p:nvSpPr>
        <p:spPr>
          <a:xfrm>
            <a:off x="971550" y="1499297"/>
            <a:ext cx="7416800" cy="5113337"/>
          </a:xfrm>
          <a:prstGeom prst="rect">
            <a:avLst/>
          </a:prstGeom>
          <a:noFill/>
          <a:ln>
            <a:noFill/>
          </a:ln>
        </p:spPr>
        <p:txBody>
          <a:bodyPr lIns="91425" tIns="91425" rIns="91425" bIns="91425" anchor="t" anchorCtr="0">
            <a:noAutofit/>
          </a:bodyPr>
          <a:lstStyle/>
          <a:p>
            <a:pPr marL="342900" marR="0" lvl="0" indent="-139700" algn="l" rtl="0">
              <a:lnSpc>
                <a:spcPct val="90000"/>
              </a:lnSpc>
              <a:spcBef>
                <a:spcPts val="0"/>
              </a:spcBef>
              <a:spcAft>
                <a:spcPts val="0"/>
              </a:spcAft>
              <a:buClr>
                <a:srgbClr val="2E67B2"/>
              </a:buClr>
              <a:buSzPct val="100000"/>
              <a:buFont typeface="Cabin"/>
              <a:buChar char="•"/>
            </a:pPr>
            <a:r>
              <a:rPr lang="en-US" sz="2400" i="0" u="none" strike="noStrike" cap="none" baseline="0" dirty="0" smtClean="0">
                <a:solidFill>
                  <a:srgbClr val="000000"/>
                </a:solidFill>
                <a:latin typeface="Cabin"/>
                <a:ea typeface="Cabin"/>
                <a:cs typeface="Cabin"/>
                <a:sym typeface="Cabin"/>
                <a:rtl val="0"/>
              </a:rPr>
              <a:t>Sharing and OER </a:t>
            </a:r>
            <a:r>
              <a:rPr lang="en-US" sz="2400" i="0" u="none" strike="noStrike" cap="none" baseline="0" dirty="0">
                <a:solidFill>
                  <a:srgbClr val="000000"/>
                </a:solidFill>
                <a:latin typeface="Cabin"/>
                <a:ea typeface="Cabin"/>
                <a:cs typeface="Cabin"/>
                <a:sym typeface="Cabin"/>
                <a:rtl val="0"/>
              </a:rPr>
              <a:t>re-use is not yet a common practice in Higher Education, schools and </a:t>
            </a:r>
            <a:r>
              <a:rPr lang="en-US" sz="2400" i="0" u="none" strike="noStrike" cap="none" baseline="0" dirty="0" smtClean="0">
                <a:solidFill>
                  <a:srgbClr val="000000"/>
                </a:solidFill>
                <a:latin typeface="Cabin"/>
                <a:ea typeface="Cabin"/>
                <a:cs typeface="Cabin"/>
                <a:sym typeface="Cabin"/>
                <a:rtl val="0"/>
              </a:rPr>
              <a:t>enterprises</a:t>
            </a:r>
          </a:p>
          <a:p>
            <a:pPr indent="-139700">
              <a:lnSpc>
                <a:spcPct val="90000"/>
              </a:lnSpc>
              <a:spcBef>
                <a:spcPts val="0"/>
              </a:spcBef>
              <a:buSzPct val="100000"/>
              <a:buFont typeface="Cabin"/>
              <a:buChar char="•"/>
            </a:pPr>
            <a:r>
              <a:rPr lang="en-US" sz="2400" dirty="0" smtClean="0">
                <a:solidFill>
                  <a:srgbClr val="000000"/>
                </a:solidFill>
                <a:latin typeface="Cabin"/>
                <a:ea typeface="Cabin"/>
                <a:cs typeface="Cabin"/>
                <a:sym typeface="Cabin"/>
              </a:rPr>
              <a:t>Re-use and collaboration around OER very low</a:t>
            </a:r>
            <a:endParaRPr lang="en-US" sz="2400" dirty="0">
              <a:solidFill>
                <a:srgbClr val="000000"/>
              </a:solidFill>
              <a:latin typeface="Cabin"/>
              <a:ea typeface="Cabin"/>
              <a:cs typeface="Cabin"/>
              <a:sym typeface="Cabin"/>
            </a:endParaRPr>
          </a:p>
          <a:p>
            <a:pPr marL="342900" marR="0" lvl="0" indent="-139700" algn="l" rtl="0">
              <a:lnSpc>
                <a:spcPct val="90000"/>
              </a:lnSpc>
              <a:spcBef>
                <a:spcPts val="640"/>
              </a:spcBef>
              <a:spcAft>
                <a:spcPts val="0"/>
              </a:spcAft>
              <a:buClr>
                <a:srgbClr val="2E67B2"/>
              </a:buClr>
              <a:buSzPct val="100000"/>
              <a:buFont typeface="Cabin"/>
              <a:buChar char="•"/>
            </a:pPr>
            <a:r>
              <a:rPr lang="en-US" sz="2400" i="0" u="none" strike="noStrike" cap="none" baseline="0" dirty="0" smtClean="0">
                <a:solidFill>
                  <a:srgbClr val="000000"/>
                </a:solidFill>
                <a:latin typeface="Cabin"/>
                <a:ea typeface="Cabin"/>
                <a:cs typeface="Cabin"/>
                <a:sym typeface="Cabin"/>
                <a:rtl val="0"/>
              </a:rPr>
              <a:t>Not</a:t>
            </a:r>
            <a:r>
              <a:rPr lang="en-US" sz="2400" i="0" u="none" strike="noStrike" cap="none" baseline="0" dirty="0">
                <a:solidFill>
                  <a:srgbClr val="000000"/>
                </a:solidFill>
                <a:latin typeface="Cabin"/>
                <a:ea typeface="Cabin"/>
                <a:cs typeface="Cabin"/>
                <a:sym typeface="Cabin"/>
                <a:rtl val="0"/>
              </a:rPr>
              <a:t>-invented-here </a:t>
            </a:r>
            <a:r>
              <a:rPr lang="en-US" sz="2400" i="0" u="none" strike="noStrike" cap="none" baseline="0" dirty="0" smtClean="0">
                <a:solidFill>
                  <a:srgbClr val="000000"/>
                </a:solidFill>
                <a:latin typeface="Cabin"/>
                <a:ea typeface="Cabin"/>
                <a:cs typeface="Cabin"/>
                <a:sym typeface="Cabin"/>
                <a:rtl val="0"/>
              </a:rPr>
              <a:t>syndrome and similar barriers</a:t>
            </a:r>
            <a:endParaRPr lang="en-US" sz="2400" i="0" u="none" strike="noStrike" cap="none" baseline="0" dirty="0">
              <a:solidFill>
                <a:srgbClr val="000000"/>
              </a:solidFill>
              <a:latin typeface="Cabin"/>
              <a:ea typeface="Cabin"/>
              <a:cs typeface="Cabin"/>
              <a:sym typeface="Cabin"/>
              <a:rtl val="0"/>
            </a:endParaRPr>
          </a:p>
          <a:p>
            <a:pPr indent="-139700">
              <a:lnSpc>
                <a:spcPct val="90000"/>
              </a:lnSpc>
              <a:buSzPct val="100000"/>
              <a:buFont typeface="Cabin"/>
              <a:buChar char="•"/>
            </a:pPr>
            <a:r>
              <a:rPr lang="en-US" sz="2400" dirty="0" smtClean="0">
                <a:solidFill>
                  <a:srgbClr val="000000"/>
                </a:solidFill>
                <a:latin typeface="Cabin"/>
                <a:ea typeface="Cabin"/>
                <a:cs typeface="Cabin"/>
                <a:sym typeface="Cabin"/>
              </a:rPr>
              <a:t>“</a:t>
            </a:r>
            <a:r>
              <a:rPr lang="en-US" sz="2400" dirty="0">
                <a:solidFill>
                  <a:srgbClr val="000000"/>
                </a:solidFill>
                <a:latin typeface="Cabin"/>
                <a:ea typeface="Cabin"/>
                <a:cs typeface="Cabin"/>
                <a:sym typeface="Cabin"/>
              </a:rPr>
              <a:t>I look at the resources and then build them myself” </a:t>
            </a:r>
            <a:endParaRPr lang="en-US" sz="2400" dirty="0" smtClean="0">
              <a:solidFill>
                <a:srgbClr val="000000"/>
              </a:solidFill>
              <a:latin typeface="Cabin"/>
              <a:ea typeface="Cabin"/>
              <a:cs typeface="Cabin"/>
              <a:sym typeface="Cabin"/>
            </a:endParaRPr>
          </a:p>
          <a:p>
            <a:pPr indent="-139700">
              <a:lnSpc>
                <a:spcPct val="90000"/>
              </a:lnSpc>
              <a:buSzPct val="100000"/>
              <a:buFont typeface="Cabin"/>
              <a:buChar char="•"/>
            </a:pPr>
            <a:endParaRPr lang="en-US" sz="2400" i="0" u="none" strike="noStrike" cap="none" baseline="0" dirty="0">
              <a:solidFill>
                <a:srgbClr val="000000"/>
              </a:solidFill>
              <a:latin typeface="Cabin"/>
              <a:ea typeface="Cabin"/>
              <a:cs typeface="Cabin"/>
              <a:sym typeface="Cabin"/>
              <a:rtl val="0"/>
            </a:endParaRPr>
          </a:p>
          <a:p>
            <a:pPr marL="342900" marR="0" lvl="0" indent="-139700" algn="l" rtl="0">
              <a:lnSpc>
                <a:spcPct val="90000"/>
              </a:lnSpc>
              <a:spcBef>
                <a:spcPts val="640"/>
              </a:spcBef>
              <a:spcAft>
                <a:spcPts val="0"/>
              </a:spcAft>
              <a:buClr>
                <a:srgbClr val="2E67B2"/>
              </a:buClr>
              <a:buSzPct val="100000"/>
              <a:buFont typeface="Cabin"/>
              <a:buChar char="•"/>
            </a:pPr>
            <a:r>
              <a:rPr lang="en-US" sz="2400" i="0" u="none" strike="noStrike" cap="none" baseline="0" dirty="0">
                <a:solidFill>
                  <a:srgbClr val="000000"/>
                </a:solidFill>
                <a:latin typeface="Cabin"/>
                <a:ea typeface="Cabin"/>
                <a:cs typeface="Cabin"/>
                <a:sym typeface="Cabin"/>
                <a:rtl val="0"/>
              </a:rPr>
              <a:t>Sharing </a:t>
            </a:r>
            <a:r>
              <a:rPr lang="en-US" sz="2400" i="0" u="none" strike="noStrike" cap="none" baseline="0" dirty="0" smtClean="0">
                <a:solidFill>
                  <a:srgbClr val="000000"/>
                </a:solidFill>
                <a:latin typeface="Cabin"/>
                <a:ea typeface="Cabin"/>
                <a:cs typeface="Cabin"/>
                <a:sym typeface="Cabin"/>
                <a:rtl val="0"/>
              </a:rPr>
              <a:t>complete (finished) </a:t>
            </a:r>
            <a:r>
              <a:rPr lang="en-US" sz="2400" i="0" u="none" strike="noStrike" cap="none" baseline="0" dirty="0">
                <a:solidFill>
                  <a:srgbClr val="000000"/>
                </a:solidFill>
                <a:latin typeface="Cabin"/>
                <a:ea typeface="Cabin"/>
                <a:cs typeface="Cabin"/>
                <a:sym typeface="Cabin"/>
                <a:rtl val="0"/>
              </a:rPr>
              <a:t>resources might not be the solution…</a:t>
            </a:r>
          </a:p>
          <a:p>
            <a:endParaRPr lang="en-US" sz="2400" i="0" u="none" strike="noStrike" cap="none" baseline="0" dirty="0">
              <a:solidFill>
                <a:srgbClr val="000000"/>
              </a:solidFill>
              <a:latin typeface="Cabin"/>
              <a:ea typeface="Cabin"/>
              <a:cs typeface="Cabin"/>
              <a:sym typeface="Cabin"/>
              <a:rtl val="0"/>
            </a:endParaRPr>
          </a:p>
        </p:txBody>
      </p:sp>
    </p:spTree>
    <p:extLst>
      <p:ext uri="{BB962C8B-B14F-4D97-AF65-F5344CB8AC3E}">
        <p14:creationId xmlns:p14="http://schemas.microsoft.com/office/powerpoint/2010/main" val="12623335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3" name="Picture 2" descr="Screen Shot 2014-05-05 at 10.23.5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5514" y="1910376"/>
            <a:ext cx="8308486" cy="2348403"/>
          </a:xfrm>
          <a:prstGeom prst="rect">
            <a:avLst/>
          </a:prstGeom>
        </p:spPr>
      </p:pic>
      <p:sp>
        <p:nvSpPr>
          <p:cNvPr id="2" name="Rectangle 1"/>
          <p:cNvSpPr/>
          <p:nvPr/>
        </p:nvSpPr>
        <p:spPr>
          <a:xfrm>
            <a:off x="3131840" y="4797152"/>
            <a:ext cx="3338649" cy="523220"/>
          </a:xfrm>
          <a:prstGeom prst="rect">
            <a:avLst/>
          </a:prstGeom>
        </p:spPr>
        <p:txBody>
          <a:bodyPr wrap="none">
            <a:spAutoFit/>
          </a:bodyPr>
          <a:lstStyle/>
          <a:p>
            <a:r>
              <a:rPr lang="en-US" sz="2800" dirty="0">
                <a:hlinkClick r:id="rId4"/>
              </a:rPr>
              <a:t>http://idea-</a:t>
            </a:r>
            <a:r>
              <a:rPr lang="en-US" sz="2800" dirty="0" smtClean="0">
                <a:hlinkClick r:id="rId4"/>
              </a:rPr>
              <a:t>space.eu</a:t>
            </a:r>
            <a:r>
              <a:rPr lang="en-US" sz="2800" dirty="0" smtClean="0"/>
              <a:t> </a:t>
            </a:r>
            <a:endParaRPr lang="en-US" sz="2800" dirty="0"/>
          </a:p>
        </p:txBody>
      </p:sp>
    </p:spTree>
    <p:extLst>
      <p:ext uri="{BB962C8B-B14F-4D97-AF65-F5344CB8AC3E}">
        <p14:creationId xmlns:p14="http://schemas.microsoft.com/office/powerpoint/2010/main" val="4111460860"/>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916832"/>
            <a:ext cx="7534672" cy="3416320"/>
          </a:xfrm>
          <a:prstGeom prst="rect">
            <a:avLst/>
          </a:prstGeom>
          <a:noFill/>
        </p:spPr>
        <p:txBody>
          <a:bodyPr wrap="none" rtlCol="0">
            <a:spAutoFit/>
          </a:bodyPr>
          <a:lstStyle/>
          <a:p>
            <a:r>
              <a:rPr lang="fi-FI" dirty="0" smtClean="0"/>
              <a:t>OER and </a:t>
            </a:r>
            <a:r>
              <a:rPr lang="fi-FI" dirty="0" err="1" smtClean="0"/>
              <a:t>related</a:t>
            </a:r>
            <a:r>
              <a:rPr lang="fi-FI" dirty="0" smtClean="0"/>
              <a:t> </a:t>
            </a:r>
            <a:r>
              <a:rPr lang="fi-FI" dirty="0" err="1" smtClean="0"/>
              <a:t>topics</a:t>
            </a:r>
            <a:endParaRPr lang="fi-FI" dirty="0" smtClean="0"/>
          </a:p>
          <a:p>
            <a:endParaRPr lang="fi-FI" dirty="0" smtClean="0"/>
          </a:p>
          <a:p>
            <a:endParaRPr lang="fi-FI" dirty="0" smtClean="0"/>
          </a:p>
          <a:p>
            <a:r>
              <a:rPr lang="fi-FI" dirty="0" smtClean="0"/>
              <a:t>	</a:t>
            </a:r>
            <a:r>
              <a:rPr lang="fi-FI" dirty="0" err="1" smtClean="0"/>
              <a:t>Examples</a:t>
            </a:r>
            <a:r>
              <a:rPr lang="fi-FI" dirty="0" smtClean="0"/>
              <a:t> and </a:t>
            </a:r>
            <a:r>
              <a:rPr lang="fi-FI" dirty="0" err="1" smtClean="0"/>
              <a:t>Lessons</a:t>
            </a:r>
            <a:r>
              <a:rPr lang="fi-FI" dirty="0" smtClean="0"/>
              <a:t> </a:t>
            </a:r>
            <a:r>
              <a:rPr lang="fi-FI" dirty="0" err="1" smtClean="0"/>
              <a:t>learnt</a:t>
            </a:r>
            <a:r>
              <a:rPr lang="fi-FI" dirty="0" smtClean="0"/>
              <a:t> </a:t>
            </a:r>
            <a:r>
              <a:rPr lang="fi-FI" dirty="0" err="1" smtClean="0"/>
              <a:t>from</a:t>
            </a:r>
            <a:r>
              <a:rPr lang="fi-FI" dirty="0" smtClean="0"/>
              <a:t> the ODS and OEI </a:t>
            </a:r>
            <a:r>
              <a:rPr lang="fi-FI" dirty="0" err="1" smtClean="0"/>
              <a:t>projects</a:t>
            </a:r>
            <a:endParaRPr lang="fi-FI" dirty="0" smtClean="0"/>
          </a:p>
          <a:p>
            <a:endParaRPr lang="fi-FI" dirty="0" smtClean="0"/>
          </a:p>
          <a:p>
            <a:r>
              <a:rPr lang="fi-FI" dirty="0" smtClean="0"/>
              <a:t>	</a:t>
            </a:r>
          </a:p>
          <a:p>
            <a:r>
              <a:rPr lang="fi-FI" dirty="0" smtClean="0"/>
              <a:t>		</a:t>
            </a:r>
            <a:r>
              <a:rPr lang="fi-FI" dirty="0" err="1" smtClean="0"/>
              <a:t>Discussion</a:t>
            </a:r>
            <a:endParaRPr lang="fi-FI" dirty="0" smtClean="0"/>
          </a:p>
          <a:p>
            <a:endParaRPr lang="fi-FI" dirty="0"/>
          </a:p>
          <a:p>
            <a:r>
              <a:rPr lang="fi-FI" dirty="0" smtClean="0"/>
              <a:t>			</a:t>
            </a:r>
          </a:p>
          <a:p>
            <a:r>
              <a:rPr lang="fi-FI" dirty="0"/>
              <a:t>	</a:t>
            </a:r>
            <a:r>
              <a:rPr lang="fi-FI" dirty="0" smtClean="0"/>
              <a:t>		</a:t>
            </a:r>
            <a:r>
              <a:rPr lang="fi-FI" dirty="0" err="1" smtClean="0"/>
              <a:t>Nordic</a:t>
            </a:r>
            <a:r>
              <a:rPr lang="fi-FI" dirty="0" smtClean="0"/>
              <a:t> / </a:t>
            </a:r>
            <a:r>
              <a:rPr lang="fi-FI" dirty="0" err="1" smtClean="0"/>
              <a:t>Baltic</a:t>
            </a:r>
            <a:r>
              <a:rPr lang="fi-FI" dirty="0" smtClean="0"/>
              <a:t> </a:t>
            </a:r>
            <a:r>
              <a:rPr lang="fi-FI" dirty="0" err="1" smtClean="0"/>
              <a:t>cooperation</a:t>
            </a:r>
            <a:r>
              <a:rPr lang="fi-FI" dirty="0" smtClean="0"/>
              <a:t> </a:t>
            </a:r>
            <a:r>
              <a:rPr lang="fi-FI" dirty="0" err="1" smtClean="0"/>
              <a:t>networks</a:t>
            </a:r>
            <a:r>
              <a:rPr lang="fi-FI" dirty="0" smtClean="0"/>
              <a:t> for OER</a:t>
            </a:r>
          </a:p>
          <a:p>
            <a:endParaRPr lang="fi-FI" dirty="0"/>
          </a:p>
          <a:p>
            <a:r>
              <a:rPr lang="fi-FI" dirty="0" smtClean="0"/>
              <a:t>			</a:t>
            </a:r>
          </a:p>
        </p:txBody>
      </p:sp>
      <p:sp>
        <p:nvSpPr>
          <p:cNvPr id="4" name="Rectangle 2"/>
          <p:cNvSpPr>
            <a:spLocks noGrp="1" noChangeArrowheads="1"/>
          </p:cNvSpPr>
          <p:nvPr>
            <p:ph type="title"/>
          </p:nvPr>
        </p:nvSpPr>
        <p:spPr>
          <a:xfrm>
            <a:off x="1943224" y="188640"/>
            <a:ext cx="5077048" cy="1143001"/>
          </a:xfrm>
        </p:spPr>
        <p:txBody>
          <a:bodyPr/>
          <a:lstStyle/>
          <a:p>
            <a:r>
              <a:rPr lang="fi-FI" dirty="0" smtClean="0">
                <a:solidFill>
                  <a:schemeClr val="tx1"/>
                </a:solidFill>
              </a:rPr>
              <a:t>Agenda</a:t>
            </a:r>
            <a:endParaRPr lang="fi-FI"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2" name="Picture 1" descr="Screen Shot 2014-05-05 at 10.24.4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5976" y="260648"/>
            <a:ext cx="4555156" cy="3542899"/>
          </a:xfrm>
          <a:prstGeom prst="rect">
            <a:avLst/>
          </a:prstGeom>
        </p:spPr>
      </p:pic>
      <p:pic>
        <p:nvPicPr>
          <p:cNvPr id="3" name="Picture 2" descr="Screen Shot 2014-05-05 at 10.26.11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8286" y="2924009"/>
            <a:ext cx="4205913" cy="3337300"/>
          </a:xfrm>
          <a:prstGeom prst="rect">
            <a:avLst/>
          </a:prstGeom>
        </p:spPr>
      </p:pic>
      <p:pic>
        <p:nvPicPr>
          <p:cNvPr id="4" name="Picture 3" descr="Screen Shot 2014-05-05 at 10.27.1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9552" y="1412776"/>
            <a:ext cx="4601022" cy="3683926"/>
          </a:xfrm>
          <a:prstGeom prst="rect">
            <a:avLst/>
          </a:prstGeom>
        </p:spPr>
      </p:pic>
      <p:sp>
        <p:nvSpPr>
          <p:cNvPr id="7" name="Rectangle 6"/>
          <p:cNvSpPr/>
          <p:nvPr/>
        </p:nvSpPr>
        <p:spPr>
          <a:xfrm>
            <a:off x="467544" y="6165304"/>
            <a:ext cx="3338649" cy="523220"/>
          </a:xfrm>
          <a:prstGeom prst="rect">
            <a:avLst/>
          </a:prstGeom>
        </p:spPr>
        <p:txBody>
          <a:bodyPr wrap="none">
            <a:spAutoFit/>
          </a:bodyPr>
          <a:lstStyle/>
          <a:p>
            <a:r>
              <a:rPr lang="en-US" sz="2800" dirty="0">
                <a:hlinkClick r:id="rId6"/>
              </a:rPr>
              <a:t>http://idea-</a:t>
            </a:r>
            <a:r>
              <a:rPr lang="en-US" sz="2800" dirty="0" smtClean="0">
                <a:hlinkClick r:id="rId6"/>
              </a:rPr>
              <a:t>space.eu</a:t>
            </a:r>
            <a:r>
              <a:rPr lang="en-US" sz="2800" dirty="0" smtClean="0"/>
              <a:t> </a:t>
            </a:r>
            <a:endParaRPr lang="en-US" sz="2800" dirty="0"/>
          </a:p>
        </p:txBody>
      </p:sp>
    </p:spTree>
    <p:extLst>
      <p:ext uri="{BB962C8B-B14F-4D97-AF65-F5344CB8AC3E}">
        <p14:creationId xmlns:p14="http://schemas.microsoft.com/office/powerpoint/2010/main" val="1237785464"/>
      </p:ext>
    </p:extLst>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971550" y="-161925"/>
            <a:ext cx="74168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E67B2"/>
              </a:buClr>
              <a:buSzPct val="25000"/>
              <a:buFont typeface="Cabin"/>
              <a:buNone/>
            </a:pPr>
            <a:r>
              <a:rPr lang="en-US" sz="3950" b="1" i="0" u="none" strike="noStrike" cap="none" baseline="0" dirty="0" smtClean="0">
                <a:solidFill>
                  <a:srgbClr val="2E67B2"/>
                </a:solidFill>
                <a:latin typeface="Cabin"/>
                <a:ea typeface="Cabin"/>
                <a:cs typeface="Cabin"/>
                <a:sym typeface="Cabin"/>
                <a:rtl val="0"/>
              </a:rPr>
              <a:t>Implications</a:t>
            </a:r>
            <a:endParaRPr lang="en-US" sz="3950" b="1" i="0" u="none" strike="noStrike" cap="none" baseline="0" dirty="0">
              <a:solidFill>
                <a:srgbClr val="2E67B2"/>
              </a:solidFill>
              <a:latin typeface="Cabin"/>
              <a:ea typeface="Cabin"/>
              <a:cs typeface="Cabin"/>
              <a:sym typeface="Cabin"/>
              <a:rtl val="0"/>
            </a:endParaRPr>
          </a:p>
        </p:txBody>
      </p:sp>
      <p:sp>
        <p:nvSpPr>
          <p:cNvPr id="95" name="Shape 95"/>
          <p:cNvSpPr txBox="1">
            <a:spLocks noGrp="1"/>
          </p:cNvSpPr>
          <p:nvPr>
            <p:ph type="body" idx="1"/>
          </p:nvPr>
        </p:nvSpPr>
        <p:spPr>
          <a:xfrm>
            <a:off x="971549" y="1225121"/>
            <a:ext cx="8172451" cy="5113337"/>
          </a:xfrm>
          <a:prstGeom prst="rect">
            <a:avLst/>
          </a:prstGeom>
          <a:noFill/>
          <a:ln>
            <a:noFill/>
          </a:ln>
        </p:spPr>
        <p:txBody>
          <a:bodyPr lIns="91425" tIns="91425" rIns="91425" bIns="91425" anchor="t" anchorCtr="0">
            <a:noAutofit/>
          </a:bodyPr>
          <a:lstStyle/>
          <a:p>
            <a:pPr marL="342900" marR="0" lvl="0" indent="-139700" algn="l" rtl="0">
              <a:lnSpc>
                <a:spcPct val="90000"/>
              </a:lnSpc>
              <a:spcBef>
                <a:spcPts val="0"/>
              </a:spcBef>
              <a:spcAft>
                <a:spcPts val="0"/>
              </a:spcAft>
              <a:buClr>
                <a:srgbClr val="2E67B2"/>
              </a:buClr>
              <a:buSzPct val="100000"/>
              <a:buFont typeface="Cabin"/>
              <a:buChar char="•"/>
            </a:pPr>
            <a:endParaRPr lang="en-US" sz="2000" i="0" u="none" strike="noStrike" cap="none" baseline="0" dirty="0">
              <a:solidFill>
                <a:srgbClr val="2E67B2"/>
              </a:solidFill>
              <a:latin typeface="Cabin"/>
              <a:ea typeface="Cabin"/>
              <a:cs typeface="Cabin"/>
              <a:sym typeface="Cabin"/>
              <a:rtl val="0"/>
            </a:endParaRPr>
          </a:p>
          <a:p>
            <a:pPr marL="342900" marR="0" lvl="0" indent="-139700" algn="l" rtl="0">
              <a:lnSpc>
                <a:spcPct val="90000"/>
              </a:lnSpc>
              <a:spcBef>
                <a:spcPts val="0"/>
              </a:spcBef>
              <a:spcAft>
                <a:spcPts val="0"/>
              </a:spcAft>
              <a:buClr>
                <a:srgbClr val="2E67B2"/>
              </a:buClr>
              <a:buSzPct val="100000"/>
              <a:buFont typeface="Cabin"/>
              <a:buChar char="•"/>
            </a:pPr>
            <a:r>
              <a:rPr lang="en-US" sz="2000" dirty="0" smtClean="0">
                <a:solidFill>
                  <a:srgbClr val="2E67B2"/>
                </a:solidFill>
                <a:latin typeface="Cabin"/>
                <a:ea typeface="Cabin"/>
                <a:cs typeface="Cabin"/>
                <a:sym typeface="Cabin"/>
              </a:rPr>
              <a:t>Enabling collaborations in an early phase </a:t>
            </a:r>
          </a:p>
          <a:p>
            <a:pPr marL="603250" lvl="1" indent="0">
              <a:lnSpc>
                <a:spcPct val="90000"/>
              </a:lnSpc>
              <a:spcBef>
                <a:spcPts val="0"/>
              </a:spcBef>
              <a:buSzPct val="100000"/>
              <a:buNone/>
            </a:pPr>
            <a:r>
              <a:rPr lang="en-US" sz="2000" dirty="0" smtClean="0">
                <a:solidFill>
                  <a:srgbClr val="2E67B2"/>
                </a:solidFill>
                <a:latin typeface="Cabin"/>
                <a:ea typeface="Cabin"/>
                <a:cs typeface="Cabin"/>
                <a:sym typeface="Cabin"/>
              </a:rPr>
              <a:t>– SHARING IDEAS AND BUILDING COLLABORATIONS</a:t>
            </a:r>
          </a:p>
          <a:p>
            <a:pPr marL="342900" marR="0" lvl="0" indent="-139700" algn="l" rtl="0">
              <a:lnSpc>
                <a:spcPct val="90000"/>
              </a:lnSpc>
              <a:spcBef>
                <a:spcPts val="0"/>
              </a:spcBef>
              <a:spcAft>
                <a:spcPts val="0"/>
              </a:spcAft>
              <a:buClr>
                <a:srgbClr val="2E67B2"/>
              </a:buClr>
              <a:buSzPct val="100000"/>
              <a:buFont typeface="Cabin"/>
              <a:buChar char="•"/>
            </a:pPr>
            <a:endParaRPr lang="en-US" sz="2000" i="0" u="none" strike="noStrike" cap="none" baseline="0" dirty="0">
              <a:solidFill>
                <a:srgbClr val="2E67B2"/>
              </a:solidFill>
              <a:latin typeface="Cabin"/>
              <a:ea typeface="Cabin"/>
              <a:cs typeface="Cabin"/>
              <a:sym typeface="Cabin"/>
              <a:rtl val="0"/>
            </a:endParaRPr>
          </a:p>
          <a:p>
            <a:pPr marL="342900" marR="0" lvl="0" indent="-139700" algn="l" rtl="0">
              <a:lnSpc>
                <a:spcPct val="90000"/>
              </a:lnSpc>
              <a:spcBef>
                <a:spcPts val="0"/>
              </a:spcBef>
              <a:spcAft>
                <a:spcPts val="0"/>
              </a:spcAft>
              <a:buClr>
                <a:srgbClr val="2E67B2"/>
              </a:buClr>
              <a:buSzPct val="100000"/>
              <a:buFont typeface="Cabin"/>
              <a:buChar char="•"/>
            </a:pPr>
            <a:r>
              <a:rPr lang="en-US" sz="2000" dirty="0" smtClean="0">
                <a:solidFill>
                  <a:srgbClr val="2E67B2"/>
                </a:solidFill>
                <a:latin typeface="Cabin"/>
                <a:ea typeface="Cabin"/>
                <a:cs typeface="Cabin"/>
                <a:sym typeface="Cabin"/>
              </a:rPr>
              <a:t>Learning from other domains: Open Source, Open Access, Organizational knowledge sharing</a:t>
            </a:r>
          </a:p>
          <a:p>
            <a:pPr marL="342900" marR="0" lvl="0" indent="-139700" algn="l" rtl="0">
              <a:lnSpc>
                <a:spcPct val="90000"/>
              </a:lnSpc>
              <a:spcBef>
                <a:spcPts val="0"/>
              </a:spcBef>
              <a:spcAft>
                <a:spcPts val="0"/>
              </a:spcAft>
              <a:buClr>
                <a:srgbClr val="2E67B2"/>
              </a:buClr>
              <a:buSzPct val="100000"/>
              <a:buFont typeface="Cabin"/>
              <a:buChar char="•"/>
            </a:pPr>
            <a:endParaRPr lang="en-US" sz="2000" dirty="0">
              <a:solidFill>
                <a:srgbClr val="2E67B2"/>
              </a:solidFill>
              <a:latin typeface="Cabin"/>
              <a:ea typeface="Cabin"/>
              <a:cs typeface="Cabin"/>
              <a:sym typeface="Cabin"/>
            </a:endParaRPr>
          </a:p>
          <a:p>
            <a:pPr marL="660400" lvl="0" indent="-457200">
              <a:lnSpc>
                <a:spcPct val="90000"/>
              </a:lnSpc>
              <a:spcBef>
                <a:spcPts val="0"/>
              </a:spcBef>
              <a:buSzPct val="100000"/>
              <a:buFont typeface="+mj-lt"/>
              <a:buAutoNum type="arabicPeriod"/>
            </a:pPr>
            <a:r>
              <a:rPr lang="en-US" sz="2000" dirty="0" smtClean="0">
                <a:solidFill>
                  <a:srgbClr val="2E67B2"/>
                </a:solidFill>
                <a:latin typeface="Cabin"/>
                <a:ea typeface="Cabin"/>
                <a:cs typeface="Cabin"/>
                <a:sym typeface="Cabin"/>
              </a:rPr>
              <a:t>Are </a:t>
            </a:r>
            <a:r>
              <a:rPr lang="en-US" sz="2000" dirty="0">
                <a:solidFill>
                  <a:srgbClr val="2E67B2"/>
                </a:solidFill>
                <a:latin typeface="Cabin"/>
                <a:ea typeface="Cabin"/>
                <a:cs typeface="Cabin"/>
                <a:sym typeface="Cabin"/>
              </a:rPr>
              <a:t>educators interested on exploring collaboration opportunities around educational ideas and OERs with their peers (locally or even globally)</a:t>
            </a:r>
            <a:r>
              <a:rPr lang="en-US" sz="2000" dirty="0" smtClean="0">
                <a:solidFill>
                  <a:srgbClr val="2E67B2"/>
                </a:solidFill>
                <a:latin typeface="Cabin"/>
                <a:ea typeface="Cabin"/>
                <a:cs typeface="Cabin"/>
                <a:sym typeface="Cabin"/>
              </a:rPr>
              <a:t>?</a:t>
            </a:r>
          </a:p>
          <a:p>
            <a:pPr marL="660400" lvl="0" indent="-457200">
              <a:lnSpc>
                <a:spcPct val="90000"/>
              </a:lnSpc>
              <a:spcBef>
                <a:spcPts val="0"/>
              </a:spcBef>
              <a:buSzPct val="100000"/>
              <a:buFont typeface="+mj-lt"/>
              <a:buAutoNum type="arabicPeriod"/>
            </a:pPr>
            <a:r>
              <a:rPr lang="en-US" sz="2000" dirty="0" smtClean="0">
                <a:solidFill>
                  <a:srgbClr val="2E67B2"/>
                </a:solidFill>
                <a:latin typeface="Cabin"/>
                <a:ea typeface="Cabin"/>
                <a:cs typeface="Cabin"/>
                <a:sym typeface="Cabin"/>
              </a:rPr>
              <a:t>Is </a:t>
            </a:r>
            <a:r>
              <a:rPr lang="en-US" sz="2000" dirty="0">
                <a:solidFill>
                  <a:srgbClr val="2E67B2"/>
                </a:solidFill>
                <a:latin typeface="Cabin"/>
                <a:ea typeface="Cabin"/>
                <a:cs typeface="Cabin"/>
                <a:sym typeface="Cabin"/>
              </a:rPr>
              <a:t>openness and collaboration around OER more likely to take place when educators feel emotional ownership (Jones &amp; Jordan, 1998) of the knowledge they create?</a:t>
            </a:r>
            <a:endParaRPr lang="en-US" sz="2000" dirty="0" smtClean="0">
              <a:solidFill>
                <a:srgbClr val="2E67B2"/>
              </a:solidFill>
              <a:latin typeface="Cabin"/>
              <a:ea typeface="Cabin"/>
              <a:cs typeface="Cabin"/>
              <a:sym typeface="Cabin"/>
            </a:endParaRPr>
          </a:p>
          <a:p>
            <a:pPr marL="342900" marR="0" lvl="0" indent="-139700" algn="l" rtl="0">
              <a:lnSpc>
                <a:spcPct val="90000"/>
              </a:lnSpc>
              <a:spcBef>
                <a:spcPts val="0"/>
              </a:spcBef>
              <a:spcAft>
                <a:spcPts val="0"/>
              </a:spcAft>
              <a:buClr>
                <a:srgbClr val="2E67B2"/>
              </a:buClr>
              <a:buSzPct val="100000"/>
              <a:buFont typeface="Cabin"/>
              <a:buChar char="•"/>
            </a:pPr>
            <a:endParaRPr lang="en-US" sz="2000" i="0" u="none" strike="noStrike" cap="none" baseline="0" dirty="0">
              <a:solidFill>
                <a:srgbClr val="2E67B2"/>
              </a:solidFill>
              <a:latin typeface="Cabin"/>
              <a:ea typeface="Cabin"/>
              <a:cs typeface="Cabin"/>
              <a:sym typeface="Cabin"/>
              <a:rtl val="0"/>
            </a:endParaRPr>
          </a:p>
          <a:p>
            <a:pPr marL="342900" marR="0" lvl="0" indent="-139700" algn="l" rtl="0">
              <a:lnSpc>
                <a:spcPct val="90000"/>
              </a:lnSpc>
              <a:spcBef>
                <a:spcPts val="0"/>
              </a:spcBef>
              <a:spcAft>
                <a:spcPts val="0"/>
              </a:spcAft>
              <a:buClr>
                <a:srgbClr val="2E67B2"/>
              </a:buClr>
              <a:buSzPct val="100000"/>
              <a:buFont typeface="Cabin"/>
              <a:buChar char="•"/>
            </a:pPr>
            <a:endParaRPr lang="en-US" sz="2000" i="0" u="none" strike="noStrike" cap="none" baseline="0" dirty="0">
              <a:solidFill>
                <a:srgbClr val="2E67B2"/>
              </a:solidFill>
              <a:latin typeface="Cabin"/>
              <a:ea typeface="Cabin"/>
              <a:cs typeface="Cabin"/>
              <a:sym typeface="Cabin"/>
              <a:rtl val="0"/>
            </a:endParaRPr>
          </a:p>
          <a:p>
            <a:endParaRPr lang="en-US" sz="2000" i="0" u="none" strike="noStrike" cap="none" baseline="0" dirty="0">
              <a:solidFill>
                <a:srgbClr val="2E67B2"/>
              </a:solidFill>
              <a:latin typeface="Cabin"/>
              <a:ea typeface="Cabin"/>
              <a:cs typeface="Cabin"/>
              <a:sym typeface="Cabin"/>
              <a:rtl val="0"/>
            </a:endParaRPr>
          </a:p>
        </p:txBody>
      </p:sp>
    </p:spTree>
    <p:extLst>
      <p:ext uri="{BB962C8B-B14F-4D97-AF65-F5344CB8AC3E}">
        <p14:creationId xmlns:p14="http://schemas.microsoft.com/office/powerpoint/2010/main" val="8794746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143000" y="457200"/>
            <a:ext cx="75438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E67B2"/>
              </a:buClr>
              <a:buSzPct val="25000"/>
              <a:buFont typeface="Cabin"/>
              <a:buNone/>
            </a:pPr>
            <a:r>
              <a:rPr lang="en-US" sz="3200" b="1" i="0" u="none" strike="noStrike" cap="none" baseline="0" dirty="0" smtClean="0">
                <a:solidFill>
                  <a:srgbClr val="2E67B2"/>
                </a:solidFill>
                <a:latin typeface="Cabin"/>
                <a:ea typeface="Cabin"/>
                <a:cs typeface="Cabin"/>
                <a:sym typeface="Cabin"/>
                <a:rtl val="0"/>
              </a:rPr>
              <a:t>Idea sharing towards?</a:t>
            </a:r>
            <a:endParaRPr lang="en-US" sz="3200" b="1" i="0" u="none" strike="noStrike" cap="none" baseline="0" dirty="0">
              <a:solidFill>
                <a:srgbClr val="2E67B2"/>
              </a:solidFill>
              <a:latin typeface="Cabin"/>
              <a:ea typeface="Cabin"/>
              <a:cs typeface="Cabin"/>
              <a:sym typeface="Cabin"/>
              <a:rtl val="0"/>
            </a:endParaRPr>
          </a:p>
        </p:txBody>
      </p:sp>
      <p:sp>
        <p:nvSpPr>
          <p:cNvPr id="110" name="Shape 110"/>
          <p:cNvSpPr txBox="1">
            <a:spLocks noGrp="1"/>
          </p:cNvSpPr>
          <p:nvPr>
            <p:ph idx="1"/>
          </p:nvPr>
        </p:nvSpPr>
        <p:spPr>
          <a:xfrm>
            <a:off x="683568" y="1556792"/>
            <a:ext cx="7543800" cy="3352800"/>
          </a:xfrm>
          <a:prstGeom prst="rect">
            <a:avLst/>
          </a:prstGeom>
          <a:noFill/>
          <a:ln>
            <a:noFill/>
          </a:ln>
        </p:spPr>
        <p:txBody>
          <a:bodyPr lIns="91425" tIns="91425" rIns="91425" bIns="91425" anchor="t" anchorCtr="0">
            <a:noAutofit/>
          </a:bodyPr>
          <a:lstStyle/>
          <a:p>
            <a:pPr marL="342900" marR="0" lvl="0" indent="-139700" algn="l" rtl="0">
              <a:lnSpc>
                <a:spcPct val="80000"/>
              </a:lnSpc>
              <a:spcBef>
                <a:spcPts val="0"/>
              </a:spcBef>
              <a:spcAft>
                <a:spcPts val="0"/>
              </a:spcAft>
              <a:buClr>
                <a:srgbClr val="2E67B2"/>
              </a:buClr>
              <a:buSzPct val="100000"/>
              <a:buFont typeface="Cabin"/>
              <a:buChar char="•"/>
            </a:pPr>
            <a:r>
              <a:rPr lang="en-US" sz="2700" i="0" u="none" strike="noStrike" cap="none" baseline="0" dirty="0" smtClean="0">
                <a:solidFill>
                  <a:srgbClr val="2E67B2"/>
                </a:solidFill>
                <a:latin typeface="Cabin"/>
                <a:ea typeface="Cabin"/>
                <a:cs typeface="Cabin"/>
                <a:sym typeface="Cabin"/>
                <a:rtl val="0"/>
              </a:rPr>
              <a:t>Sharing </a:t>
            </a:r>
            <a:r>
              <a:rPr lang="en-US" sz="2700" i="0" u="none" strike="noStrike" cap="none" baseline="0" dirty="0">
                <a:solidFill>
                  <a:srgbClr val="2E67B2"/>
                </a:solidFill>
                <a:latin typeface="Cabin"/>
                <a:ea typeface="Cabin"/>
                <a:cs typeface="Cabin"/>
                <a:sym typeface="Cabin"/>
                <a:rtl val="0"/>
              </a:rPr>
              <a:t>at early stages</a:t>
            </a:r>
          </a:p>
          <a:p>
            <a:pPr marL="742950" marR="0" lvl="1" indent="-107950" algn="l" rtl="0">
              <a:lnSpc>
                <a:spcPct val="80000"/>
              </a:lnSpc>
              <a:spcBef>
                <a:spcPts val="560"/>
              </a:spcBef>
              <a:spcAft>
                <a:spcPts val="0"/>
              </a:spcAft>
              <a:buClr>
                <a:srgbClr val="2E67B2"/>
              </a:buClr>
              <a:buSzPct val="100000"/>
              <a:buFont typeface="Cabin"/>
              <a:buChar char="–"/>
            </a:pPr>
            <a:r>
              <a:rPr lang="en-US" sz="2700" i="0" u="none" strike="noStrike" cap="none" baseline="0" dirty="0">
                <a:solidFill>
                  <a:srgbClr val="2E67B2"/>
                </a:solidFill>
                <a:latin typeface="Cabin"/>
                <a:ea typeface="Cabin"/>
                <a:cs typeface="Cabin"/>
                <a:sym typeface="Cabin"/>
                <a:rtl val="0"/>
              </a:rPr>
              <a:t>Developing (near) future courses</a:t>
            </a:r>
          </a:p>
          <a:p>
            <a:pPr marL="742950" marR="0" lvl="1" indent="-107950" algn="l" rtl="0">
              <a:lnSpc>
                <a:spcPct val="80000"/>
              </a:lnSpc>
              <a:spcBef>
                <a:spcPts val="560"/>
              </a:spcBef>
              <a:spcAft>
                <a:spcPts val="0"/>
              </a:spcAft>
              <a:buClr>
                <a:srgbClr val="2E67B2"/>
              </a:buClr>
              <a:buSzPct val="100000"/>
              <a:buFont typeface="Cabin"/>
              <a:buChar char="–"/>
            </a:pPr>
            <a:r>
              <a:rPr lang="en-US" sz="2700" dirty="0" smtClean="0">
                <a:solidFill>
                  <a:srgbClr val="2E67B2"/>
                </a:solidFill>
                <a:latin typeface="Cabin"/>
                <a:ea typeface="Cabin"/>
                <a:cs typeface="Cabin"/>
                <a:sym typeface="Cabin"/>
              </a:rPr>
              <a:t>Joint projects</a:t>
            </a:r>
            <a:endParaRPr lang="en-US" sz="2700" i="0" u="none" strike="noStrike" cap="none" baseline="0" dirty="0">
              <a:solidFill>
                <a:srgbClr val="2E67B2"/>
              </a:solidFill>
              <a:latin typeface="Cabin"/>
              <a:ea typeface="Cabin"/>
              <a:cs typeface="Cabin"/>
              <a:sym typeface="Cabin"/>
              <a:rtl val="0"/>
            </a:endParaRPr>
          </a:p>
          <a:p>
            <a:pPr marL="742950" marR="0" lvl="1" indent="-107950" algn="l" rtl="0">
              <a:lnSpc>
                <a:spcPct val="80000"/>
              </a:lnSpc>
              <a:spcBef>
                <a:spcPts val="560"/>
              </a:spcBef>
              <a:spcAft>
                <a:spcPts val="0"/>
              </a:spcAft>
              <a:buClr>
                <a:srgbClr val="2E67B2"/>
              </a:buClr>
              <a:buSzPct val="100000"/>
              <a:buFont typeface="Cabin"/>
              <a:buChar char="–"/>
            </a:pPr>
            <a:r>
              <a:rPr lang="en-US" sz="2700" i="0" u="none" strike="noStrike" cap="none" baseline="0" dirty="0" smtClean="0">
                <a:solidFill>
                  <a:srgbClr val="2E67B2"/>
                </a:solidFill>
                <a:latin typeface="Cabin"/>
                <a:ea typeface="Cabin"/>
                <a:cs typeface="Cabin"/>
                <a:sym typeface="Cabin"/>
                <a:rtl val="0"/>
              </a:rPr>
              <a:t>Co-authoring e-textbooks</a:t>
            </a:r>
          </a:p>
          <a:p>
            <a:pPr marL="742950" marR="0" lvl="1" indent="-107950" algn="l" rtl="0">
              <a:lnSpc>
                <a:spcPct val="80000"/>
              </a:lnSpc>
              <a:spcBef>
                <a:spcPts val="560"/>
              </a:spcBef>
              <a:spcAft>
                <a:spcPts val="0"/>
              </a:spcAft>
              <a:buClr>
                <a:srgbClr val="2E67B2"/>
              </a:buClr>
              <a:buSzPct val="100000"/>
              <a:buFont typeface="Cabin"/>
              <a:buChar char="–"/>
            </a:pPr>
            <a:r>
              <a:rPr lang="en-US" sz="2700" dirty="0" smtClean="0">
                <a:solidFill>
                  <a:srgbClr val="2E67B2"/>
                </a:solidFill>
                <a:latin typeface="Cabin"/>
                <a:ea typeface="Cabin"/>
                <a:cs typeface="Cabin"/>
                <a:sym typeface="Cabin"/>
              </a:rPr>
              <a:t>Collaborating on research</a:t>
            </a:r>
            <a:endParaRPr lang="en-US" sz="2700" i="0" u="none" strike="noStrike" cap="none" baseline="0" dirty="0">
              <a:solidFill>
                <a:srgbClr val="2E67B2"/>
              </a:solidFill>
              <a:latin typeface="Cabin"/>
              <a:ea typeface="Cabin"/>
              <a:cs typeface="Cabin"/>
              <a:sym typeface="Cabin"/>
              <a:rtl val="0"/>
            </a:endParaRPr>
          </a:p>
          <a:p>
            <a:pPr marL="742950" marR="0" lvl="1" indent="-107950" algn="l" rtl="0">
              <a:lnSpc>
                <a:spcPct val="80000"/>
              </a:lnSpc>
              <a:spcBef>
                <a:spcPts val="560"/>
              </a:spcBef>
              <a:spcAft>
                <a:spcPts val="0"/>
              </a:spcAft>
              <a:buClr>
                <a:srgbClr val="2E67B2"/>
              </a:buClr>
              <a:buSzPct val="100000"/>
              <a:buFont typeface="Cabin"/>
              <a:buChar char="–"/>
            </a:pPr>
            <a:r>
              <a:rPr lang="en-US" sz="2700" i="0" u="none" strike="noStrike" cap="none" baseline="0" dirty="0">
                <a:solidFill>
                  <a:srgbClr val="2E67B2"/>
                </a:solidFill>
                <a:latin typeface="Cabin"/>
                <a:ea typeface="Cabin"/>
                <a:cs typeface="Cabin"/>
                <a:sym typeface="Cabin"/>
                <a:rtl val="0"/>
              </a:rPr>
              <a:t>Collaborative teaching</a:t>
            </a:r>
          </a:p>
          <a:p>
            <a:pPr marL="742950" marR="0" lvl="1" indent="-107950" algn="l" rtl="0">
              <a:lnSpc>
                <a:spcPct val="80000"/>
              </a:lnSpc>
              <a:spcBef>
                <a:spcPts val="560"/>
              </a:spcBef>
              <a:spcAft>
                <a:spcPts val="0"/>
              </a:spcAft>
              <a:buClr>
                <a:srgbClr val="2E67B2"/>
              </a:buClr>
              <a:buSzPct val="100000"/>
              <a:buFont typeface="Cabin"/>
              <a:buChar char="–"/>
            </a:pPr>
            <a:r>
              <a:rPr lang="en-US" sz="2700" i="0" u="none" strike="noStrike" cap="none" baseline="0" dirty="0">
                <a:solidFill>
                  <a:srgbClr val="2E67B2"/>
                </a:solidFill>
                <a:latin typeface="Cabin"/>
                <a:ea typeface="Cabin"/>
                <a:cs typeface="Cabin"/>
                <a:sym typeface="Cabin"/>
                <a:rtl val="0"/>
              </a:rPr>
              <a:t>Co-supervision / realization of virtual mobility activities</a:t>
            </a:r>
          </a:p>
          <a:p>
            <a:endParaRPr lang="en-US" sz="2700" b="0" i="0" u="none" strike="noStrike" cap="none" baseline="0" dirty="0">
              <a:solidFill>
                <a:srgbClr val="2E67B2"/>
              </a:solidFill>
              <a:latin typeface="Cabin"/>
              <a:ea typeface="Cabin"/>
              <a:cs typeface="Cabin"/>
              <a:sym typeface="Cabin"/>
              <a:rtl val="0"/>
            </a:endParaRPr>
          </a:p>
          <a:p>
            <a:pPr marL="342900" marR="0" lvl="0" indent="-139700" algn="l" rtl="0">
              <a:lnSpc>
                <a:spcPct val="80000"/>
              </a:lnSpc>
              <a:spcBef>
                <a:spcPts val="640"/>
              </a:spcBef>
              <a:spcAft>
                <a:spcPts val="0"/>
              </a:spcAft>
              <a:buClr>
                <a:srgbClr val="2E67B2"/>
              </a:buClr>
              <a:buSzPct val="100000"/>
              <a:buFont typeface="Cabin"/>
              <a:buChar char="•"/>
            </a:pPr>
            <a:r>
              <a:rPr lang="en-US" sz="2700" i="0" u="none" strike="noStrike" cap="none" baseline="0" dirty="0">
                <a:solidFill>
                  <a:srgbClr val="2E67B2"/>
                </a:solidFill>
                <a:latin typeface="Cabin"/>
                <a:ea typeface="Cabin"/>
                <a:cs typeface="Cabin"/>
                <a:sym typeface="Cabin"/>
                <a:rtl val="0"/>
              </a:rPr>
              <a:t>Development of open </a:t>
            </a:r>
            <a:r>
              <a:rPr lang="en-US" sz="2700" i="0" u="none" strike="noStrike" cap="none" baseline="0" dirty="0" smtClean="0">
                <a:solidFill>
                  <a:srgbClr val="2E67B2"/>
                </a:solidFill>
                <a:latin typeface="Cabin"/>
                <a:ea typeface="Cabin"/>
                <a:cs typeface="Cabin"/>
                <a:sym typeface="Cabin"/>
                <a:rtl val="0"/>
              </a:rPr>
              <a:t>scenarios, OER or</a:t>
            </a:r>
            <a:r>
              <a:rPr lang="en-US" sz="2700" i="0" u="none" strike="noStrike" cap="none" dirty="0" smtClean="0">
                <a:solidFill>
                  <a:srgbClr val="2E67B2"/>
                </a:solidFill>
                <a:latin typeface="Cabin"/>
                <a:ea typeface="Cabin"/>
                <a:cs typeface="Cabin"/>
                <a:sym typeface="Cabin"/>
                <a:rtl val="0"/>
              </a:rPr>
              <a:t> even MOOCs</a:t>
            </a:r>
            <a:r>
              <a:rPr lang="en-US" sz="2700" i="0" u="none" strike="noStrike" cap="none" baseline="0" dirty="0" smtClean="0">
                <a:solidFill>
                  <a:srgbClr val="2E67B2"/>
                </a:solidFill>
                <a:latin typeface="Cabin"/>
                <a:ea typeface="Cabin"/>
                <a:cs typeface="Cabin"/>
                <a:sym typeface="Cabin"/>
                <a:rtl val="0"/>
              </a:rPr>
              <a:t> </a:t>
            </a:r>
            <a:r>
              <a:rPr lang="en-US" sz="2700" i="0" u="none" strike="noStrike" cap="none" baseline="0" dirty="0">
                <a:solidFill>
                  <a:srgbClr val="2E67B2"/>
                </a:solidFill>
                <a:latin typeface="Cabin"/>
                <a:ea typeface="Cabin"/>
                <a:cs typeface="Cabin"/>
                <a:sym typeface="Cabin"/>
                <a:rtl val="0"/>
              </a:rPr>
              <a:t>in collaborative and adaptable ways</a:t>
            </a:r>
          </a:p>
          <a:p>
            <a:endParaRPr lang="en-US" sz="2700" b="1" i="0" u="none" strike="noStrike" cap="none" baseline="0" dirty="0">
              <a:solidFill>
                <a:srgbClr val="2E67B2"/>
              </a:solidFill>
              <a:latin typeface="Cabin"/>
              <a:ea typeface="Cabin"/>
              <a:cs typeface="Cabin"/>
              <a:sym typeface="Cabin"/>
              <a:rtl val="0"/>
            </a:endParaRPr>
          </a:p>
          <a:p>
            <a:endParaRPr lang="en-US" sz="2700" b="1" i="0" u="none" strike="noStrike" cap="none" baseline="0" dirty="0">
              <a:solidFill>
                <a:srgbClr val="2E67B2"/>
              </a:solidFill>
              <a:latin typeface="Cabin"/>
              <a:ea typeface="Cabin"/>
              <a:cs typeface="Cabin"/>
              <a:sym typeface="Cabin"/>
              <a:rtl val="0"/>
            </a:endParaRPr>
          </a:p>
        </p:txBody>
      </p:sp>
    </p:spTree>
    <p:extLst>
      <p:ext uri="{BB962C8B-B14F-4D97-AF65-F5344CB8AC3E}">
        <p14:creationId xmlns:p14="http://schemas.microsoft.com/office/powerpoint/2010/main" val="833491375"/>
      </p:ext>
    </p:extLst>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971550" y="-242887"/>
            <a:ext cx="7416800" cy="114300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E67B2"/>
              </a:buClr>
              <a:buSzPct val="25000"/>
              <a:buFont typeface="Cabin"/>
              <a:buNone/>
            </a:pPr>
            <a:r>
              <a:rPr lang="en-US" sz="3950" b="1" i="0" u="none" strike="noStrike" cap="none" baseline="0" dirty="0" smtClean="0">
                <a:solidFill>
                  <a:srgbClr val="2E67B2"/>
                </a:solidFill>
                <a:latin typeface="Cabin"/>
                <a:ea typeface="Cabin"/>
                <a:cs typeface="Cabin"/>
                <a:sym typeface="Cabin"/>
                <a:rtl val="0"/>
              </a:rPr>
              <a:t>How are ideas shared?</a:t>
            </a:r>
            <a:endParaRPr lang="en-US" sz="3950" b="1" i="0" u="none" strike="noStrike" cap="none" baseline="0" dirty="0">
              <a:solidFill>
                <a:srgbClr val="2E67B2"/>
              </a:solidFill>
              <a:latin typeface="Cabin"/>
              <a:ea typeface="Cabin"/>
              <a:cs typeface="Cabin"/>
              <a:sym typeface="Cabin"/>
              <a:rtl val="0"/>
            </a:endParaRPr>
          </a:p>
        </p:txBody>
      </p:sp>
      <p:pic>
        <p:nvPicPr>
          <p:cNvPr id="5" name="Picture 2" descr="C:\JansData\Standardization\ISSS\Communication\business plan\Processes_CEN_20110614.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9906" y="1254377"/>
            <a:ext cx="3963562" cy="223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24.media.tumblr.com/tumblr_m2eqmuD2DF1rtd0rco1_128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96225">
            <a:off x="4899988" y="1730577"/>
            <a:ext cx="3867404" cy="290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rot="291368">
            <a:off x="4782306" y="4593226"/>
            <a:ext cx="4319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Helvetica"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100" dirty="0"/>
              <a:t>Images: Tore </a:t>
            </a:r>
            <a:r>
              <a:rPr lang="en-US" sz="1100" dirty="0" err="1"/>
              <a:t>Hoel</a:t>
            </a:r>
            <a:r>
              <a:rPr lang="en-US" sz="1100" dirty="0"/>
              <a:t>, </a:t>
            </a:r>
            <a:r>
              <a:rPr lang="fi-FI" sz="1100" u="sng" dirty="0">
                <a:hlinkClick r:id="rId5"/>
              </a:rPr>
              <a:t>http://insulardrafts.tumblr.com/</a:t>
            </a:r>
            <a:endParaRPr lang="en-US" sz="1100" dirty="0"/>
          </a:p>
        </p:txBody>
      </p:sp>
      <p:pic>
        <p:nvPicPr>
          <p:cNvPr id="8" name="Picture 2" descr="OS-search-Widge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1264966">
            <a:off x="1600122" y="4026054"/>
            <a:ext cx="2622866" cy="26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4-06-24 at 12.20.36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2722" y="4793162"/>
            <a:ext cx="3332492" cy="2064838"/>
          </a:xfrm>
          <a:prstGeom prst="rect">
            <a:avLst/>
          </a:prstGeom>
        </p:spPr>
      </p:pic>
    </p:spTree>
    <p:extLst>
      <p:ext uri="{BB962C8B-B14F-4D97-AF65-F5344CB8AC3E}">
        <p14:creationId xmlns:p14="http://schemas.microsoft.com/office/powerpoint/2010/main" val="6153732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4-10-09 at 7.37.5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054" y="0"/>
            <a:ext cx="8712946" cy="6858000"/>
          </a:xfrm>
          <a:prstGeom prst="rect">
            <a:avLst/>
          </a:prstGeom>
        </p:spPr>
      </p:pic>
    </p:spTree>
    <p:extLst>
      <p:ext uri="{BB962C8B-B14F-4D97-AF65-F5344CB8AC3E}">
        <p14:creationId xmlns:p14="http://schemas.microsoft.com/office/powerpoint/2010/main" val="3210951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4-10-09 at 7.44.3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054" y="448969"/>
            <a:ext cx="8915946" cy="6239929"/>
          </a:xfrm>
          <a:prstGeom prst="rect">
            <a:avLst/>
          </a:prstGeom>
        </p:spPr>
      </p:pic>
    </p:spTree>
    <p:extLst>
      <p:ext uri="{BB962C8B-B14F-4D97-AF65-F5344CB8AC3E}">
        <p14:creationId xmlns:p14="http://schemas.microsoft.com/office/powerpoint/2010/main" val="3493673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4-10-09 at 7.42.2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4926" y="0"/>
            <a:ext cx="7909074" cy="6858000"/>
          </a:xfrm>
          <a:prstGeom prst="rect">
            <a:avLst/>
          </a:prstGeom>
        </p:spPr>
      </p:pic>
    </p:spTree>
    <p:extLst>
      <p:ext uri="{BB962C8B-B14F-4D97-AF65-F5344CB8AC3E}">
        <p14:creationId xmlns:p14="http://schemas.microsoft.com/office/powerpoint/2010/main" val="8097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in the Idea Space?</a:t>
            </a:r>
            <a:endParaRPr lang="en-US" dirty="0"/>
          </a:p>
        </p:txBody>
      </p:sp>
      <p:sp>
        <p:nvSpPr>
          <p:cNvPr id="3" name="Shape 95"/>
          <p:cNvSpPr txBox="1">
            <a:spLocks/>
          </p:cNvSpPr>
          <p:nvPr/>
        </p:nvSpPr>
        <p:spPr>
          <a:xfrm>
            <a:off x="611560" y="1340768"/>
            <a:ext cx="7416800" cy="5113337"/>
          </a:xfrm>
          <a:prstGeom prst="rect">
            <a:avLst/>
          </a:prstGeom>
          <a:noFill/>
          <a:ln>
            <a:noFill/>
          </a:ln>
        </p:spPr>
        <p:txBody>
          <a:bodyPr lIns="91425" tIns="91425" rIns="91425" bIns="91425" anchor="t" anchorCtr="0">
            <a:noAutofit/>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46100">
              <a:lnSpc>
                <a:spcPct val="90000"/>
              </a:lnSpc>
              <a:spcBef>
                <a:spcPts val="0"/>
              </a:spcBef>
              <a:buSzPct val="100000"/>
              <a:buFont typeface="Arial"/>
              <a:buChar char="•"/>
            </a:pPr>
            <a:r>
              <a:rPr lang="en-US" sz="3200" dirty="0" smtClean="0">
                <a:solidFill>
                  <a:srgbClr val="2E67B2"/>
                </a:solidFill>
                <a:latin typeface="Cabin"/>
                <a:ea typeface="Cabin"/>
                <a:cs typeface="Cabin"/>
                <a:sym typeface="Cabin"/>
                <a:rtl val="0"/>
              </a:rPr>
              <a:t>We help you set up a space for your local or international practice and find collaborators</a:t>
            </a:r>
          </a:p>
          <a:p>
            <a:pPr marL="203200" indent="0">
              <a:lnSpc>
                <a:spcPct val="90000"/>
              </a:lnSpc>
              <a:spcBef>
                <a:spcPts val="0"/>
              </a:spcBef>
              <a:buSzPct val="100000"/>
              <a:buNone/>
            </a:pPr>
            <a:endParaRPr lang="en-US" sz="3200" dirty="0" smtClean="0">
              <a:solidFill>
                <a:srgbClr val="2E67B2"/>
              </a:solidFill>
              <a:latin typeface="Cabin"/>
              <a:ea typeface="Cabin"/>
              <a:cs typeface="Cabin"/>
              <a:sym typeface="Cabin"/>
              <a:rtl val="0"/>
            </a:endParaRPr>
          </a:p>
          <a:p>
            <a:pPr marL="546100">
              <a:lnSpc>
                <a:spcPct val="90000"/>
              </a:lnSpc>
              <a:spcBef>
                <a:spcPts val="0"/>
              </a:spcBef>
              <a:buSzPct val="100000"/>
              <a:buFont typeface="Arial"/>
              <a:buChar char="•"/>
            </a:pPr>
            <a:r>
              <a:rPr lang="en-US" sz="3200" dirty="0" smtClean="0">
                <a:solidFill>
                  <a:srgbClr val="2E67B2"/>
                </a:solidFill>
                <a:latin typeface="Cabin"/>
                <a:ea typeface="Cabin"/>
                <a:cs typeface="Cabin"/>
                <a:sym typeface="Cabin"/>
                <a:rtl val="0"/>
              </a:rPr>
              <a:t>If idea space is something you need internally for your school or municipality/city, happy to support this</a:t>
            </a:r>
          </a:p>
          <a:p>
            <a:pPr marL="203200" indent="0" algn="ctr">
              <a:lnSpc>
                <a:spcPct val="90000"/>
              </a:lnSpc>
              <a:spcBef>
                <a:spcPts val="0"/>
              </a:spcBef>
              <a:buSzPct val="100000"/>
              <a:buFont typeface="Wingdings" pitchFamily="2" charset="2"/>
              <a:buNone/>
            </a:pPr>
            <a:endParaRPr lang="en-US" sz="3200" b="1" dirty="0" smtClean="0">
              <a:solidFill>
                <a:srgbClr val="2E67B2"/>
              </a:solidFill>
              <a:latin typeface="Cabin"/>
              <a:ea typeface="Cabin"/>
              <a:cs typeface="Cabin"/>
              <a:sym typeface="Cabin"/>
            </a:endParaRPr>
          </a:p>
          <a:p>
            <a:pPr marL="203200" indent="0" algn="ctr">
              <a:lnSpc>
                <a:spcPct val="90000"/>
              </a:lnSpc>
              <a:spcBef>
                <a:spcPts val="0"/>
              </a:spcBef>
              <a:buSzPct val="100000"/>
              <a:buFont typeface="Wingdings" pitchFamily="2" charset="2"/>
              <a:buNone/>
            </a:pPr>
            <a:endParaRPr lang="en-US" sz="3200" b="1" dirty="0" smtClean="0">
              <a:solidFill>
                <a:srgbClr val="2E67B2"/>
              </a:solidFill>
              <a:latin typeface="Cabin"/>
              <a:ea typeface="Cabin"/>
              <a:cs typeface="Cabin"/>
              <a:sym typeface="Cabin"/>
              <a:rtl val="0"/>
            </a:endParaRPr>
          </a:p>
          <a:p>
            <a:pPr marL="203200" indent="0" algn="ctr">
              <a:lnSpc>
                <a:spcPct val="90000"/>
              </a:lnSpc>
              <a:spcBef>
                <a:spcPts val="0"/>
              </a:spcBef>
              <a:buSzPct val="100000"/>
              <a:buFont typeface="Wingdings" pitchFamily="2" charset="2"/>
              <a:buNone/>
            </a:pPr>
            <a:endParaRPr lang="en-US" sz="3200" b="1" dirty="0" smtClean="0">
              <a:solidFill>
                <a:srgbClr val="2E67B2"/>
              </a:solidFill>
              <a:latin typeface="Cabin"/>
              <a:ea typeface="Cabin"/>
              <a:cs typeface="Cabin"/>
              <a:sym typeface="Cabin"/>
            </a:endParaRPr>
          </a:p>
          <a:p>
            <a:pPr marL="203200" indent="0" algn="ctr">
              <a:lnSpc>
                <a:spcPct val="90000"/>
              </a:lnSpc>
              <a:spcBef>
                <a:spcPts val="0"/>
              </a:spcBef>
              <a:buSzPct val="100000"/>
              <a:buFont typeface="Wingdings" pitchFamily="2" charset="2"/>
              <a:buNone/>
            </a:pPr>
            <a:endParaRPr lang="en-US" sz="3200" b="1" dirty="0">
              <a:solidFill>
                <a:srgbClr val="2E67B2"/>
              </a:solidFill>
              <a:latin typeface="Cabin"/>
              <a:ea typeface="Cabin"/>
              <a:cs typeface="Cabin"/>
              <a:sym typeface="Cabin"/>
              <a:rtl val="0"/>
            </a:endParaRPr>
          </a:p>
        </p:txBody>
      </p:sp>
      <p:sp>
        <p:nvSpPr>
          <p:cNvPr id="4" name="Rectangle 3"/>
          <p:cNvSpPr/>
          <p:nvPr/>
        </p:nvSpPr>
        <p:spPr>
          <a:xfrm>
            <a:off x="2987824" y="5229200"/>
            <a:ext cx="3338649" cy="523220"/>
          </a:xfrm>
          <a:prstGeom prst="rect">
            <a:avLst/>
          </a:prstGeom>
        </p:spPr>
        <p:txBody>
          <a:bodyPr wrap="none">
            <a:spAutoFit/>
          </a:bodyPr>
          <a:lstStyle/>
          <a:p>
            <a:r>
              <a:rPr lang="en-US" sz="2800" dirty="0">
                <a:hlinkClick r:id="rId3"/>
              </a:rPr>
              <a:t>http://idea-</a:t>
            </a:r>
            <a:r>
              <a:rPr lang="en-US" sz="2800" dirty="0" smtClean="0">
                <a:hlinkClick r:id="rId3"/>
              </a:rPr>
              <a:t>space.eu</a:t>
            </a:r>
            <a:r>
              <a:rPr lang="en-US" sz="2800" dirty="0" smtClean="0"/>
              <a:t> </a:t>
            </a:r>
            <a:endParaRPr lang="en-US" sz="2800" dirty="0"/>
          </a:p>
        </p:txBody>
      </p:sp>
    </p:spTree>
    <p:extLst>
      <p:ext uri="{BB962C8B-B14F-4D97-AF65-F5344CB8AC3E}">
        <p14:creationId xmlns:p14="http://schemas.microsoft.com/office/powerpoint/2010/main" val="2837175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971550" y="147613"/>
            <a:ext cx="74168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E67B2"/>
              </a:buClr>
              <a:buSzPct val="25000"/>
              <a:buFont typeface="Cabin"/>
              <a:buNone/>
            </a:pPr>
            <a:r>
              <a:rPr lang="en-US" sz="3950" b="1" i="0" u="none" strike="noStrike" cap="none" baseline="0" dirty="0" smtClean="0">
                <a:solidFill>
                  <a:srgbClr val="2E67B2"/>
                </a:solidFill>
                <a:latin typeface="Cabin"/>
                <a:ea typeface="Cabin"/>
                <a:cs typeface="Cabin"/>
                <a:sym typeface="Cabin"/>
                <a:rtl val="0"/>
              </a:rPr>
              <a:t>Ongoing with NORDIC OER</a:t>
            </a:r>
            <a:endParaRPr lang="en-US" sz="3950" b="1" i="0" u="none" strike="noStrike" cap="none" baseline="0" dirty="0">
              <a:solidFill>
                <a:srgbClr val="2E67B2"/>
              </a:solidFill>
              <a:latin typeface="Cabin"/>
              <a:ea typeface="Cabin"/>
              <a:cs typeface="Cabin"/>
              <a:sym typeface="Cabin"/>
              <a:rtl val="0"/>
            </a:endParaRPr>
          </a:p>
        </p:txBody>
      </p:sp>
      <p:sp>
        <p:nvSpPr>
          <p:cNvPr id="95" name="Shape 95"/>
          <p:cNvSpPr txBox="1">
            <a:spLocks noGrp="1"/>
          </p:cNvSpPr>
          <p:nvPr>
            <p:ph type="body" idx="1"/>
          </p:nvPr>
        </p:nvSpPr>
        <p:spPr>
          <a:xfrm>
            <a:off x="971550" y="1177564"/>
            <a:ext cx="7416800" cy="5113337"/>
          </a:xfrm>
          <a:prstGeom prst="rect">
            <a:avLst/>
          </a:prstGeom>
          <a:noFill/>
          <a:ln>
            <a:noFill/>
          </a:ln>
        </p:spPr>
        <p:txBody>
          <a:bodyPr lIns="91425" tIns="91425" rIns="91425" bIns="91425" anchor="t" anchorCtr="0">
            <a:noAutofit/>
          </a:bodyPr>
          <a:lstStyle/>
          <a:p>
            <a:pPr lvl="0" indent="-139700">
              <a:lnSpc>
                <a:spcPct val="90000"/>
              </a:lnSpc>
              <a:spcBef>
                <a:spcPts val="0"/>
              </a:spcBef>
              <a:buSzPct val="100000"/>
              <a:buFont typeface="Cabin"/>
              <a:buChar char="•"/>
            </a:pPr>
            <a:r>
              <a:rPr lang="en-US" sz="2000" dirty="0" smtClean="0">
                <a:solidFill>
                  <a:srgbClr val="2E67B2"/>
                </a:solidFill>
                <a:latin typeface="Cabin"/>
                <a:ea typeface="Cabin"/>
                <a:cs typeface="Cabin"/>
                <a:sym typeface="Cabin"/>
              </a:rPr>
              <a:t>Analysis on the OER landscape in Nordic countries.</a:t>
            </a:r>
          </a:p>
          <a:p>
            <a:pPr lvl="0" indent="-139700">
              <a:lnSpc>
                <a:spcPct val="90000"/>
              </a:lnSpc>
              <a:spcBef>
                <a:spcPts val="0"/>
              </a:spcBef>
              <a:buSzPct val="100000"/>
              <a:buFont typeface="Cabin"/>
              <a:buChar char="•"/>
            </a:pPr>
            <a:endParaRPr lang="en-US" sz="2000" dirty="0">
              <a:solidFill>
                <a:srgbClr val="2E67B2"/>
              </a:solidFill>
              <a:latin typeface="Cabin"/>
              <a:ea typeface="Cabin"/>
              <a:cs typeface="Cabin"/>
              <a:sym typeface="Cabin"/>
            </a:endParaRPr>
          </a:p>
          <a:p>
            <a:pPr lvl="0" indent="-139700">
              <a:lnSpc>
                <a:spcPct val="90000"/>
              </a:lnSpc>
              <a:spcBef>
                <a:spcPts val="0"/>
              </a:spcBef>
              <a:buSzPct val="100000"/>
              <a:buFont typeface="Cabin"/>
              <a:buChar char="•"/>
            </a:pPr>
            <a:r>
              <a:rPr lang="en-US" sz="2000" dirty="0" smtClean="0">
                <a:solidFill>
                  <a:srgbClr val="2E67B2"/>
                </a:solidFill>
                <a:latin typeface="Cabin"/>
                <a:ea typeface="Cabin"/>
                <a:cs typeface="Cabin"/>
                <a:sym typeface="Cabin"/>
              </a:rPr>
              <a:t>We need to understand what activities are taking place, what contextual issues enable OER, what barriers exist, how can we overcome those</a:t>
            </a:r>
          </a:p>
          <a:p>
            <a:pPr lvl="0" indent="-139700">
              <a:lnSpc>
                <a:spcPct val="90000"/>
              </a:lnSpc>
              <a:spcBef>
                <a:spcPts val="0"/>
              </a:spcBef>
              <a:buSzPct val="100000"/>
              <a:buFont typeface="Cabin"/>
              <a:buChar char="•"/>
            </a:pPr>
            <a:endParaRPr lang="en-US" sz="2000" dirty="0" smtClean="0">
              <a:solidFill>
                <a:srgbClr val="2E67B2"/>
              </a:solidFill>
              <a:latin typeface="Cabin"/>
              <a:ea typeface="Cabin"/>
              <a:cs typeface="Cabin"/>
              <a:sym typeface="Cabin"/>
            </a:endParaRPr>
          </a:p>
          <a:p>
            <a:pPr marL="203200" lvl="0" indent="0" algn="ctr">
              <a:lnSpc>
                <a:spcPct val="90000"/>
              </a:lnSpc>
              <a:spcBef>
                <a:spcPts val="0"/>
              </a:spcBef>
              <a:buSzPct val="100000"/>
              <a:buNone/>
            </a:pPr>
            <a:r>
              <a:rPr lang="en-US" sz="2000" i="0" u="none" strike="noStrike" cap="none" baseline="0" dirty="0" smtClean="0">
                <a:solidFill>
                  <a:srgbClr val="2E67B2"/>
                </a:solidFill>
                <a:latin typeface="Cabin"/>
                <a:ea typeface="Cabin"/>
                <a:cs typeface="Cabin"/>
                <a:sym typeface="Cabin"/>
                <a:rtl val="0"/>
              </a:rPr>
              <a:t>If you are from:</a:t>
            </a:r>
          </a:p>
          <a:p>
            <a:pPr marL="203200" indent="0" algn="ctr">
              <a:lnSpc>
                <a:spcPct val="90000"/>
              </a:lnSpc>
              <a:spcBef>
                <a:spcPts val="0"/>
              </a:spcBef>
              <a:buSzPct val="100000"/>
              <a:buNone/>
            </a:pPr>
            <a:r>
              <a:rPr lang="en-US" sz="2000" b="1" dirty="0">
                <a:solidFill>
                  <a:srgbClr val="2E67B2"/>
                </a:solidFill>
                <a:latin typeface="Cabin"/>
                <a:ea typeface="Cabin"/>
                <a:cs typeface="Cabin"/>
                <a:sym typeface="Cabin"/>
              </a:rPr>
              <a:t>NORWAY (</a:t>
            </a:r>
            <a:r>
              <a:rPr lang="en-US" sz="2000" b="1" dirty="0">
                <a:solidFill>
                  <a:srgbClr val="2E67B2"/>
                </a:solidFill>
                <a:latin typeface="Cabin"/>
                <a:ea typeface="Cabin"/>
                <a:cs typeface="Cabin"/>
                <a:sym typeface="Cabin"/>
                <a:hlinkClick r:id="rId3"/>
              </a:rPr>
              <a:t>http://tinyurl.com/</a:t>
            </a:r>
            <a:r>
              <a:rPr lang="en-US" sz="2000" b="1" dirty="0" smtClean="0">
                <a:solidFill>
                  <a:srgbClr val="2E67B2"/>
                </a:solidFill>
                <a:latin typeface="Cabin"/>
                <a:ea typeface="Cabin"/>
                <a:cs typeface="Cabin"/>
                <a:sym typeface="Cabin"/>
                <a:hlinkClick r:id="rId3"/>
              </a:rPr>
              <a:t>OERNorway</a:t>
            </a:r>
            <a:r>
              <a:rPr lang="en-US" sz="2000" b="1" dirty="0" smtClean="0">
                <a:solidFill>
                  <a:srgbClr val="2E67B2"/>
                </a:solidFill>
                <a:latin typeface="Cabin"/>
                <a:ea typeface="Cabin"/>
                <a:cs typeface="Cabin"/>
                <a:sym typeface="Cabin"/>
              </a:rPr>
              <a:t>) </a:t>
            </a:r>
          </a:p>
          <a:p>
            <a:pPr marL="203200" indent="0" algn="ctr">
              <a:lnSpc>
                <a:spcPct val="90000"/>
              </a:lnSpc>
              <a:spcBef>
                <a:spcPts val="0"/>
              </a:spcBef>
              <a:buSzPct val="100000"/>
              <a:buNone/>
            </a:pPr>
            <a:r>
              <a:rPr lang="en-US" sz="2000" b="1" dirty="0">
                <a:solidFill>
                  <a:srgbClr val="2E67B2"/>
                </a:solidFill>
                <a:latin typeface="Cabin"/>
                <a:ea typeface="Cabin"/>
                <a:cs typeface="Cabin"/>
                <a:sym typeface="Cabin"/>
              </a:rPr>
              <a:t>SWEDEN (</a:t>
            </a:r>
            <a:r>
              <a:rPr lang="en-US" sz="2000" b="1" dirty="0">
                <a:solidFill>
                  <a:srgbClr val="2E67B2"/>
                </a:solidFill>
                <a:latin typeface="Cabin"/>
                <a:ea typeface="Cabin"/>
                <a:cs typeface="Cabin"/>
                <a:sym typeface="Cabin"/>
                <a:hlinkClick r:id="rId4"/>
              </a:rPr>
              <a:t>http://tinyurl.com/</a:t>
            </a:r>
            <a:r>
              <a:rPr lang="en-US" sz="2000" b="1" dirty="0" smtClean="0">
                <a:solidFill>
                  <a:srgbClr val="2E67B2"/>
                </a:solidFill>
                <a:latin typeface="Cabin"/>
                <a:ea typeface="Cabin"/>
                <a:cs typeface="Cabin"/>
                <a:sym typeface="Cabin"/>
                <a:hlinkClick r:id="rId4"/>
              </a:rPr>
              <a:t>OERSweden</a:t>
            </a:r>
            <a:r>
              <a:rPr lang="en-US" sz="2000" b="1" dirty="0" smtClean="0">
                <a:solidFill>
                  <a:srgbClr val="2E67B2"/>
                </a:solidFill>
                <a:latin typeface="Cabin"/>
                <a:ea typeface="Cabin"/>
                <a:cs typeface="Cabin"/>
                <a:sym typeface="Cabin"/>
              </a:rPr>
              <a:t>) </a:t>
            </a:r>
            <a:endParaRPr lang="en-US" sz="2000" b="1" i="0" u="none" strike="noStrike" cap="none" baseline="0" dirty="0" smtClean="0">
              <a:solidFill>
                <a:srgbClr val="2E67B2"/>
              </a:solidFill>
              <a:latin typeface="Cabin"/>
              <a:ea typeface="Cabin"/>
              <a:cs typeface="Cabin"/>
              <a:sym typeface="Cabin"/>
              <a:rtl val="0"/>
            </a:endParaRPr>
          </a:p>
          <a:p>
            <a:pPr marL="203200" indent="0" algn="ctr">
              <a:lnSpc>
                <a:spcPct val="90000"/>
              </a:lnSpc>
              <a:spcBef>
                <a:spcPts val="0"/>
              </a:spcBef>
              <a:buSzPct val="100000"/>
              <a:buNone/>
            </a:pPr>
            <a:r>
              <a:rPr lang="en-US" sz="2000" b="1" dirty="0" smtClean="0">
                <a:solidFill>
                  <a:srgbClr val="2E67B2"/>
                </a:solidFill>
                <a:latin typeface="Cabin"/>
                <a:ea typeface="Cabin"/>
                <a:cs typeface="Cabin"/>
                <a:sym typeface="Cabin"/>
              </a:rPr>
              <a:t>DENMARK </a:t>
            </a:r>
            <a:r>
              <a:rPr lang="en-US" sz="2000" b="1" dirty="0">
                <a:solidFill>
                  <a:srgbClr val="2E67B2"/>
                </a:solidFill>
                <a:latin typeface="Cabin"/>
                <a:ea typeface="Cabin"/>
                <a:cs typeface="Cabin"/>
                <a:sym typeface="Cabin"/>
              </a:rPr>
              <a:t>(</a:t>
            </a:r>
            <a:r>
              <a:rPr lang="en-US" sz="2000" b="1" dirty="0">
                <a:solidFill>
                  <a:srgbClr val="2E67B2"/>
                </a:solidFill>
                <a:latin typeface="Cabin"/>
                <a:ea typeface="Cabin"/>
                <a:cs typeface="Cabin"/>
                <a:sym typeface="Cabin"/>
                <a:hlinkClick r:id="rId5"/>
              </a:rPr>
              <a:t>http://tinyurl.com/OERDenmark</a:t>
            </a:r>
            <a:r>
              <a:rPr lang="en-US" sz="2000" b="1" dirty="0">
                <a:solidFill>
                  <a:srgbClr val="2E67B2"/>
                </a:solidFill>
                <a:latin typeface="Cabin"/>
                <a:ea typeface="Cabin"/>
                <a:cs typeface="Cabin"/>
                <a:sym typeface="Cabin"/>
              </a:rPr>
              <a:t>) </a:t>
            </a:r>
          </a:p>
          <a:p>
            <a:pPr marL="203200" lvl="0" indent="0" algn="ctr">
              <a:lnSpc>
                <a:spcPct val="90000"/>
              </a:lnSpc>
              <a:spcBef>
                <a:spcPts val="0"/>
              </a:spcBef>
              <a:buSzPct val="100000"/>
              <a:buNone/>
            </a:pPr>
            <a:endParaRPr lang="en-US" sz="2000" b="1" dirty="0" smtClean="0">
              <a:solidFill>
                <a:srgbClr val="2E67B2"/>
              </a:solidFill>
              <a:latin typeface="Cabin"/>
              <a:ea typeface="Cabin"/>
              <a:cs typeface="Cabin"/>
              <a:sym typeface="Cabin"/>
            </a:endParaRPr>
          </a:p>
          <a:p>
            <a:pPr marL="203200" lvl="0" indent="0" algn="ctr">
              <a:lnSpc>
                <a:spcPct val="90000"/>
              </a:lnSpc>
              <a:spcBef>
                <a:spcPts val="0"/>
              </a:spcBef>
              <a:buSzPct val="100000"/>
              <a:buNone/>
            </a:pPr>
            <a:r>
              <a:rPr lang="en-US" sz="2000" i="0" u="none" strike="noStrike" cap="none" baseline="0" dirty="0" smtClean="0">
                <a:solidFill>
                  <a:srgbClr val="2E67B2"/>
                </a:solidFill>
                <a:latin typeface="Cabin"/>
                <a:ea typeface="Cabin"/>
                <a:cs typeface="Cabin"/>
                <a:sym typeface="Cabin"/>
                <a:rtl val="0"/>
              </a:rPr>
              <a:t>…your input</a:t>
            </a:r>
            <a:r>
              <a:rPr lang="en-US" sz="2000" i="0" u="none" strike="noStrike" cap="none" dirty="0" smtClean="0">
                <a:solidFill>
                  <a:srgbClr val="2E67B2"/>
                </a:solidFill>
                <a:latin typeface="Cabin"/>
                <a:ea typeface="Cabin"/>
                <a:cs typeface="Cabin"/>
                <a:sym typeface="Cabin"/>
                <a:rtl val="0"/>
              </a:rPr>
              <a:t> is highly required. Help us in a collaborative document and join later for writing an article </a:t>
            </a:r>
          </a:p>
          <a:p>
            <a:pPr marL="203200" lvl="0" indent="0" algn="ctr">
              <a:lnSpc>
                <a:spcPct val="90000"/>
              </a:lnSpc>
              <a:spcBef>
                <a:spcPts val="0"/>
              </a:spcBef>
              <a:buSzPct val="100000"/>
              <a:buNone/>
            </a:pPr>
            <a:endParaRPr lang="en-US" sz="2000" dirty="0">
              <a:solidFill>
                <a:srgbClr val="2E67B2"/>
              </a:solidFill>
              <a:latin typeface="Cabin"/>
              <a:ea typeface="Cabin"/>
              <a:cs typeface="Cabin"/>
              <a:sym typeface="Cabin"/>
            </a:endParaRPr>
          </a:p>
          <a:p>
            <a:pPr marL="203200" lvl="0" indent="0" algn="ctr">
              <a:lnSpc>
                <a:spcPct val="90000"/>
              </a:lnSpc>
              <a:spcBef>
                <a:spcPts val="0"/>
              </a:spcBef>
              <a:buSzPct val="100000"/>
              <a:buNone/>
            </a:pPr>
            <a:r>
              <a:rPr lang="en-US" sz="2000" i="0" u="none" strike="noStrike" cap="none" dirty="0" smtClean="0">
                <a:solidFill>
                  <a:srgbClr val="2E67B2"/>
                </a:solidFill>
                <a:latin typeface="Cabin"/>
                <a:ea typeface="Cabin"/>
                <a:cs typeface="Cabin"/>
                <a:sym typeface="Cabin"/>
                <a:rtl val="0"/>
              </a:rPr>
              <a:t>…Feel free to spread this link to colleagues</a:t>
            </a:r>
          </a:p>
          <a:p>
            <a:pPr marL="203200" lvl="0" indent="0" algn="ctr">
              <a:lnSpc>
                <a:spcPct val="90000"/>
              </a:lnSpc>
              <a:spcBef>
                <a:spcPts val="0"/>
              </a:spcBef>
              <a:buSzPct val="100000"/>
              <a:buNone/>
            </a:pPr>
            <a:endParaRPr lang="en-US" sz="2000" b="1" dirty="0">
              <a:solidFill>
                <a:srgbClr val="2E67B2"/>
              </a:solidFill>
              <a:latin typeface="Cabin"/>
              <a:ea typeface="Cabin"/>
              <a:cs typeface="Cabin"/>
              <a:sym typeface="Cabin"/>
            </a:endParaRPr>
          </a:p>
          <a:p>
            <a:pPr marL="203200" lvl="0" indent="0" algn="ctr">
              <a:lnSpc>
                <a:spcPct val="90000"/>
              </a:lnSpc>
              <a:spcBef>
                <a:spcPts val="0"/>
              </a:spcBef>
              <a:buSzPct val="100000"/>
              <a:buNone/>
            </a:pPr>
            <a:endParaRPr lang="en-US" sz="2000" b="1" i="0" u="none" strike="noStrike" cap="none" dirty="0" smtClean="0">
              <a:solidFill>
                <a:srgbClr val="2E67B2"/>
              </a:solidFill>
              <a:latin typeface="Cabin"/>
              <a:ea typeface="Cabin"/>
              <a:cs typeface="Cabin"/>
              <a:sym typeface="Cabin"/>
              <a:rtl val="0"/>
            </a:endParaRPr>
          </a:p>
          <a:p>
            <a:pPr marL="203200" lvl="0" indent="0" algn="ctr">
              <a:lnSpc>
                <a:spcPct val="90000"/>
              </a:lnSpc>
              <a:spcBef>
                <a:spcPts val="0"/>
              </a:spcBef>
              <a:buSzPct val="100000"/>
              <a:buNone/>
            </a:pPr>
            <a:endParaRPr lang="en-US" sz="2000" b="1" baseline="0" dirty="0">
              <a:solidFill>
                <a:srgbClr val="2E67B2"/>
              </a:solidFill>
              <a:latin typeface="Cabin"/>
              <a:ea typeface="Cabin"/>
              <a:cs typeface="Cabin"/>
              <a:sym typeface="Cabin"/>
            </a:endParaRPr>
          </a:p>
          <a:p>
            <a:pPr marL="203200" lvl="0" indent="0" algn="ctr">
              <a:lnSpc>
                <a:spcPct val="90000"/>
              </a:lnSpc>
              <a:spcBef>
                <a:spcPts val="0"/>
              </a:spcBef>
              <a:buSzPct val="100000"/>
              <a:buNone/>
            </a:pPr>
            <a:endParaRPr lang="en-US" sz="2000" b="1" i="0" u="none" strike="noStrike" cap="none" baseline="0" dirty="0">
              <a:solidFill>
                <a:srgbClr val="2E67B2"/>
              </a:solidFill>
              <a:latin typeface="Cabin"/>
              <a:ea typeface="Cabin"/>
              <a:cs typeface="Cabin"/>
              <a:sym typeface="Cabin"/>
              <a:rtl val="0"/>
            </a:endParaRPr>
          </a:p>
        </p:txBody>
      </p:sp>
    </p:spTree>
    <p:extLst>
      <p:ext uri="{BB962C8B-B14F-4D97-AF65-F5344CB8AC3E}">
        <p14:creationId xmlns:p14="http://schemas.microsoft.com/office/powerpoint/2010/main" val="117558519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132856"/>
            <a:ext cx="7858125" cy="4162425"/>
          </a:xfrm>
        </p:spPr>
        <p:txBody>
          <a:bodyPr/>
          <a:lstStyle/>
          <a:p>
            <a:r>
              <a:rPr lang="en-US" dirty="0" smtClean="0"/>
              <a:t>Nominating Nordic / Baltic innovations and innovators in Open Education</a:t>
            </a:r>
          </a:p>
          <a:p>
            <a:endParaRPr lang="en-US" dirty="0"/>
          </a:p>
          <a:p>
            <a:pPr marL="0" indent="0">
              <a:buNone/>
            </a:pPr>
            <a:r>
              <a:rPr lang="en-US" dirty="0" smtClean="0"/>
              <a:t>OSLO, 9</a:t>
            </a:r>
            <a:r>
              <a:rPr lang="en-US" baseline="30000" dirty="0" smtClean="0"/>
              <a:t>th</a:t>
            </a:r>
            <a:r>
              <a:rPr lang="en-US" dirty="0" smtClean="0"/>
              <a:t> of November</a:t>
            </a:r>
          </a:p>
          <a:p>
            <a:pPr marL="0" indent="0">
              <a:buNone/>
            </a:pPr>
            <a:endParaRPr lang="en-US" dirty="0"/>
          </a:p>
          <a:p>
            <a:pPr marL="0" indent="0">
              <a:buNone/>
            </a:pPr>
            <a:endParaRPr lang="en-US" dirty="0" smtClean="0"/>
          </a:p>
          <a:p>
            <a:pPr marL="0" indent="0">
              <a:buNone/>
            </a:pPr>
            <a:r>
              <a:rPr lang="en-US" dirty="0" smtClean="0"/>
              <a:t>10</a:t>
            </a:r>
            <a:r>
              <a:rPr lang="en-US" baseline="30000" dirty="0" smtClean="0"/>
              <a:t>th</a:t>
            </a:r>
            <a:r>
              <a:rPr lang="en-US" dirty="0" smtClean="0"/>
              <a:t> of November discussion on the current developments in Nordic and Baltic countries. </a:t>
            </a:r>
            <a:endParaRPr lang="en-US" dirty="0"/>
          </a:p>
          <a:p>
            <a:pPr marL="0" indent="0">
              <a:buNone/>
            </a:pPr>
            <a:endParaRPr lang="en-US" dirty="0" smtClean="0"/>
          </a:p>
          <a:p>
            <a:pPr marL="0" indent="0">
              <a:buNone/>
            </a:pPr>
            <a:r>
              <a:rPr lang="en-US" dirty="0" smtClean="0"/>
              <a:t>JOIN US IN OSLO</a:t>
            </a:r>
          </a:p>
          <a:p>
            <a:endParaRPr lang="en-US" dirty="0"/>
          </a:p>
        </p:txBody>
      </p:sp>
      <p:sp>
        <p:nvSpPr>
          <p:cNvPr id="4" name="Rectangle 3"/>
          <p:cNvSpPr/>
          <p:nvPr/>
        </p:nvSpPr>
        <p:spPr>
          <a:xfrm>
            <a:off x="179512" y="6309320"/>
            <a:ext cx="3456445" cy="369332"/>
          </a:xfrm>
          <a:prstGeom prst="rect">
            <a:avLst/>
          </a:prstGeom>
        </p:spPr>
        <p:txBody>
          <a:bodyPr wrap="none">
            <a:spAutoFit/>
          </a:bodyPr>
          <a:lstStyle/>
          <a:p>
            <a:r>
              <a:rPr lang="en-US" dirty="0">
                <a:hlinkClick r:id="rId2"/>
              </a:rPr>
              <a:t>https://funkon15.</a:t>
            </a:r>
            <a:r>
              <a:rPr lang="en-US" dirty="0" smtClean="0">
                <a:hlinkClick r:id="rId2"/>
              </a:rPr>
              <a:t>wordpress.com</a:t>
            </a:r>
            <a:r>
              <a:rPr lang="en-US" dirty="0" smtClean="0"/>
              <a:t> </a:t>
            </a:r>
            <a:endParaRPr lang="en-US" dirty="0"/>
          </a:p>
        </p:txBody>
      </p:sp>
      <p:pic>
        <p:nvPicPr>
          <p:cNvPr id="5" name="Picture 4" descr="Screen Shot 2015-09-28 at 14.14.5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6056" y="2564904"/>
            <a:ext cx="3419872" cy="1314545"/>
          </a:xfrm>
          <a:prstGeom prst="rect">
            <a:avLst/>
          </a:prstGeom>
        </p:spPr>
      </p:pic>
      <p:sp>
        <p:nvSpPr>
          <p:cNvPr id="6" name="TextBox 5"/>
          <p:cNvSpPr txBox="1"/>
          <p:nvPr/>
        </p:nvSpPr>
        <p:spPr>
          <a:xfrm>
            <a:off x="4499992" y="2996952"/>
            <a:ext cx="720079" cy="369332"/>
          </a:xfrm>
          <a:prstGeom prst="rect">
            <a:avLst/>
          </a:prstGeom>
          <a:noFill/>
        </p:spPr>
        <p:txBody>
          <a:bodyPr wrap="square" rtlCol="0">
            <a:spAutoFit/>
          </a:bodyPr>
          <a:lstStyle/>
          <a:p>
            <a:r>
              <a:rPr lang="en-US" dirty="0" smtClean="0"/>
              <a:t>With</a:t>
            </a:r>
            <a:endParaRPr lang="en-US" dirty="0"/>
          </a:p>
        </p:txBody>
      </p:sp>
      <p:pic>
        <p:nvPicPr>
          <p:cNvPr id="8" name="Picture 7" descr="Screen Shot 2015-09-28 at 15.11.0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91880" y="116632"/>
            <a:ext cx="1901397" cy="1783895"/>
          </a:xfrm>
          <a:prstGeom prst="rect">
            <a:avLst/>
          </a:prstGeom>
        </p:spPr>
      </p:pic>
      <p:sp>
        <p:nvSpPr>
          <p:cNvPr id="9" name="Rectangle 8"/>
          <p:cNvSpPr/>
          <p:nvPr/>
        </p:nvSpPr>
        <p:spPr>
          <a:xfrm>
            <a:off x="3275856" y="1772816"/>
            <a:ext cx="2314456" cy="369332"/>
          </a:xfrm>
          <a:prstGeom prst="rect">
            <a:avLst/>
          </a:prstGeom>
        </p:spPr>
        <p:txBody>
          <a:bodyPr wrap="none">
            <a:spAutoFit/>
          </a:bodyPr>
          <a:lstStyle/>
          <a:p>
            <a:r>
              <a:rPr lang="en-US" dirty="0"/>
              <a:t>http://</a:t>
            </a:r>
            <a:r>
              <a:rPr lang="en-US" dirty="0" err="1"/>
              <a:t>www.boldic.org</a:t>
            </a:r>
            <a:endParaRPr lang="en-US" dirty="0"/>
          </a:p>
        </p:txBody>
      </p:sp>
    </p:spTree>
    <p:extLst>
      <p:ext uri="{BB962C8B-B14F-4D97-AF65-F5344CB8AC3E}">
        <p14:creationId xmlns:p14="http://schemas.microsoft.com/office/powerpoint/2010/main" val="9610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858125" cy="1143000"/>
          </a:xfrm>
        </p:spPr>
        <p:txBody>
          <a:bodyPr/>
          <a:lstStyle/>
          <a:p>
            <a:r>
              <a:rPr lang="fi-FI" sz="3200" dirty="0" smtClean="0"/>
              <a:t>OER? </a:t>
            </a:r>
            <a:endParaRPr lang="fi-FI" sz="3200" dirty="0"/>
          </a:p>
        </p:txBody>
      </p:sp>
      <p:sp>
        <p:nvSpPr>
          <p:cNvPr id="3" name="Shape 326"/>
          <p:cNvSpPr/>
          <p:nvPr/>
        </p:nvSpPr>
        <p:spPr>
          <a:xfrm>
            <a:off x="1475656" y="1700808"/>
            <a:ext cx="6683708" cy="3558981"/>
          </a:xfrm>
          <a:prstGeom prst="rect">
            <a:avLst/>
          </a:prstGeom>
          <a:blipFill>
            <a:blip r:embed="rId2"/>
            <a:stretch>
              <a:fillRect/>
            </a:stretch>
          </a:blipFill>
        </p:spPr>
        <p:txBody>
          <a:bodyPr/>
          <a:lstStyle/>
          <a:p>
            <a:endParaRPr lang="en-US"/>
          </a:p>
        </p:txBody>
      </p:sp>
    </p:spTree>
    <p:extLst>
      <p:ext uri="{BB962C8B-B14F-4D97-AF65-F5344CB8AC3E}">
        <p14:creationId xmlns:p14="http://schemas.microsoft.com/office/powerpoint/2010/main" val="294894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39552" y="2077810"/>
            <a:ext cx="8237049" cy="47525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None/>
            </a:pPr>
            <a:endParaRPr lang="fi-FI" b="1" dirty="0" smtClean="0"/>
          </a:p>
        </p:txBody>
      </p:sp>
      <p:sp>
        <p:nvSpPr>
          <p:cNvPr id="5" name="Shape 352"/>
          <p:cNvSpPr/>
          <p:nvPr/>
        </p:nvSpPr>
        <p:spPr>
          <a:xfrm>
            <a:off x="6804248" y="4149080"/>
            <a:ext cx="2162359" cy="1619092"/>
          </a:xfrm>
          <a:prstGeom prst="rect">
            <a:avLst/>
          </a:prstGeom>
          <a:blipFill>
            <a:blip r:embed="rId3"/>
            <a:stretch>
              <a:fillRect/>
            </a:stretch>
          </a:blipFill>
        </p:spPr>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71358" y="2132856"/>
            <a:ext cx="2199958" cy="151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creen Shot 2012-11-05 at 11.13.51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3568" y="2204864"/>
            <a:ext cx="6035965" cy="3600400"/>
          </a:xfrm>
          <a:prstGeom prst="rect">
            <a:avLst/>
          </a:prstGeom>
        </p:spPr>
      </p:pic>
      <p:sp>
        <p:nvSpPr>
          <p:cNvPr id="9" name="Title 1"/>
          <p:cNvSpPr>
            <a:spLocks noGrp="1"/>
          </p:cNvSpPr>
          <p:nvPr>
            <p:ph type="title"/>
          </p:nvPr>
        </p:nvSpPr>
        <p:spPr>
          <a:xfrm>
            <a:off x="0" y="908720"/>
            <a:ext cx="7857876" cy="638845"/>
          </a:xfrm>
        </p:spPr>
        <p:txBody>
          <a:bodyPr/>
          <a:lstStyle/>
          <a:p>
            <a:r>
              <a:rPr lang="fi-FI" dirty="0" err="1" smtClean="0"/>
              <a:t>Questions</a:t>
            </a:r>
            <a:r>
              <a:rPr lang="fi-FI" dirty="0"/>
              <a:t>?</a:t>
            </a:r>
          </a:p>
        </p:txBody>
      </p:sp>
    </p:spTree>
    <p:extLst>
      <p:ext uri="{BB962C8B-B14F-4D97-AF65-F5344CB8AC3E}">
        <p14:creationId xmlns:p14="http://schemas.microsoft.com/office/powerpoint/2010/main" val="230758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a:xfrm>
            <a:off x="179388" y="115888"/>
            <a:ext cx="7416800" cy="1143000"/>
          </a:xfrm>
        </p:spPr>
        <p:txBody>
          <a:bodyPr/>
          <a:lstStyle/>
          <a:p>
            <a:pPr eaLnBrk="1" hangingPunct="1"/>
            <a:r>
              <a:rPr lang="en-US" sz="3600" dirty="0" smtClean="0"/>
              <a:t>Licensing: Creative Commons </a:t>
            </a:r>
          </a:p>
        </p:txBody>
      </p:sp>
      <p:sp>
        <p:nvSpPr>
          <p:cNvPr id="453635" name="Rectangle 3"/>
          <p:cNvSpPr>
            <a:spLocks noGrp="1" noChangeArrowheads="1"/>
          </p:cNvSpPr>
          <p:nvPr>
            <p:ph type="body" idx="4294967295"/>
          </p:nvPr>
        </p:nvSpPr>
        <p:spPr>
          <a:xfrm>
            <a:off x="1728788" y="1125538"/>
            <a:ext cx="6804025" cy="5543550"/>
          </a:xfrm>
        </p:spPr>
        <p:txBody>
          <a:bodyPr/>
          <a:lstStyle/>
          <a:p>
            <a:pPr eaLnBrk="1" hangingPunct="1">
              <a:lnSpc>
                <a:spcPct val="90000"/>
              </a:lnSpc>
              <a:buFontTx/>
              <a:buNone/>
            </a:pPr>
            <a:r>
              <a:rPr lang="en-US" sz="2000" b="1" smtClean="0"/>
              <a:t>You are free:</a:t>
            </a:r>
          </a:p>
          <a:p>
            <a:pPr lvl="1" eaLnBrk="1" hangingPunct="1">
              <a:lnSpc>
                <a:spcPct val="90000"/>
              </a:lnSpc>
              <a:buFontTx/>
              <a:buNone/>
            </a:pPr>
            <a:r>
              <a:rPr lang="en-US" sz="2000" b="1" smtClean="0"/>
              <a:t>to Share</a:t>
            </a:r>
            <a:r>
              <a:rPr lang="en-US" sz="2000" smtClean="0"/>
              <a:t> — to copy, distribute and transmit the work </a:t>
            </a:r>
          </a:p>
          <a:p>
            <a:pPr lvl="1" eaLnBrk="1" hangingPunct="1">
              <a:lnSpc>
                <a:spcPct val="90000"/>
              </a:lnSpc>
              <a:buFontTx/>
              <a:buNone/>
            </a:pPr>
            <a:r>
              <a:rPr lang="en-US" sz="2000" b="1" smtClean="0"/>
              <a:t>to Remix</a:t>
            </a:r>
            <a:r>
              <a:rPr lang="en-US" sz="2000" smtClean="0"/>
              <a:t> — to adapt the work </a:t>
            </a:r>
          </a:p>
          <a:p>
            <a:pPr eaLnBrk="1" hangingPunct="1">
              <a:lnSpc>
                <a:spcPct val="90000"/>
              </a:lnSpc>
              <a:buFontTx/>
              <a:buNone/>
            </a:pPr>
            <a:endParaRPr lang="en-US" sz="2000" b="1" smtClean="0"/>
          </a:p>
          <a:p>
            <a:pPr eaLnBrk="1" hangingPunct="1">
              <a:lnSpc>
                <a:spcPct val="90000"/>
              </a:lnSpc>
              <a:buFontTx/>
              <a:buNone/>
            </a:pPr>
            <a:r>
              <a:rPr lang="en-US" sz="2000" b="1" smtClean="0"/>
              <a:t>Under the following conditions:</a:t>
            </a:r>
          </a:p>
          <a:p>
            <a:pPr lvl="1" eaLnBrk="1" hangingPunct="1">
              <a:lnSpc>
                <a:spcPct val="90000"/>
              </a:lnSpc>
              <a:buFontTx/>
              <a:buNone/>
            </a:pPr>
            <a:r>
              <a:rPr lang="en-US" sz="2000" b="1" smtClean="0"/>
              <a:t>Attribution</a:t>
            </a:r>
            <a:r>
              <a:rPr lang="en-US" sz="2000" smtClean="0"/>
              <a:t>. You must attribute the work in the manner specified by the author or licensor (but not in any way that suggests that they endorse you or your use of the work). </a:t>
            </a:r>
          </a:p>
          <a:p>
            <a:pPr lvl="1" eaLnBrk="1" hangingPunct="1">
              <a:lnSpc>
                <a:spcPct val="90000"/>
              </a:lnSpc>
              <a:buFontTx/>
              <a:buNone/>
            </a:pPr>
            <a:r>
              <a:rPr lang="en-US" sz="2000" b="1" smtClean="0"/>
              <a:t>Noncommercial</a:t>
            </a:r>
            <a:r>
              <a:rPr lang="en-US" sz="2000" smtClean="0"/>
              <a:t>. You may not use this work for commercial purposes. </a:t>
            </a:r>
          </a:p>
          <a:p>
            <a:pPr lvl="1" eaLnBrk="1" hangingPunct="1">
              <a:lnSpc>
                <a:spcPct val="90000"/>
              </a:lnSpc>
              <a:buFontTx/>
              <a:buNone/>
            </a:pPr>
            <a:r>
              <a:rPr lang="en-US" sz="2000" b="1" smtClean="0"/>
              <a:t>Share Alike</a:t>
            </a:r>
            <a:r>
              <a:rPr lang="en-US" sz="2000" smtClean="0"/>
              <a:t>. If you alter, transform, or build upon this work, you may distribute the resulting work only under the same or similar license to this one. </a:t>
            </a:r>
          </a:p>
          <a:p>
            <a:pPr eaLnBrk="1" hangingPunct="1">
              <a:lnSpc>
                <a:spcPct val="90000"/>
              </a:lnSpc>
            </a:pPr>
            <a:r>
              <a:rPr lang="en-US" sz="2000" smtClean="0">
                <a:hlinkClick r:id="rId3"/>
              </a:rPr>
              <a:t>http://creativecommons.org/licenses/by-nc-sa/3.0/</a:t>
            </a:r>
            <a:r>
              <a:rPr lang="en-US" sz="2000" smtClean="0"/>
              <a:t> </a:t>
            </a:r>
          </a:p>
          <a:p>
            <a:pPr eaLnBrk="1" hangingPunct="1">
              <a:lnSpc>
                <a:spcPct val="90000"/>
              </a:lnSpc>
            </a:pPr>
            <a:r>
              <a:rPr lang="en-US" sz="2000" smtClean="0">
                <a:hlinkClick r:id="rId4"/>
              </a:rPr>
              <a:t>http://www.slideshare.net/jan.pawlowski</a:t>
            </a:r>
            <a:endParaRPr lang="en-US" sz="2000" smtClean="0"/>
          </a:p>
          <a:p>
            <a:pPr eaLnBrk="1" hangingPunct="1">
              <a:lnSpc>
                <a:spcPct val="90000"/>
              </a:lnSpc>
            </a:pPr>
            <a:endParaRPr lang="en-US" smtClean="0"/>
          </a:p>
        </p:txBody>
      </p:sp>
      <p:pic>
        <p:nvPicPr>
          <p:cNvPr id="453636" name="Picture 4" descr="Creative Commons License">
            <a:hlinkClick r:id="rId3"/>
          </p:cNvPr>
          <p:cNvPicPr>
            <a:picLocks noChangeAspect="1" noChangeArrowheads="1"/>
          </p:cNvPicPr>
          <p:nvPr/>
        </p:nvPicPr>
        <p:blipFill>
          <a:blip r:embed="rId5"/>
          <a:srcRect/>
          <a:stretch>
            <a:fillRect/>
          </a:stretch>
        </p:blipFill>
        <p:spPr bwMode="auto">
          <a:xfrm>
            <a:off x="4567238" y="3424238"/>
            <a:ext cx="9525" cy="9525"/>
          </a:xfrm>
          <a:prstGeom prst="rect">
            <a:avLst/>
          </a:prstGeom>
          <a:noFill/>
          <a:ln w="9525">
            <a:noFill/>
            <a:miter lim="800000"/>
            <a:headEnd/>
            <a:tailEnd/>
          </a:ln>
        </p:spPr>
      </p:pic>
      <p:pic>
        <p:nvPicPr>
          <p:cNvPr id="453637" name="Picture 5" descr="Creative Commons License">
            <a:hlinkClick r:id="rId3"/>
          </p:cNvPr>
          <p:cNvPicPr>
            <a:picLocks noChangeAspect="1" noChangeArrowheads="1"/>
          </p:cNvPicPr>
          <p:nvPr/>
        </p:nvPicPr>
        <p:blipFill>
          <a:blip r:embed="rId5"/>
          <a:srcRect/>
          <a:stretch>
            <a:fillRect/>
          </a:stretch>
        </p:blipFill>
        <p:spPr bwMode="auto">
          <a:xfrm>
            <a:off x="4567238" y="3424238"/>
            <a:ext cx="9525" cy="9525"/>
          </a:xfrm>
          <a:prstGeom prst="rect">
            <a:avLst/>
          </a:prstGeom>
          <a:noFill/>
          <a:ln w="9525">
            <a:noFill/>
            <a:miter lim="800000"/>
            <a:headEnd/>
            <a:tailEnd/>
          </a:ln>
        </p:spPr>
      </p:pic>
      <p:pic>
        <p:nvPicPr>
          <p:cNvPr id="453638" name="Picture 6" descr="Bild:Cc-by new.svg"/>
          <p:cNvPicPr>
            <a:picLocks noChangeAspect="1" noChangeArrowheads="1"/>
          </p:cNvPicPr>
          <p:nvPr/>
        </p:nvPicPr>
        <p:blipFill>
          <a:blip r:embed="rId6" cstate="print"/>
          <a:srcRect/>
          <a:stretch>
            <a:fillRect/>
          </a:stretch>
        </p:blipFill>
        <p:spPr bwMode="auto">
          <a:xfrm>
            <a:off x="1258888" y="2997200"/>
            <a:ext cx="609600" cy="609600"/>
          </a:xfrm>
          <a:prstGeom prst="rect">
            <a:avLst/>
          </a:prstGeom>
          <a:noFill/>
          <a:ln w="9525">
            <a:noFill/>
            <a:miter lim="800000"/>
            <a:headEnd/>
            <a:tailEnd/>
          </a:ln>
        </p:spPr>
      </p:pic>
      <p:pic>
        <p:nvPicPr>
          <p:cNvPr id="453639" name="Picture 7" descr="Bild:Cc-nc.svg"/>
          <p:cNvPicPr>
            <a:picLocks noChangeAspect="1" noChangeArrowheads="1"/>
          </p:cNvPicPr>
          <p:nvPr/>
        </p:nvPicPr>
        <p:blipFill>
          <a:blip r:embed="rId7" cstate="print"/>
          <a:srcRect/>
          <a:stretch>
            <a:fillRect/>
          </a:stretch>
        </p:blipFill>
        <p:spPr bwMode="auto">
          <a:xfrm>
            <a:off x="1258888" y="4114800"/>
            <a:ext cx="609600" cy="609600"/>
          </a:xfrm>
          <a:prstGeom prst="rect">
            <a:avLst/>
          </a:prstGeom>
          <a:noFill/>
          <a:ln w="9525">
            <a:noFill/>
            <a:miter lim="800000"/>
            <a:headEnd/>
            <a:tailEnd/>
          </a:ln>
        </p:spPr>
      </p:pic>
      <p:pic>
        <p:nvPicPr>
          <p:cNvPr id="453640" name="Picture 8" descr="Bild:Cc-sa.svg"/>
          <p:cNvPicPr>
            <a:picLocks noChangeAspect="1" noChangeArrowheads="1"/>
          </p:cNvPicPr>
          <p:nvPr/>
        </p:nvPicPr>
        <p:blipFill>
          <a:blip r:embed="rId8" cstate="print"/>
          <a:srcRect/>
          <a:stretch>
            <a:fillRect/>
          </a:stretch>
        </p:blipFill>
        <p:spPr bwMode="auto">
          <a:xfrm>
            <a:off x="1258888" y="4835525"/>
            <a:ext cx="609600" cy="609600"/>
          </a:xfrm>
          <a:prstGeom prst="rect">
            <a:avLst/>
          </a:prstGeom>
          <a:noFill/>
          <a:ln w="9525">
            <a:noFill/>
            <a:miter lim="800000"/>
            <a:headEnd/>
            <a:tailEnd/>
          </a:ln>
        </p:spPr>
      </p:pic>
      <p:pic>
        <p:nvPicPr>
          <p:cNvPr id="453641" name="Picture 9" descr="cc"/>
          <p:cNvPicPr>
            <a:picLocks noChangeAspect="1" noChangeArrowheads="1"/>
          </p:cNvPicPr>
          <p:nvPr/>
        </p:nvPicPr>
        <p:blipFill>
          <a:blip r:embed="rId9" cstate="print">
            <a:extLst>
              <a:ext uri="{28A0092B-C50C-407E-A947-70E740481C1C}">
                <a14:useLocalDpi xmlns:a14="http://schemas.microsoft.com/office/drawing/2010/main"/>
              </a:ext>
            </a:extLst>
          </a:blip>
          <a:srcRect r="-17687"/>
          <a:stretch>
            <a:fillRect/>
          </a:stretch>
        </p:blipFill>
        <p:spPr bwMode="auto">
          <a:xfrm>
            <a:off x="1187450" y="1339850"/>
            <a:ext cx="792163" cy="720725"/>
          </a:xfrm>
          <a:prstGeom prst="rect">
            <a:avLst/>
          </a:prstGeom>
          <a:noFill/>
          <a:ln w="9525">
            <a:noFill/>
            <a:miter lim="800000"/>
            <a:headEnd/>
            <a:tailEnd/>
          </a:ln>
        </p:spPr>
      </p:pic>
      <p:pic>
        <p:nvPicPr>
          <p:cNvPr id="453642" name="Picture 10" descr="cc"/>
          <p:cNvPicPr>
            <a:picLocks noChangeAspect="1" noChangeArrowheads="1"/>
          </p:cNvPicPr>
          <p:nvPr/>
        </p:nvPicPr>
        <p:blipFill>
          <a:blip r:embed="rId10" cstate="print">
            <a:extLst>
              <a:ext uri="{28A0092B-C50C-407E-A947-70E740481C1C}">
                <a14:useLocalDpi xmlns:a14="http://schemas.microsoft.com/office/drawing/2010/main"/>
              </a:ext>
            </a:extLst>
          </a:blip>
          <a:srcRect r="-6843"/>
          <a:stretch>
            <a:fillRect/>
          </a:stretch>
        </p:blipFill>
        <p:spPr bwMode="auto">
          <a:xfrm>
            <a:off x="1187450" y="1916113"/>
            <a:ext cx="719138" cy="792162"/>
          </a:xfrm>
          <a:prstGeom prst="rect">
            <a:avLst/>
          </a:prstGeom>
          <a:noFill/>
          <a:ln w="9525">
            <a:noFill/>
            <a:miter lim="800000"/>
            <a:headEnd/>
            <a:tailEnd/>
          </a:ln>
        </p:spPr>
      </p:pic>
      <p:pic>
        <p:nvPicPr>
          <p:cNvPr id="453643" name="Picture 11" descr="by-nc-sa"/>
          <p:cNvPicPr>
            <a:picLocks noChangeAspect="1" noChangeArrowheads="1"/>
          </p:cNvPicPr>
          <p:nvPr/>
        </p:nvPicPr>
        <p:blipFill>
          <a:blip r:embed="rId11" cstate="print"/>
          <a:srcRect/>
          <a:stretch>
            <a:fillRect/>
          </a:stretch>
        </p:blipFill>
        <p:spPr bwMode="auto">
          <a:xfrm>
            <a:off x="7164388" y="0"/>
            <a:ext cx="1979612" cy="696913"/>
          </a:xfrm>
          <a:prstGeom prst="rect">
            <a:avLst/>
          </a:prstGeom>
          <a:noFill/>
          <a:ln w="9525">
            <a:noFill/>
            <a:miter lim="800000"/>
            <a:headEnd/>
            <a:tailEnd/>
          </a:ln>
        </p:spPr>
      </p:pic>
    </p:spTree>
    <p:extLst>
      <p:ext uri="{BB962C8B-B14F-4D97-AF65-F5344CB8AC3E}">
        <p14:creationId xmlns:p14="http://schemas.microsoft.com/office/powerpoint/2010/main" val="72177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dirty="0" err="1" smtClean="0"/>
              <a:t>Examples</a:t>
            </a:r>
            <a:endParaRPr lang="fi-FI" sz="3200" dirty="0"/>
          </a:p>
        </p:txBody>
      </p:sp>
      <p:sp>
        <p:nvSpPr>
          <p:cNvPr id="3" name="Content Placeholder 2"/>
          <p:cNvSpPr>
            <a:spLocks noGrp="1"/>
          </p:cNvSpPr>
          <p:nvPr>
            <p:ph idx="1"/>
          </p:nvPr>
        </p:nvSpPr>
        <p:spPr>
          <a:xfrm>
            <a:off x="539552" y="5013176"/>
            <a:ext cx="7992888" cy="864095"/>
          </a:xfrm>
        </p:spPr>
        <p:txBody>
          <a:bodyPr/>
          <a:lstStyle/>
          <a:p>
            <a:pPr algn="ctr">
              <a:buNone/>
            </a:pPr>
            <a:r>
              <a:rPr lang="fi-FI" i="1" dirty="0" smtClean="0"/>
              <a:t>Full </a:t>
            </a:r>
            <a:r>
              <a:rPr lang="fi-FI" i="1" dirty="0" err="1" smtClean="0"/>
              <a:t>courses</a:t>
            </a:r>
            <a:endParaRPr lang="fi-FI" i="1" dirty="0"/>
          </a:p>
        </p:txBody>
      </p:sp>
      <p:pic>
        <p:nvPicPr>
          <p:cNvPr id="1026" name="Picture 2"/>
          <p:cNvPicPr>
            <a:picLocks noChangeAspect="1" noChangeArrowheads="1"/>
          </p:cNvPicPr>
          <p:nvPr/>
        </p:nvPicPr>
        <p:blipFill>
          <a:blip r:embed="rId2" cstate="print"/>
          <a:srcRect/>
          <a:stretch>
            <a:fillRect/>
          </a:stretch>
        </p:blipFill>
        <p:spPr bwMode="auto">
          <a:xfrm>
            <a:off x="899592" y="1268760"/>
            <a:ext cx="7713035" cy="3352031"/>
          </a:xfrm>
          <a:prstGeom prst="rect">
            <a:avLst/>
          </a:prstGeom>
          <a:noFill/>
          <a:ln w="9525">
            <a:noFill/>
            <a:miter lim="800000"/>
            <a:headEnd/>
            <a:tailEnd/>
          </a:ln>
        </p:spPr>
      </p:pic>
      <p:sp>
        <p:nvSpPr>
          <p:cNvPr id="5" name="Rectangle 4"/>
          <p:cNvSpPr/>
          <p:nvPr/>
        </p:nvSpPr>
        <p:spPr>
          <a:xfrm>
            <a:off x="2987824" y="4653136"/>
            <a:ext cx="3456384" cy="253916"/>
          </a:xfrm>
          <a:prstGeom prst="rect">
            <a:avLst/>
          </a:prstGeom>
        </p:spPr>
        <p:txBody>
          <a:bodyPr wrap="square">
            <a:spAutoFit/>
          </a:bodyPr>
          <a:lstStyle/>
          <a:p>
            <a:r>
              <a:rPr lang="fi-FI" sz="1050" smtClean="0"/>
              <a:t>http://openlearn.open.ac.uk/course/view.php?id=4387</a:t>
            </a:r>
            <a:endParaRPr lang="fi-FI" sz="1050"/>
          </a:p>
        </p:txBody>
      </p:sp>
    </p:spTree>
    <p:extLst>
      <p:ext uri="{BB962C8B-B14F-4D97-AF65-F5344CB8AC3E}">
        <p14:creationId xmlns:p14="http://schemas.microsoft.com/office/powerpoint/2010/main" val="97953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412776"/>
            <a:ext cx="7353820" cy="921841"/>
          </a:xfrm>
        </p:spPr>
        <p:txBody>
          <a:bodyPr/>
          <a:lstStyle/>
          <a:p>
            <a:pPr algn="ctr">
              <a:buNone/>
            </a:pPr>
            <a:r>
              <a:rPr lang="en-US" i="1" dirty="0" err="1" smtClean="0"/>
              <a:t>Slidesets</a:t>
            </a:r>
            <a:r>
              <a:rPr lang="en-US" i="1" dirty="0" smtClean="0"/>
              <a:t> </a:t>
            </a:r>
            <a:r>
              <a:rPr lang="en-US" i="1" dirty="0" err="1" smtClean="0"/>
              <a:t>etc</a:t>
            </a:r>
            <a:endParaRPr lang="en-US" i="1" dirty="0"/>
          </a:p>
        </p:txBody>
      </p:sp>
      <p:pic>
        <p:nvPicPr>
          <p:cNvPr id="2051" name="Picture 3"/>
          <p:cNvPicPr>
            <a:picLocks noChangeAspect="1" noChangeArrowheads="1"/>
          </p:cNvPicPr>
          <p:nvPr/>
        </p:nvPicPr>
        <p:blipFill>
          <a:blip r:embed="rId2" cstate="print"/>
          <a:srcRect/>
          <a:stretch>
            <a:fillRect/>
          </a:stretch>
        </p:blipFill>
        <p:spPr bwMode="auto">
          <a:xfrm>
            <a:off x="2051720" y="2348880"/>
            <a:ext cx="5929287" cy="3727176"/>
          </a:xfrm>
          <a:prstGeom prst="rect">
            <a:avLst/>
          </a:prstGeom>
          <a:noFill/>
          <a:ln w="9525">
            <a:noFill/>
            <a:miter lim="800000"/>
            <a:headEnd/>
            <a:tailEnd/>
          </a:ln>
        </p:spPr>
      </p:pic>
      <p:sp>
        <p:nvSpPr>
          <p:cNvPr id="6" name="Rectangle 5"/>
          <p:cNvSpPr/>
          <p:nvPr/>
        </p:nvSpPr>
        <p:spPr>
          <a:xfrm>
            <a:off x="2843808" y="6093296"/>
            <a:ext cx="4572000" cy="261610"/>
          </a:xfrm>
          <a:prstGeom prst="rect">
            <a:avLst/>
          </a:prstGeom>
        </p:spPr>
        <p:txBody>
          <a:bodyPr>
            <a:spAutoFit/>
          </a:bodyPr>
          <a:lstStyle/>
          <a:p>
            <a:r>
              <a:rPr lang="en-US" sz="1100" dirty="0" smtClean="0"/>
              <a:t>http://slidestar.de/main.html#slideware/view:10</a:t>
            </a:r>
            <a:endParaRPr lang="en-US" sz="1100" dirty="0"/>
          </a:p>
        </p:txBody>
      </p:sp>
      <p:sp>
        <p:nvSpPr>
          <p:cNvPr id="8" name="Title 1"/>
          <p:cNvSpPr>
            <a:spLocks noGrp="1"/>
          </p:cNvSpPr>
          <p:nvPr>
            <p:ph type="title"/>
          </p:nvPr>
        </p:nvSpPr>
        <p:spPr>
          <a:xfrm>
            <a:off x="890588" y="269875"/>
            <a:ext cx="7858125" cy="1143000"/>
          </a:xfrm>
        </p:spPr>
        <p:txBody>
          <a:bodyPr/>
          <a:lstStyle/>
          <a:p>
            <a:r>
              <a:rPr lang="fi-FI" sz="3200" dirty="0" err="1" smtClean="0"/>
              <a:t>Examples</a:t>
            </a:r>
            <a:endParaRPr lang="fi-FI" sz="3200" dirty="0"/>
          </a:p>
        </p:txBody>
      </p:sp>
    </p:spTree>
    <p:extLst>
      <p:ext uri="{BB962C8B-B14F-4D97-AF65-F5344CB8AC3E}">
        <p14:creationId xmlns:p14="http://schemas.microsoft.com/office/powerpoint/2010/main" val="244536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7857876" cy="1137865"/>
          </a:xfrm>
        </p:spPr>
        <p:txBody>
          <a:bodyPr/>
          <a:lstStyle/>
          <a:p>
            <a:pPr algn="ctr">
              <a:buNone/>
            </a:pPr>
            <a:r>
              <a:rPr lang="en-US" i="1" dirty="0" smtClean="0"/>
              <a:t>Videos, images</a:t>
            </a:r>
            <a:endParaRPr lang="en-US" i="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91680" y="3284984"/>
            <a:ext cx="1236814" cy="114548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627784" y="3429000"/>
            <a:ext cx="3744416" cy="2218159"/>
          </a:xfrm>
          <a:prstGeom prst="rect">
            <a:avLst/>
          </a:prstGeom>
          <a:noFill/>
          <a:ln w="9525">
            <a:noFill/>
            <a:miter lim="800000"/>
            <a:headEnd/>
            <a:tailEnd/>
          </a:ln>
        </p:spPr>
      </p:pic>
      <p:sp>
        <p:nvSpPr>
          <p:cNvPr id="7" name="Rectangle 6"/>
          <p:cNvSpPr/>
          <p:nvPr/>
        </p:nvSpPr>
        <p:spPr>
          <a:xfrm>
            <a:off x="2987824" y="5589240"/>
            <a:ext cx="3006080" cy="251157"/>
          </a:xfrm>
          <a:prstGeom prst="rect">
            <a:avLst/>
          </a:prstGeom>
        </p:spPr>
        <p:txBody>
          <a:bodyPr wrap="square">
            <a:spAutoFit/>
          </a:bodyPr>
          <a:lstStyle/>
          <a:p>
            <a:r>
              <a:rPr lang="en-US" sz="1000" dirty="0" smtClean="0"/>
              <a:t>http://slidestar.de/main.html#slideware/view:1013</a:t>
            </a:r>
            <a:endParaRPr lang="en-US" sz="1000" dirty="0"/>
          </a:p>
        </p:txBody>
      </p:sp>
      <p:pic>
        <p:nvPicPr>
          <p:cNvPr id="4101" name="Picture 5"/>
          <p:cNvPicPr>
            <a:picLocks noChangeAspect="1" noChangeArrowheads="1"/>
          </p:cNvPicPr>
          <p:nvPr/>
        </p:nvPicPr>
        <p:blipFill>
          <a:blip r:embed="rId4" cstate="print"/>
          <a:srcRect/>
          <a:stretch>
            <a:fillRect/>
          </a:stretch>
        </p:blipFill>
        <p:spPr bwMode="auto">
          <a:xfrm>
            <a:off x="5652120" y="2708920"/>
            <a:ext cx="3277741" cy="2455815"/>
          </a:xfrm>
          <a:prstGeom prst="rect">
            <a:avLst/>
          </a:prstGeom>
          <a:noFill/>
          <a:ln w="9525">
            <a:noFill/>
            <a:miter lim="800000"/>
            <a:headEnd/>
            <a:tailEnd/>
          </a:ln>
        </p:spPr>
      </p:pic>
      <p:sp>
        <p:nvSpPr>
          <p:cNvPr id="9" name="Rectangle 8"/>
          <p:cNvSpPr/>
          <p:nvPr/>
        </p:nvSpPr>
        <p:spPr>
          <a:xfrm>
            <a:off x="6372200" y="5157192"/>
            <a:ext cx="2520280" cy="415498"/>
          </a:xfrm>
          <a:prstGeom prst="rect">
            <a:avLst/>
          </a:prstGeom>
        </p:spPr>
        <p:txBody>
          <a:bodyPr wrap="square">
            <a:spAutoFit/>
          </a:bodyPr>
          <a:lstStyle/>
          <a:p>
            <a:r>
              <a:rPr lang="en-US" sz="1050" dirty="0" smtClean="0"/>
              <a:t>http://slidestar.de/main.html#slideware/view:1051</a:t>
            </a:r>
            <a:endParaRPr lang="en-US" sz="1050" dirty="0"/>
          </a:p>
        </p:txBody>
      </p:sp>
      <p:pic>
        <p:nvPicPr>
          <p:cNvPr id="4102" name="Picture 6"/>
          <p:cNvPicPr>
            <a:picLocks noChangeAspect="1" noChangeArrowheads="1"/>
          </p:cNvPicPr>
          <p:nvPr/>
        </p:nvPicPr>
        <p:blipFill>
          <a:blip r:embed="rId5" cstate="print"/>
          <a:srcRect/>
          <a:stretch>
            <a:fillRect/>
          </a:stretch>
        </p:blipFill>
        <p:spPr bwMode="auto">
          <a:xfrm>
            <a:off x="467544" y="4365104"/>
            <a:ext cx="2390204" cy="1798432"/>
          </a:xfrm>
          <a:prstGeom prst="rect">
            <a:avLst/>
          </a:prstGeom>
          <a:noFill/>
          <a:ln w="9525">
            <a:noFill/>
            <a:miter lim="800000"/>
            <a:headEnd/>
            <a:tailEnd/>
          </a:ln>
        </p:spPr>
      </p:pic>
      <p:sp>
        <p:nvSpPr>
          <p:cNvPr id="11" name="Rectangle 10"/>
          <p:cNvSpPr/>
          <p:nvPr/>
        </p:nvSpPr>
        <p:spPr>
          <a:xfrm>
            <a:off x="467544" y="6165304"/>
            <a:ext cx="2664296" cy="215444"/>
          </a:xfrm>
          <a:prstGeom prst="rect">
            <a:avLst/>
          </a:prstGeom>
        </p:spPr>
        <p:txBody>
          <a:bodyPr wrap="square">
            <a:spAutoFit/>
          </a:bodyPr>
          <a:lstStyle/>
          <a:p>
            <a:r>
              <a:rPr lang="en-US" sz="800" dirty="0" smtClean="0"/>
              <a:t>http://slidestar.de/main.html#slideware/view:1076</a:t>
            </a:r>
            <a:endParaRPr lang="en-US" sz="800" dirty="0"/>
          </a:p>
        </p:txBody>
      </p:sp>
      <p:sp>
        <p:nvSpPr>
          <p:cNvPr id="12" name="Title 1"/>
          <p:cNvSpPr>
            <a:spLocks noGrp="1"/>
          </p:cNvSpPr>
          <p:nvPr>
            <p:ph type="title"/>
          </p:nvPr>
        </p:nvSpPr>
        <p:spPr>
          <a:xfrm>
            <a:off x="890588" y="269875"/>
            <a:ext cx="7858125" cy="1143000"/>
          </a:xfrm>
        </p:spPr>
        <p:txBody>
          <a:bodyPr/>
          <a:lstStyle/>
          <a:p>
            <a:r>
              <a:rPr lang="fi-FI" sz="3200" dirty="0" err="1" smtClean="0"/>
              <a:t>Examples</a:t>
            </a:r>
            <a:endParaRPr lang="fi-FI" sz="3200" dirty="0"/>
          </a:p>
        </p:txBody>
      </p:sp>
    </p:spTree>
    <p:extLst>
      <p:ext uri="{BB962C8B-B14F-4D97-AF65-F5344CB8AC3E}">
        <p14:creationId xmlns:p14="http://schemas.microsoft.com/office/powerpoint/2010/main" val="14401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Most</a:t>
            </a:r>
            <a:r>
              <a:rPr lang="fi-FI" dirty="0" smtClean="0"/>
              <a:t> </a:t>
            </a:r>
            <a:r>
              <a:rPr lang="fi-FI" dirty="0" err="1" smtClean="0"/>
              <a:t>importantly</a:t>
            </a:r>
            <a:endParaRPr lang="fi-FI" dirty="0"/>
          </a:p>
        </p:txBody>
      </p:sp>
      <p:sp>
        <p:nvSpPr>
          <p:cNvPr id="3" name="Content Placeholder 2"/>
          <p:cNvSpPr>
            <a:spLocks noGrp="1"/>
          </p:cNvSpPr>
          <p:nvPr>
            <p:ph idx="1"/>
          </p:nvPr>
        </p:nvSpPr>
        <p:spPr/>
        <p:txBody>
          <a:bodyPr/>
          <a:lstStyle/>
          <a:p>
            <a:pPr algn="ctr">
              <a:buNone/>
            </a:pPr>
            <a:r>
              <a:rPr lang="fi-FI" i="1" dirty="0" smtClean="0"/>
              <a:t>Open </a:t>
            </a:r>
            <a:r>
              <a:rPr lang="fi-FI" i="1" dirty="0" err="1" smtClean="0"/>
              <a:t>Educational</a:t>
            </a:r>
            <a:r>
              <a:rPr lang="fi-FI" i="1" dirty="0" smtClean="0"/>
              <a:t> </a:t>
            </a:r>
            <a:r>
              <a:rPr lang="fi-FI" i="1" dirty="0" err="1" smtClean="0"/>
              <a:t>Practices</a:t>
            </a:r>
            <a:r>
              <a:rPr lang="fi-FI" i="1" dirty="0" smtClean="0"/>
              <a:t> and </a:t>
            </a:r>
            <a:r>
              <a:rPr lang="fi-FI" i="1" dirty="0" err="1" smtClean="0"/>
              <a:t>shared</a:t>
            </a:r>
            <a:r>
              <a:rPr lang="fi-FI" i="1" dirty="0" smtClean="0"/>
              <a:t> </a:t>
            </a:r>
            <a:r>
              <a:rPr lang="fi-FI" i="1" dirty="0" err="1" smtClean="0"/>
              <a:t>experiences</a:t>
            </a:r>
            <a:r>
              <a:rPr lang="fi-FI" i="1" dirty="0" smtClean="0"/>
              <a:t> </a:t>
            </a:r>
            <a:r>
              <a:rPr lang="fi-FI" i="1" dirty="0" err="1" smtClean="0"/>
              <a:t>are</a:t>
            </a:r>
            <a:r>
              <a:rPr lang="fi-FI" i="1" dirty="0" smtClean="0"/>
              <a:t> in the center of Open </a:t>
            </a:r>
            <a:r>
              <a:rPr lang="fi-FI" i="1" dirty="0" err="1" smtClean="0"/>
              <a:t>Education</a:t>
            </a:r>
            <a:endParaRPr lang="fi-FI" b="1" i="1" dirty="0"/>
          </a:p>
        </p:txBody>
      </p:sp>
      <p:sp>
        <p:nvSpPr>
          <p:cNvPr id="4" name="Rectangle 3"/>
          <p:cNvSpPr/>
          <p:nvPr/>
        </p:nvSpPr>
        <p:spPr>
          <a:xfrm>
            <a:off x="971600" y="2636912"/>
            <a:ext cx="7560840" cy="1938992"/>
          </a:xfrm>
          <a:prstGeom prst="rect">
            <a:avLst/>
          </a:prstGeom>
        </p:spPr>
        <p:txBody>
          <a:bodyPr wrap="square">
            <a:spAutoFit/>
          </a:bodyPr>
          <a:lstStyle/>
          <a:p>
            <a:pPr marL="342900" indent="-342900">
              <a:buFont typeface="Arial"/>
              <a:buChar char="•"/>
            </a:pPr>
            <a:r>
              <a:rPr lang="fi-FI" sz="2400" i="1" dirty="0" err="1" smtClean="0">
                <a:latin typeface="+mn-lt"/>
                <a:cs typeface="+mn-cs"/>
              </a:rPr>
              <a:t>Lesson</a:t>
            </a:r>
            <a:r>
              <a:rPr lang="fi-FI" sz="2400" i="1" dirty="0" smtClean="0">
                <a:latin typeface="+mn-lt"/>
                <a:cs typeface="+mn-cs"/>
              </a:rPr>
              <a:t> </a:t>
            </a:r>
            <a:r>
              <a:rPr lang="fi-FI" sz="2400" i="1" dirty="0" err="1" smtClean="0">
                <a:latin typeface="+mn-lt"/>
                <a:cs typeface="+mn-cs"/>
              </a:rPr>
              <a:t>plans</a:t>
            </a:r>
            <a:endParaRPr lang="fi-FI" sz="2400" i="1" dirty="0" smtClean="0">
              <a:latin typeface="+mn-lt"/>
              <a:cs typeface="+mn-cs"/>
            </a:endParaRPr>
          </a:p>
          <a:p>
            <a:pPr marL="342900" indent="-342900">
              <a:buFont typeface="Arial"/>
              <a:buChar char="•"/>
            </a:pPr>
            <a:r>
              <a:rPr lang="fi-FI" sz="2400" i="1" dirty="0" smtClean="0">
                <a:latin typeface="+mn-lt"/>
                <a:cs typeface="+mn-cs"/>
              </a:rPr>
              <a:t>Learning </a:t>
            </a:r>
            <a:r>
              <a:rPr lang="fi-FI" sz="2400" i="1" dirty="0" err="1" smtClean="0">
                <a:latin typeface="+mn-lt"/>
                <a:cs typeface="+mn-cs"/>
              </a:rPr>
              <a:t>scenarios</a:t>
            </a:r>
            <a:endParaRPr lang="fi-FI" sz="2400" i="1" dirty="0" smtClean="0">
              <a:latin typeface="+mn-lt"/>
              <a:cs typeface="+mn-cs"/>
            </a:endParaRPr>
          </a:p>
          <a:p>
            <a:pPr marL="342900" indent="-342900">
              <a:buFont typeface="Arial"/>
              <a:buChar char="•"/>
            </a:pPr>
            <a:r>
              <a:rPr lang="fi-FI" sz="2400" i="1" dirty="0" smtClean="0">
                <a:latin typeface="+mn-lt"/>
                <a:cs typeface="+mn-cs"/>
              </a:rPr>
              <a:t>Using ICT in a </a:t>
            </a:r>
            <a:r>
              <a:rPr lang="fi-FI" sz="2400" i="1" dirty="0" err="1" smtClean="0">
                <a:latin typeface="+mn-lt"/>
                <a:cs typeface="+mn-cs"/>
              </a:rPr>
              <a:t>transparent</a:t>
            </a:r>
            <a:r>
              <a:rPr lang="fi-FI" sz="2400" i="1" dirty="0" smtClean="0">
                <a:latin typeface="+mn-lt"/>
                <a:cs typeface="+mn-cs"/>
              </a:rPr>
              <a:t> manner</a:t>
            </a:r>
          </a:p>
          <a:p>
            <a:endParaRPr lang="fi-FI" sz="2400" i="1" dirty="0" smtClean="0">
              <a:latin typeface="+mn-lt"/>
              <a:cs typeface="+mn-cs"/>
            </a:endParaRPr>
          </a:p>
          <a:p>
            <a:pPr algn="ctr"/>
            <a:r>
              <a:rPr lang="fi-FI" sz="2400" i="1" dirty="0" smtClean="0">
                <a:latin typeface="+mn-lt"/>
                <a:cs typeface="+mn-cs"/>
              </a:rPr>
              <a:t>Exchange of </a:t>
            </a:r>
            <a:r>
              <a:rPr lang="fi-FI" sz="2400" i="1" dirty="0" err="1" smtClean="0">
                <a:latin typeface="+mn-lt"/>
                <a:cs typeface="+mn-cs"/>
              </a:rPr>
              <a:t>knowledge</a:t>
            </a:r>
            <a:r>
              <a:rPr lang="fi-FI" sz="2400" i="1" dirty="0" smtClean="0">
                <a:latin typeface="+mn-lt"/>
                <a:cs typeface="+mn-cs"/>
              </a:rPr>
              <a:t> and </a:t>
            </a:r>
            <a:r>
              <a:rPr lang="fi-FI" sz="2400" i="1" dirty="0" err="1" smtClean="0">
                <a:latin typeface="+mn-lt"/>
                <a:cs typeface="+mn-cs"/>
              </a:rPr>
              <a:t>best</a:t>
            </a:r>
            <a:r>
              <a:rPr lang="fi-FI" sz="2400" i="1" dirty="0" smtClean="0">
                <a:latin typeface="+mn-lt"/>
                <a:cs typeface="+mn-cs"/>
              </a:rPr>
              <a:t> </a:t>
            </a:r>
            <a:r>
              <a:rPr lang="fi-FI" sz="2400" i="1" dirty="0" err="1" smtClean="0">
                <a:latin typeface="+mn-lt"/>
                <a:cs typeface="+mn-cs"/>
              </a:rPr>
              <a:t>practice</a:t>
            </a:r>
            <a:r>
              <a:rPr lang="fi-FI" sz="2400" i="1" dirty="0">
                <a:latin typeface="+mn-lt"/>
                <a:cs typeface="+mn-cs"/>
              </a:rPr>
              <a:t>!</a:t>
            </a:r>
            <a:endParaRPr lang="fi-FI" sz="2400" i="1" u="sng" dirty="0" smtClean="0">
              <a:latin typeface="+mn-lt"/>
              <a:cs typeface="+mn-cs"/>
            </a:endParaRPr>
          </a:p>
        </p:txBody>
      </p:sp>
    </p:spTree>
    <p:extLst>
      <p:ext uri="{BB962C8B-B14F-4D97-AF65-F5344CB8AC3E}">
        <p14:creationId xmlns:p14="http://schemas.microsoft.com/office/powerpoint/2010/main" val="23167442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TotalTime>
  <Words>1229</Words>
  <Application>Microsoft Macintosh PowerPoint</Application>
  <PresentationFormat>On-screen Show (4:3)</PresentationFormat>
  <Paragraphs>230</Paragraphs>
  <Slides>40</Slides>
  <Notes>12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Open Educational Resources  – Themes and recent developments 29.09.2015</vt:lpstr>
      <vt:lpstr>PowerPoint Presentation</vt:lpstr>
      <vt:lpstr>Agenda</vt:lpstr>
      <vt:lpstr>OER? </vt:lpstr>
      <vt:lpstr>Licensing: Creative Commons </vt:lpstr>
      <vt:lpstr>Examples</vt:lpstr>
      <vt:lpstr>Examples</vt:lpstr>
      <vt:lpstr>Examples</vt:lpstr>
      <vt:lpstr>Most importantly</vt:lpstr>
      <vt:lpstr>MOOCs </vt:lpstr>
      <vt:lpstr>Examples where to find OERs</vt:lpstr>
      <vt:lpstr>Integrating OER solutions</vt:lpstr>
      <vt:lpstr>OER goes social and collaborative</vt:lpstr>
      <vt:lpstr>Open Discovery Space</vt:lpstr>
      <vt:lpstr>Setting up a community</vt:lpstr>
      <vt:lpstr>Basic user and usage experience</vt:lpstr>
      <vt:lpstr>Findings</vt:lpstr>
      <vt:lpstr>Findings</vt:lpstr>
      <vt:lpstr>Findings</vt:lpstr>
      <vt:lpstr>ODS schools</vt:lpstr>
      <vt:lpstr>Examples through ODS</vt:lpstr>
      <vt:lpstr>PowerPoint Presentation</vt:lpstr>
      <vt:lpstr>ODS Contest results</vt:lpstr>
      <vt:lpstr>Common learning activities</vt:lpstr>
      <vt:lpstr>PowerPoint Presentation</vt:lpstr>
      <vt:lpstr>PowerPoint Presentation</vt:lpstr>
      <vt:lpstr>PowerPoint Presentation</vt:lpstr>
      <vt:lpstr>Problem in practice</vt:lpstr>
      <vt:lpstr>PowerPoint Presentation</vt:lpstr>
      <vt:lpstr>PowerPoint Presentation</vt:lpstr>
      <vt:lpstr>Implications</vt:lpstr>
      <vt:lpstr>Idea sharing towards?</vt:lpstr>
      <vt:lpstr>How are ideas shared?</vt:lpstr>
      <vt:lpstr>PowerPoint Presentation</vt:lpstr>
      <vt:lpstr>PowerPoint Presentation</vt:lpstr>
      <vt:lpstr>PowerPoint Presentation</vt:lpstr>
      <vt:lpstr>Interested in the Idea Space?</vt:lpstr>
      <vt:lpstr>Ongoing with NORDIC OER</vt:lpstr>
      <vt:lpstr>PowerPoint Presentation</vt:lpstr>
      <vt:lpstr>Questions?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proposal</dc:title>
  <dc:creator>Henri Pirkkalainen</dc:creator>
  <cp:lastModifiedBy>Pirkkalainen Henri</cp:lastModifiedBy>
  <cp:revision>333</cp:revision>
  <dcterms:created xsi:type="dcterms:W3CDTF">2010-06-11T07:47:14Z</dcterms:created>
  <dcterms:modified xsi:type="dcterms:W3CDTF">2015-10-08T08:14:12Z</dcterms:modified>
</cp:coreProperties>
</file>