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8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4" d="100"/>
          <a:sy n="114" d="100"/>
        </p:scale>
        <p:origin x="414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2569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2/15/2021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2/15/2021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  <p:sldLayoutId id="2147483669" r:id="rId18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439220" y="1600201"/>
            <a:ext cx="9674813" cy="1728132"/>
          </a:xfrm>
        </p:spPr>
        <p:txBody>
          <a:bodyPr/>
          <a:lstStyle/>
          <a:p>
            <a:r>
              <a:rPr lang="fi-FI" b="1" dirty="0">
                <a:solidFill>
                  <a:schemeClr val="accent6">
                    <a:lumMod val="75000"/>
                  </a:schemeClr>
                </a:solidFill>
              </a:rPr>
              <a:t>Haastava käyttäytyminen ja sen ennaltaehkäisy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5025006" y="3529668"/>
            <a:ext cx="2261722" cy="576743"/>
          </a:xfrm>
        </p:spPr>
        <p:txBody>
          <a:bodyPr/>
          <a:lstStyle/>
          <a:p>
            <a:r>
              <a:rPr lang="fi-FI" dirty="0"/>
              <a:t>L</a:t>
            </a:r>
            <a:r>
              <a:rPr lang="fi-FI" cap="none" dirty="0"/>
              <a:t>eena</a:t>
            </a:r>
            <a:r>
              <a:rPr lang="fi-FI" dirty="0"/>
              <a:t> P</a:t>
            </a:r>
            <a:r>
              <a:rPr lang="fi-FI" cap="none" dirty="0"/>
              <a:t>irnes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914215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093" y="164391"/>
            <a:ext cx="10615773" cy="765249"/>
          </a:xfrm>
        </p:spPr>
        <p:txBody>
          <a:bodyPr>
            <a:normAutofit/>
          </a:bodyPr>
          <a:lstStyle/>
          <a:p>
            <a:r>
              <a:rPr lang="sv-FI" b="1" dirty="0"/>
              <a:t>Haastavan </a:t>
            </a:r>
            <a:r>
              <a:rPr lang="sv-FI" b="1" dirty="0" err="1"/>
              <a:t>käyttäytymisen</a:t>
            </a:r>
            <a:r>
              <a:rPr lang="sv-FI" b="1" dirty="0"/>
              <a:t> </a:t>
            </a:r>
            <a:r>
              <a:rPr lang="sv-FI" b="1" dirty="0" err="1"/>
              <a:t>jäävuori</a:t>
            </a:r>
            <a:endParaRPr lang="sv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4294967295"/>
          </p:nvPr>
        </p:nvSpPr>
        <p:spPr>
          <a:xfrm>
            <a:off x="237067" y="929640"/>
            <a:ext cx="11726333" cy="5835228"/>
          </a:xfrm>
          <a:prstGeom prst="rect">
            <a:avLst/>
          </a:prstGeom>
        </p:spPr>
        <p:txBody>
          <a:bodyPr>
            <a:normAutofit fontScale="70000" lnSpcReduction="20000"/>
          </a:bodyPr>
          <a:lstStyle/>
          <a:p>
            <a:endParaRPr lang="sv-FI" sz="2800" dirty="0"/>
          </a:p>
          <a:p>
            <a:pPr marL="0" indent="0">
              <a:buNone/>
            </a:pPr>
            <a:r>
              <a:rPr lang="fi-FI" sz="3500" dirty="0"/>
              <a:t>1. </a:t>
            </a:r>
            <a:r>
              <a:rPr lang="fi-FI" sz="3500" cap="none" dirty="0"/>
              <a:t>Vedenpinnan </a:t>
            </a:r>
            <a:r>
              <a:rPr lang="fi-FI" sz="3500" b="1" cap="none" dirty="0"/>
              <a:t>yläpuolelle</a:t>
            </a:r>
            <a:r>
              <a:rPr lang="fi-FI" sz="3500" cap="none" dirty="0"/>
              <a:t> kerätään näkyvä käyttäytyminen</a:t>
            </a:r>
          </a:p>
          <a:p>
            <a:pPr marL="0" indent="0">
              <a:buNone/>
            </a:pPr>
            <a:endParaRPr lang="fi-FI" sz="3500" cap="none" dirty="0"/>
          </a:p>
          <a:p>
            <a:pPr marL="0" indent="0">
              <a:buNone/>
            </a:pPr>
            <a:r>
              <a:rPr lang="fi-FI" sz="3500" cap="none" dirty="0"/>
              <a:t>2. Vedenpinnan </a:t>
            </a:r>
            <a:r>
              <a:rPr lang="fi-FI" sz="3500" b="1" cap="none" dirty="0"/>
              <a:t>alapuolelle </a:t>
            </a:r>
            <a:r>
              <a:rPr lang="fi-FI" sz="3500" cap="none" dirty="0"/>
              <a:t>kerätään ensin syyt, miksi lapsi käyttäytyy niin kuin käyttäytyy</a:t>
            </a:r>
          </a:p>
          <a:p>
            <a:pPr marL="0" indent="0">
              <a:buNone/>
            </a:pPr>
            <a:endParaRPr lang="fi-FI" sz="3500" cap="none" dirty="0"/>
          </a:p>
          <a:p>
            <a:pPr marL="0" indent="0">
              <a:buNone/>
            </a:pPr>
            <a:r>
              <a:rPr lang="sv-FI" sz="3500" cap="none" dirty="0"/>
              <a:t>3. </a:t>
            </a:r>
            <a:r>
              <a:rPr lang="sv-FI" sz="3500" cap="none" dirty="0" err="1"/>
              <a:t>Syitä</a:t>
            </a:r>
            <a:r>
              <a:rPr lang="sv-FI" sz="3500" cap="none" dirty="0"/>
              <a:t> </a:t>
            </a:r>
            <a:r>
              <a:rPr lang="sv-FI" sz="3500" cap="none" dirty="0" err="1"/>
              <a:t>voidaan</a:t>
            </a:r>
            <a:r>
              <a:rPr lang="sv-FI" sz="3500" cap="none" dirty="0"/>
              <a:t> </a:t>
            </a:r>
            <a:r>
              <a:rPr lang="sv-FI" sz="3500" cap="none" dirty="0" err="1"/>
              <a:t>selvittää</a:t>
            </a:r>
            <a:r>
              <a:rPr lang="sv-FI" sz="3500" cap="none" dirty="0"/>
              <a:t> </a:t>
            </a:r>
            <a:r>
              <a:rPr lang="sv-FI" sz="3500" cap="none" dirty="0" err="1"/>
              <a:t>seurannalla</a:t>
            </a:r>
            <a:r>
              <a:rPr lang="sv-FI" sz="3500" cap="none" dirty="0"/>
              <a:t> (mm. </a:t>
            </a:r>
            <a:r>
              <a:rPr lang="sv-FI" sz="3500" cap="none" dirty="0" err="1"/>
              <a:t>päiväkoti</a:t>
            </a:r>
            <a:r>
              <a:rPr lang="sv-FI" sz="3500" cap="none" dirty="0"/>
              <a:t>, </a:t>
            </a:r>
            <a:r>
              <a:rPr lang="sv-FI" sz="3500" cap="none" dirty="0" err="1"/>
              <a:t>koti</a:t>
            </a:r>
            <a:r>
              <a:rPr lang="sv-FI" sz="3500" cap="none" dirty="0"/>
              <a:t>, </a:t>
            </a:r>
            <a:r>
              <a:rPr lang="sv-FI" sz="3500" cap="none" dirty="0" err="1"/>
              <a:t>koulussa</a:t>
            </a:r>
            <a:r>
              <a:rPr lang="sv-FI" sz="3500" cap="none" dirty="0"/>
              <a:t>: </a:t>
            </a:r>
            <a:r>
              <a:rPr lang="sv-FI" sz="3500" cap="none" dirty="0" err="1"/>
              <a:t>oppitunnit</a:t>
            </a:r>
            <a:r>
              <a:rPr lang="sv-FI" sz="3500" cap="none" dirty="0"/>
              <a:t>,     </a:t>
            </a:r>
            <a:r>
              <a:rPr lang="sv-FI" sz="3500" cap="none" dirty="0" err="1"/>
              <a:t>iltapäivätoiminta</a:t>
            </a:r>
            <a:r>
              <a:rPr lang="sv-FI" sz="3500" cap="none" dirty="0"/>
              <a:t>, </a:t>
            </a:r>
            <a:r>
              <a:rPr lang="sv-FI" sz="3500" cap="none" dirty="0" err="1"/>
              <a:t>välitunnit</a:t>
            </a:r>
            <a:r>
              <a:rPr lang="sv-FI" sz="3500" cap="none" dirty="0"/>
              <a:t>)</a:t>
            </a:r>
          </a:p>
          <a:p>
            <a:pPr marL="0" indent="0">
              <a:buNone/>
            </a:pPr>
            <a:endParaRPr lang="sv-FI" sz="3500" cap="none" dirty="0"/>
          </a:p>
          <a:p>
            <a:pPr marL="0" indent="0">
              <a:buNone/>
            </a:pPr>
            <a:r>
              <a:rPr lang="fi-FI" sz="3500" cap="none" dirty="0"/>
              <a:t>4. Syiden selvittyä etsitään ja kirjataan keinot miten syyhyn voi vaikuttaa</a:t>
            </a:r>
          </a:p>
          <a:p>
            <a:pPr marL="0" indent="0">
              <a:buNone/>
            </a:pPr>
            <a:endParaRPr lang="fi-FI" sz="3500" cap="none" dirty="0"/>
          </a:p>
          <a:p>
            <a:pPr marL="0" indent="0">
              <a:buNone/>
            </a:pPr>
            <a:r>
              <a:rPr lang="fi-FI" sz="3500" cap="none" dirty="0"/>
              <a:t>5. Lopuksi valitaan mitä keinoja otetaan käyttöön  </a:t>
            </a:r>
            <a:r>
              <a:rPr lang="fi-FI" sz="3500" cap="none" dirty="0">
                <a:sym typeface="Wingdings" panose="05000000000000000000" pitchFamily="2" charset="2"/>
              </a:rPr>
              <a:t> </a:t>
            </a:r>
            <a:r>
              <a:rPr lang="fi-FI" sz="3500" cap="none" dirty="0"/>
              <a:t>kaikkein tärkein ratkaistaessa haastavaa käyttäytymistä 			</a:t>
            </a:r>
          </a:p>
          <a:p>
            <a:pPr marL="0" indent="0">
              <a:buNone/>
            </a:pPr>
            <a:endParaRPr lang="fi-FI" sz="3500" dirty="0"/>
          </a:p>
          <a:p>
            <a:pPr marL="0" indent="0">
              <a:buNone/>
            </a:pPr>
            <a:endParaRPr lang="fi-FI" sz="3500" dirty="0"/>
          </a:p>
        </p:txBody>
      </p:sp>
    </p:spTree>
    <p:extLst>
      <p:ext uri="{BB962C8B-B14F-4D97-AF65-F5344CB8AC3E}">
        <p14:creationId xmlns:p14="http://schemas.microsoft.com/office/powerpoint/2010/main" val="1906365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isällön paikkamerkki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584" y="0"/>
            <a:ext cx="12192000" cy="6830174"/>
          </a:xfrm>
          <a:prstGeom prst="rect">
            <a:avLst/>
          </a:prstGeom>
        </p:spPr>
      </p:pic>
      <p:sp>
        <p:nvSpPr>
          <p:cNvPr id="5" name="Tekstiruutu 4"/>
          <p:cNvSpPr txBox="1"/>
          <p:nvPr/>
        </p:nvSpPr>
        <p:spPr>
          <a:xfrm>
            <a:off x="3790231" y="1278503"/>
            <a:ext cx="18004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/>
              <a:t>vastustaminen</a:t>
            </a:r>
          </a:p>
        </p:txBody>
      </p:sp>
      <p:sp>
        <p:nvSpPr>
          <p:cNvPr id="6" name="Tekstiruutu 5"/>
          <p:cNvSpPr txBox="1"/>
          <p:nvPr/>
        </p:nvSpPr>
        <p:spPr>
          <a:xfrm>
            <a:off x="5590724" y="944144"/>
            <a:ext cx="15776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/>
              <a:t>levottomuus</a:t>
            </a:r>
          </a:p>
        </p:txBody>
      </p:sp>
      <p:sp>
        <p:nvSpPr>
          <p:cNvPr id="4" name="Tekstiruutu 3"/>
          <p:cNvSpPr txBox="1"/>
          <p:nvPr/>
        </p:nvSpPr>
        <p:spPr>
          <a:xfrm>
            <a:off x="2709646" y="1870240"/>
            <a:ext cx="21611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/>
              <a:t>Toisen tai itsensä</a:t>
            </a:r>
          </a:p>
          <a:p>
            <a:r>
              <a:rPr lang="fi-FI" b="1" dirty="0"/>
              <a:t>vahingoittaminen</a:t>
            </a:r>
            <a:endParaRPr lang="sv-FI" b="1" dirty="0"/>
          </a:p>
        </p:txBody>
      </p:sp>
      <p:sp>
        <p:nvSpPr>
          <p:cNvPr id="7" name="Tekstiruutu 6"/>
          <p:cNvSpPr txBox="1"/>
          <p:nvPr/>
        </p:nvSpPr>
        <p:spPr>
          <a:xfrm>
            <a:off x="6598756" y="1637997"/>
            <a:ext cx="16930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/>
              <a:t>uhmaaminen</a:t>
            </a:r>
            <a:endParaRPr lang="sv-FI" b="1" dirty="0"/>
          </a:p>
        </p:txBody>
      </p:sp>
      <p:sp>
        <p:nvSpPr>
          <p:cNvPr id="8" name="Tekstiruutu 7"/>
          <p:cNvSpPr txBox="1"/>
          <p:nvPr/>
        </p:nvSpPr>
        <p:spPr>
          <a:xfrm>
            <a:off x="5167370" y="1732192"/>
            <a:ext cx="9012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/>
              <a:t>kiroilu</a:t>
            </a:r>
            <a:endParaRPr lang="sv-FI" b="1" dirty="0"/>
          </a:p>
        </p:txBody>
      </p:sp>
      <p:sp>
        <p:nvSpPr>
          <p:cNvPr id="9" name="Tekstiruutu 8"/>
          <p:cNvSpPr txBox="1"/>
          <p:nvPr/>
        </p:nvSpPr>
        <p:spPr>
          <a:xfrm>
            <a:off x="5769649" y="2192571"/>
            <a:ext cx="20040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/>
              <a:t>sulkeutuneisuus</a:t>
            </a:r>
            <a:endParaRPr lang="sv-FI" b="1" dirty="0"/>
          </a:p>
        </p:txBody>
      </p:sp>
      <p:sp>
        <p:nvSpPr>
          <p:cNvPr id="10" name="Tekstiruutu 9"/>
          <p:cNvSpPr txBox="1"/>
          <p:nvPr/>
        </p:nvSpPr>
        <p:spPr>
          <a:xfrm>
            <a:off x="4034020" y="4170924"/>
            <a:ext cx="34018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>
                <a:solidFill>
                  <a:srgbClr val="FF0000"/>
                </a:solidFill>
              </a:rPr>
              <a:t>Toiminnanohjauksen vaikeus</a:t>
            </a:r>
            <a:endParaRPr lang="sv-FI" b="1" dirty="0">
              <a:solidFill>
                <a:srgbClr val="FF0000"/>
              </a:solidFill>
            </a:endParaRPr>
          </a:p>
        </p:txBody>
      </p:sp>
      <p:sp>
        <p:nvSpPr>
          <p:cNvPr id="11" name="Tekstiruutu 10"/>
          <p:cNvSpPr txBox="1"/>
          <p:nvPr/>
        </p:nvSpPr>
        <p:spPr>
          <a:xfrm>
            <a:off x="4273957" y="2784376"/>
            <a:ext cx="21755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>
                <a:solidFill>
                  <a:srgbClr val="FF0000"/>
                </a:solidFill>
              </a:rPr>
              <a:t>oppimisvaikeudet</a:t>
            </a:r>
            <a:endParaRPr lang="sv-FI" b="1" dirty="0">
              <a:solidFill>
                <a:srgbClr val="FF0000"/>
              </a:solidFill>
            </a:endParaRPr>
          </a:p>
        </p:txBody>
      </p:sp>
      <p:sp>
        <p:nvSpPr>
          <p:cNvPr id="12" name="Tekstiruutu 11"/>
          <p:cNvSpPr txBox="1"/>
          <p:nvPr/>
        </p:nvSpPr>
        <p:spPr>
          <a:xfrm>
            <a:off x="1746402" y="4901612"/>
            <a:ext cx="2566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>
                <a:solidFill>
                  <a:srgbClr val="FF0000"/>
                </a:solidFill>
              </a:rPr>
              <a:t>Tunnetaitojen pulmat</a:t>
            </a:r>
            <a:endParaRPr lang="sv-FI" b="1" dirty="0">
              <a:solidFill>
                <a:srgbClr val="FF0000"/>
              </a:solidFill>
            </a:endParaRPr>
          </a:p>
        </p:txBody>
      </p:sp>
      <p:sp>
        <p:nvSpPr>
          <p:cNvPr id="13" name="Tekstiruutu 12"/>
          <p:cNvSpPr txBox="1"/>
          <p:nvPr/>
        </p:nvSpPr>
        <p:spPr>
          <a:xfrm>
            <a:off x="682851" y="3935699"/>
            <a:ext cx="27719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>
                <a:solidFill>
                  <a:srgbClr val="FF0000"/>
                </a:solidFill>
              </a:rPr>
              <a:t>Tarkkaavuuden pulmat</a:t>
            </a:r>
            <a:endParaRPr lang="sv-FI" b="1" dirty="0">
              <a:solidFill>
                <a:srgbClr val="FF0000"/>
              </a:solidFill>
            </a:endParaRPr>
          </a:p>
        </p:txBody>
      </p:sp>
      <p:sp>
        <p:nvSpPr>
          <p:cNvPr id="14" name="Tekstiruutu 13"/>
          <p:cNvSpPr txBox="1"/>
          <p:nvPr/>
        </p:nvSpPr>
        <p:spPr>
          <a:xfrm>
            <a:off x="8754912" y="3926268"/>
            <a:ext cx="32287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>
                <a:solidFill>
                  <a:srgbClr val="FF0000"/>
                </a:solidFill>
              </a:rPr>
              <a:t>Sosiaalisten taitojen pulmat</a:t>
            </a:r>
            <a:endParaRPr lang="sv-FI" b="1" dirty="0">
              <a:solidFill>
                <a:srgbClr val="FF0000"/>
              </a:solidFill>
            </a:endParaRPr>
          </a:p>
        </p:txBody>
      </p:sp>
      <p:sp>
        <p:nvSpPr>
          <p:cNvPr id="15" name="Tekstiruutu 14"/>
          <p:cNvSpPr txBox="1"/>
          <p:nvPr/>
        </p:nvSpPr>
        <p:spPr>
          <a:xfrm>
            <a:off x="4494873" y="5749035"/>
            <a:ext cx="402706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>
                <a:solidFill>
                  <a:srgbClr val="FF0000"/>
                </a:solidFill>
              </a:rPr>
              <a:t>Perheessä tapahtuneet</a:t>
            </a:r>
          </a:p>
          <a:p>
            <a:r>
              <a:rPr lang="fi-FI" b="1" dirty="0">
                <a:solidFill>
                  <a:srgbClr val="FF0000"/>
                </a:solidFill>
              </a:rPr>
              <a:t>Muutokset (esim. muutto, avioero, </a:t>
            </a:r>
          </a:p>
          <a:p>
            <a:r>
              <a:rPr lang="fi-FI" b="1" dirty="0">
                <a:solidFill>
                  <a:srgbClr val="FF0000"/>
                </a:solidFill>
              </a:rPr>
              <a:t>kuolema)</a:t>
            </a:r>
            <a:endParaRPr lang="sv-FI" b="1" dirty="0">
              <a:solidFill>
                <a:srgbClr val="FF0000"/>
              </a:solidFill>
            </a:endParaRPr>
          </a:p>
        </p:txBody>
      </p:sp>
      <p:sp>
        <p:nvSpPr>
          <p:cNvPr id="16" name="Tekstiruutu 15"/>
          <p:cNvSpPr txBox="1"/>
          <p:nvPr/>
        </p:nvSpPr>
        <p:spPr>
          <a:xfrm>
            <a:off x="2321324" y="2848094"/>
            <a:ext cx="18069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>
                <a:solidFill>
                  <a:srgbClr val="FF0000"/>
                </a:solidFill>
              </a:rPr>
              <a:t>Huomion haku</a:t>
            </a:r>
            <a:endParaRPr lang="sv-FI" b="1" dirty="0">
              <a:solidFill>
                <a:srgbClr val="FF0000"/>
              </a:solidFill>
            </a:endParaRPr>
          </a:p>
        </p:txBody>
      </p:sp>
      <p:sp>
        <p:nvSpPr>
          <p:cNvPr id="17" name="Tekstiruutu 16"/>
          <p:cNvSpPr txBox="1"/>
          <p:nvPr/>
        </p:nvSpPr>
        <p:spPr>
          <a:xfrm>
            <a:off x="6732413" y="2748511"/>
            <a:ext cx="44133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>
                <a:solidFill>
                  <a:srgbClr val="FF0000"/>
                </a:solidFill>
              </a:rPr>
              <a:t>Kielelliset/kommunikaation vaikeudet</a:t>
            </a:r>
            <a:endParaRPr lang="sv-FI" b="1" dirty="0">
              <a:solidFill>
                <a:srgbClr val="FF0000"/>
              </a:solidFill>
            </a:endParaRPr>
          </a:p>
        </p:txBody>
      </p:sp>
      <p:sp>
        <p:nvSpPr>
          <p:cNvPr id="18" name="Tekstiruutu 17"/>
          <p:cNvSpPr txBox="1"/>
          <p:nvPr/>
        </p:nvSpPr>
        <p:spPr>
          <a:xfrm>
            <a:off x="6357951" y="5009795"/>
            <a:ext cx="25811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>
                <a:solidFill>
                  <a:srgbClr val="FF0000"/>
                </a:solidFill>
              </a:rPr>
              <a:t>Impulsiivisuus (ADHD)</a:t>
            </a:r>
            <a:endParaRPr lang="sv-FI" b="1" dirty="0">
              <a:solidFill>
                <a:srgbClr val="FF0000"/>
              </a:solidFill>
            </a:endParaRPr>
          </a:p>
        </p:txBody>
      </p:sp>
      <p:sp>
        <p:nvSpPr>
          <p:cNvPr id="19" name="Tekstiruutu 18"/>
          <p:cNvSpPr txBox="1"/>
          <p:nvPr/>
        </p:nvSpPr>
        <p:spPr>
          <a:xfrm>
            <a:off x="9242161" y="6283105"/>
            <a:ext cx="25282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Päivi </a:t>
            </a:r>
            <a:r>
              <a:rPr lang="fi-FI" dirty="0" err="1"/>
              <a:t>Norvapalo</a:t>
            </a:r>
            <a:r>
              <a:rPr lang="fi-FI" dirty="0"/>
              <a:t> 2017</a:t>
            </a:r>
            <a:endParaRPr lang="sv-FI" dirty="0"/>
          </a:p>
        </p:txBody>
      </p:sp>
      <p:sp>
        <p:nvSpPr>
          <p:cNvPr id="21" name="Tekstiruutu 20"/>
          <p:cNvSpPr txBox="1"/>
          <p:nvPr/>
        </p:nvSpPr>
        <p:spPr>
          <a:xfrm>
            <a:off x="5677831" y="6323965"/>
            <a:ext cx="3534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>
                <a:solidFill>
                  <a:srgbClr val="FFFF00"/>
                </a:solidFill>
              </a:rPr>
              <a:t>Aikaa, ymmärrystä, läsnäoloa</a:t>
            </a:r>
            <a:endParaRPr lang="sv-FI" dirty="0"/>
          </a:p>
        </p:txBody>
      </p:sp>
      <p:sp>
        <p:nvSpPr>
          <p:cNvPr id="22" name="Tekstiruutu 21"/>
          <p:cNvSpPr txBox="1"/>
          <p:nvPr/>
        </p:nvSpPr>
        <p:spPr>
          <a:xfrm>
            <a:off x="1657681" y="3174429"/>
            <a:ext cx="247054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>
                <a:solidFill>
                  <a:srgbClr val="FFFF00"/>
                </a:solidFill>
              </a:rPr>
              <a:t>Huomiota annetaan</a:t>
            </a:r>
          </a:p>
          <a:p>
            <a:r>
              <a:rPr lang="fi-FI" b="1" dirty="0">
                <a:solidFill>
                  <a:srgbClr val="FFFF00"/>
                </a:solidFill>
              </a:rPr>
              <a:t> positiivisista asioista</a:t>
            </a:r>
            <a:endParaRPr lang="sv-FI" b="1" dirty="0">
              <a:solidFill>
                <a:srgbClr val="FFFF00"/>
              </a:solidFill>
            </a:endParaRPr>
          </a:p>
        </p:txBody>
      </p:sp>
      <p:sp>
        <p:nvSpPr>
          <p:cNvPr id="23" name="Tekstiruutu 22"/>
          <p:cNvSpPr txBox="1"/>
          <p:nvPr/>
        </p:nvSpPr>
        <p:spPr>
          <a:xfrm>
            <a:off x="4204923" y="3124069"/>
            <a:ext cx="345479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>
                <a:solidFill>
                  <a:srgbClr val="FFFF00"/>
                </a:solidFill>
              </a:rPr>
              <a:t>Oppimisvaikeuksien arviointi,</a:t>
            </a:r>
          </a:p>
          <a:p>
            <a:r>
              <a:rPr lang="fi-FI" b="1" dirty="0">
                <a:solidFill>
                  <a:srgbClr val="FFFF00"/>
                </a:solidFill>
              </a:rPr>
              <a:t>Tukiopetus etukäteen, </a:t>
            </a:r>
          </a:p>
          <a:p>
            <a:r>
              <a:rPr lang="fi-FI" b="1" dirty="0">
                <a:solidFill>
                  <a:srgbClr val="FFFF00"/>
                </a:solidFill>
              </a:rPr>
              <a:t>osa-aikainen erityisopetus</a:t>
            </a:r>
            <a:endParaRPr lang="sv-FI" b="1" dirty="0">
              <a:solidFill>
                <a:srgbClr val="FFFF00"/>
              </a:solidFill>
            </a:endParaRPr>
          </a:p>
        </p:txBody>
      </p:sp>
      <p:sp>
        <p:nvSpPr>
          <p:cNvPr id="24" name="Tekstiruutu 23"/>
          <p:cNvSpPr txBox="1"/>
          <p:nvPr/>
        </p:nvSpPr>
        <p:spPr>
          <a:xfrm>
            <a:off x="8805381" y="4269750"/>
            <a:ext cx="32816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>
                <a:solidFill>
                  <a:srgbClr val="FFFF00"/>
                </a:solidFill>
              </a:rPr>
              <a:t>Opetetaan </a:t>
            </a:r>
            <a:r>
              <a:rPr lang="fi-FI" b="1" dirty="0" err="1">
                <a:solidFill>
                  <a:srgbClr val="FFFF00"/>
                </a:solidFill>
              </a:rPr>
              <a:t>sos.taitoja</a:t>
            </a:r>
            <a:r>
              <a:rPr lang="fi-FI" b="1" dirty="0">
                <a:solidFill>
                  <a:srgbClr val="FFFF00"/>
                </a:solidFill>
              </a:rPr>
              <a:t> koko </a:t>
            </a:r>
          </a:p>
          <a:p>
            <a:r>
              <a:rPr lang="fi-FI" b="1" dirty="0">
                <a:solidFill>
                  <a:srgbClr val="FFFF00"/>
                </a:solidFill>
              </a:rPr>
              <a:t>Ryhmälle ja/ tai yksilöllisesti</a:t>
            </a:r>
            <a:endParaRPr lang="sv-FI" b="1" dirty="0">
              <a:solidFill>
                <a:srgbClr val="FFFF00"/>
              </a:solidFill>
            </a:endParaRPr>
          </a:p>
        </p:txBody>
      </p:sp>
      <p:sp>
        <p:nvSpPr>
          <p:cNvPr id="25" name="Tekstiruutu 24"/>
          <p:cNvSpPr txBox="1"/>
          <p:nvPr/>
        </p:nvSpPr>
        <p:spPr>
          <a:xfrm>
            <a:off x="7668130" y="3049765"/>
            <a:ext cx="410881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>
                <a:solidFill>
                  <a:srgbClr val="FFFF00"/>
                </a:solidFill>
              </a:rPr>
              <a:t>Puhetta tukevat ja korvaavat</a:t>
            </a:r>
          </a:p>
          <a:p>
            <a:r>
              <a:rPr lang="fi-FI" b="1" dirty="0">
                <a:solidFill>
                  <a:srgbClr val="FFFF00"/>
                </a:solidFill>
              </a:rPr>
              <a:t>Kommunikointikeinot, visuaalisuus, </a:t>
            </a:r>
          </a:p>
          <a:p>
            <a:r>
              <a:rPr lang="fi-FI" b="1" dirty="0">
                <a:solidFill>
                  <a:srgbClr val="FFFF00"/>
                </a:solidFill>
              </a:rPr>
              <a:t>tekeminen</a:t>
            </a:r>
            <a:endParaRPr lang="sv-FI" b="1" dirty="0">
              <a:solidFill>
                <a:srgbClr val="FFFF00"/>
              </a:solidFill>
            </a:endParaRPr>
          </a:p>
        </p:txBody>
      </p:sp>
      <p:sp>
        <p:nvSpPr>
          <p:cNvPr id="26" name="Tekstiruutu 25"/>
          <p:cNvSpPr txBox="1"/>
          <p:nvPr/>
        </p:nvSpPr>
        <p:spPr>
          <a:xfrm>
            <a:off x="1251900" y="5295346"/>
            <a:ext cx="42947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>
                <a:solidFill>
                  <a:srgbClr val="FFFF00"/>
                </a:solidFill>
              </a:rPr>
              <a:t>Tunnetaitojen opetus koko ryhmälle, </a:t>
            </a:r>
          </a:p>
          <a:p>
            <a:r>
              <a:rPr lang="fi-FI" b="1" dirty="0">
                <a:solidFill>
                  <a:srgbClr val="FFFF00"/>
                </a:solidFill>
              </a:rPr>
              <a:t>Pienryhmässä ja/tai yksilöllisesti</a:t>
            </a:r>
            <a:endParaRPr lang="sv-FI" b="1" dirty="0">
              <a:solidFill>
                <a:srgbClr val="FFFF00"/>
              </a:solidFill>
            </a:endParaRPr>
          </a:p>
        </p:txBody>
      </p:sp>
      <p:sp>
        <p:nvSpPr>
          <p:cNvPr id="27" name="Tekstiruutu 26"/>
          <p:cNvSpPr txBox="1"/>
          <p:nvPr/>
        </p:nvSpPr>
        <p:spPr>
          <a:xfrm>
            <a:off x="715713" y="4310394"/>
            <a:ext cx="27061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>
                <a:solidFill>
                  <a:srgbClr val="FFFF00"/>
                </a:solidFill>
              </a:rPr>
              <a:t>Struktuuri, visuaalisuus,</a:t>
            </a:r>
          </a:p>
          <a:p>
            <a:r>
              <a:rPr lang="fi-FI" b="1" dirty="0">
                <a:solidFill>
                  <a:srgbClr val="FFFF00"/>
                </a:solidFill>
              </a:rPr>
              <a:t>tilajärjestelyt</a:t>
            </a:r>
            <a:endParaRPr lang="sv-FI" b="1" dirty="0">
              <a:solidFill>
                <a:srgbClr val="FFFF00"/>
              </a:solidFill>
            </a:endParaRPr>
          </a:p>
        </p:txBody>
      </p:sp>
      <p:sp>
        <p:nvSpPr>
          <p:cNvPr id="28" name="Tekstiruutu 27"/>
          <p:cNvSpPr txBox="1"/>
          <p:nvPr/>
        </p:nvSpPr>
        <p:spPr>
          <a:xfrm>
            <a:off x="4034020" y="4482177"/>
            <a:ext cx="33105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>
                <a:solidFill>
                  <a:srgbClr val="FFFF00"/>
                </a:solidFill>
              </a:rPr>
              <a:t>Kuvat, toistot, tuki siirtymissä</a:t>
            </a:r>
            <a:endParaRPr lang="sv-FI" b="1" dirty="0">
              <a:solidFill>
                <a:srgbClr val="FFFF00"/>
              </a:solidFill>
            </a:endParaRPr>
          </a:p>
        </p:txBody>
      </p:sp>
      <p:sp>
        <p:nvSpPr>
          <p:cNvPr id="29" name="Tekstiruutu 28"/>
          <p:cNvSpPr txBox="1"/>
          <p:nvPr/>
        </p:nvSpPr>
        <p:spPr>
          <a:xfrm>
            <a:off x="6533367" y="5358771"/>
            <a:ext cx="44294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>
                <a:solidFill>
                  <a:srgbClr val="FFFF00"/>
                </a:solidFill>
              </a:rPr>
              <a:t>Selkeys, struktuurit, palkkiot, tavoitteet</a:t>
            </a:r>
            <a:endParaRPr lang="sv-FI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6911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33691" y="190905"/>
            <a:ext cx="11500689" cy="967336"/>
          </a:xfrm>
        </p:spPr>
        <p:txBody>
          <a:bodyPr/>
          <a:lstStyle/>
          <a:p>
            <a:r>
              <a:rPr lang="fi-FI" b="1" dirty="0"/>
              <a:t>Haastavan käytöksen ennaltaehkäisy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4294967295"/>
          </p:nvPr>
        </p:nvSpPr>
        <p:spPr>
          <a:xfrm>
            <a:off x="0" y="1098958"/>
            <a:ext cx="12191999" cy="5622091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sz="2600" b="1" cap="none" dirty="0">
                <a:solidFill>
                  <a:schemeClr val="accent6">
                    <a:lumMod val="75000"/>
                  </a:schemeClr>
                </a:solidFill>
              </a:rPr>
              <a:t>Käyttäytymisen syyt liittyvät hyvin usein ympäristöön, opetusjärjestelyihin ja arjen struktuuriin (=jäsentelyyn)</a:t>
            </a:r>
          </a:p>
          <a:p>
            <a:pPr marL="0" indent="0">
              <a:buNone/>
            </a:pPr>
            <a:r>
              <a:rPr lang="fi-FI" sz="2600" cap="none" dirty="0"/>
              <a:t>	</a:t>
            </a:r>
            <a:r>
              <a:rPr lang="fi-FI" sz="2600" cap="none" dirty="0">
                <a:sym typeface="Wingdings" panose="05000000000000000000" pitchFamily="2" charset="2"/>
              </a:rPr>
              <a:t> esim. struktuurin puute, lapsi ei tiedä mitä häneltä odotetaan, sosiaalisia taitoja/  	tunnetaitoja ei ole opetettu, ei ole mahdollisuuksia purkaa tunteita sallitulla tavalla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600" b="1" cap="none" dirty="0">
                <a:solidFill>
                  <a:schemeClr val="accent6">
                    <a:lumMod val="75000"/>
                  </a:schemeClr>
                </a:solidFill>
                <a:sym typeface="Wingdings" panose="05000000000000000000" pitchFamily="2" charset="2"/>
              </a:rPr>
              <a:t>Huomio on suuri käyttäytymisen vahvistaja </a:t>
            </a:r>
            <a:r>
              <a:rPr lang="fi-FI" sz="2600" cap="none" dirty="0">
                <a:sym typeface="Wingdings" panose="05000000000000000000" pitchFamily="2" charset="2"/>
              </a:rPr>
              <a:t> </a:t>
            </a:r>
            <a:r>
              <a:rPr lang="fi-FI" sz="2600" b="1" cap="none" dirty="0">
                <a:sym typeface="Wingdings" panose="05000000000000000000" pitchFamily="2" charset="2"/>
              </a:rPr>
              <a:t>huomiota saa usein käyttäytymällä ei-toivotusti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600" b="1" i="1" cap="none" dirty="0">
                <a:solidFill>
                  <a:srgbClr val="00B050"/>
                </a:solidFill>
                <a:sym typeface="Wingdings" panose="05000000000000000000" pitchFamily="2" charset="2"/>
              </a:rPr>
              <a:t>Toivottavan käyttäytymisen huomioiminen ja vahvistaminen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600" b="1" cap="none" dirty="0">
                <a:solidFill>
                  <a:schemeClr val="accent6">
                    <a:lumMod val="75000"/>
                  </a:schemeClr>
                </a:solidFill>
                <a:sym typeface="Wingdings" panose="05000000000000000000" pitchFamily="2" charset="2"/>
              </a:rPr>
              <a:t>Suurin osa ennaltaehkäisystä pitäisi olla ennakointia ja vain pieni osa interventioita</a:t>
            </a:r>
          </a:p>
          <a:p>
            <a:pPr marL="0" indent="0">
              <a:buNone/>
            </a:pPr>
            <a:r>
              <a:rPr lang="fi-FI" sz="2600" cap="none" dirty="0">
                <a:sym typeface="Wingdings" panose="05000000000000000000" pitchFamily="2" charset="2"/>
              </a:rPr>
              <a:t>	 interventio eli väliintulo haastavan käyttäytymisen ilmetessä vaikuttaa vain sillä 	  	     kerralla, eikä poista haastavan käyttäytymisen syytä eli opeta lapselle   		     tarvittavaa ta</a:t>
            </a:r>
            <a:r>
              <a:rPr lang="fi-FI" sz="2400" cap="none" dirty="0">
                <a:sym typeface="Wingdings" panose="05000000000000000000" pitchFamily="2" charset="2"/>
              </a:rPr>
              <a:t>itoa.</a:t>
            </a:r>
            <a:endParaRPr lang="fi-FI" sz="2400" cap="none" dirty="0"/>
          </a:p>
        </p:txBody>
      </p:sp>
      <p:sp>
        <p:nvSpPr>
          <p:cNvPr id="4" name="Iloiset kasvot 3">
            <a:extLst>
              <a:ext uri="{FF2B5EF4-FFF2-40B4-BE49-F238E27FC236}">
                <a16:creationId xmlns:a16="http://schemas.microsoft.com/office/drawing/2014/main" id="{DE22F5B8-9811-4398-876B-47828D314CD1}"/>
              </a:ext>
            </a:extLst>
          </p:cNvPr>
          <p:cNvSpPr/>
          <p:nvPr/>
        </p:nvSpPr>
        <p:spPr>
          <a:xfrm>
            <a:off x="7810149" y="3951214"/>
            <a:ext cx="671119" cy="662729"/>
          </a:xfrm>
          <a:prstGeom prst="smileyFac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89794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isällön paikkamerkki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97544" y="3014544"/>
            <a:ext cx="2537788" cy="3614738"/>
          </a:xfrm>
          <a:prstGeom prst="rect">
            <a:avLst/>
          </a:prstGeom>
        </p:spPr>
      </p:pic>
      <p:sp>
        <p:nvSpPr>
          <p:cNvPr id="3" name="Tekstiruutu 2"/>
          <p:cNvSpPr txBox="1"/>
          <p:nvPr/>
        </p:nvSpPr>
        <p:spPr>
          <a:xfrm>
            <a:off x="3826011" y="124733"/>
            <a:ext cx="359740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4000" b="1" dirty="0"/>
              <a:t>STRESSIKUPPI</a:t>
            </a:r>
          </a:p>
        </p:txBody>
      </p:sp>
      <p:sp>
        <p:nvSpPr>
          <p:cNvPr id="4" name="Tekstiruutu 3"/>
          <p:cNvSpPr txBox="1"/>
          <p:nvPr/>
        </p:nvSpPr>
        <p:spPr>
          <a:xfrm>
            <a:off x="450352" y="1025265"/>
            <a:ext cx="40155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>
                <a:solidFill>
                  <a:srgbClr val="C00000"/>
                </a:solidFill>
              </a:rPr>
              <a:t>Heikko kyky hahmottaa kokonaisuuksia</a:t>
            </a:r>
          </a:p>
        </p:txBody>
      </p:sp>
      <p:sp>
        <p:nvSpPr>
          <p:cNvPr id="5" name="Tekstiruutu 4"/>
          <p:cNvSpPr txBox="1"/>
          <p:nvPr/>
        </p:nvSpPr>
        <p:spPr>
          <a:xfrm>
            <a:off x="4588954" y="1314976"/>
            <a:ext cx="2506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>
                <a:solidFill>
                  <a:srgbClr val="FFC000"/>
                </a:solidFill>
              </a:rPr>
              <a:t>Epäselvä arjen jäsennys</a:t>
            </a:r>
          </a:p>
        </p:txBody>
      </p:sp>
      <p:sp>
        <p:nvSpPr>
          <p:cNvPr id="6" name="Tekstiruutu 5"/>
          <p:cNvSpPr txBox="1"/>
          <p:nvPr/>
        </p:nvSpPr>
        <p:spPr>
          <a:xfrm>
            <a:off x="7080296" y="898060"/>
            <a:ext cx="33288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>
                <a:solidFill>
                  <a:srgbClr val="00B050"/>
                </a:solidFill>
              </a:rPr>
              <a:t>Vireystila (ravinto, lepo, liikunta)</a:t>
            </a:r>
          </a:p>
        </p:txBody>
      </p:sp>
      <p:sp>
        <p:nvSpPr>
          <p:cNvPr id="7" name="Tekstiruutu 6"/>
          <p:cNvSpPr txBox="1"/>
          <p:nvPr/>
        </p:nvSpPr>
        <p:spPr>
          <a:xfrm>
            <a:off x="400833" y="1853647"/>
            <a:ext cx="12905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>
                <a:solidFill>
                  <a:srgbClr val="00B0F0"/>
                </a:solidFill>
              </a:rPr>
              <a:t>Aistipulmat</a:t>
            </a:r>
          </a:p>
        </p:txBody>
      </p:sp>
      <p:sp>
        <p:nvSpPr>
          <p:cNvPr id="8" name="Tekstiruutu 7"/>
          <p:cNvSpPr txBox="1"/>
          <p:nvPr/>
        </p:nvSpPr>
        <p:spPr>
          <a:xfrm>
            <a:off x="2618448" y="1830684"/>
            <a:ext cx="13101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>
                <a:solidFill>
                  <a:srgbClr val="7030A0"/>
                </a:solidFill>
              </a:rPr>
              <a:t>Tunnetaidot</a:t>
            </a:r>
          </a:p>
        </p:txBody>
      </p:sp>
      <p:sp>
        <p:nvSpPr>
          <p:cNvPr id="9" name="Tekstiruutu 8"/>
          <p:cNvSpPr txBox="1"/>
          <p:nvPr/>
        </p:nvSpPr>
        <p:spPr>
          <a:xfrm>
            <a:off x="486083" y="3171492"/>
            <a:ext cx="33911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>
                <a:solidFill>
                  <a:srgbClr val="FFC000"/>
                </a:solidFill>
              </a:rPr>
              <a:t>Sosiaaliset vuorovaikutustilanteet</a:t>
            </a:r>
          </a:p>
        </p:txBody>
      </p:sp>
      <p:sp>
        <p:nvSpPr>
          <p:cNvPr id="10" name="Tekstiruutu 9"/>
          <p:cNvSpPr txBox="1"/>
          <p:nvPr/>
        </p:nvSpPr>
        <p:spPr>
          <a:xfrm>
            <a:off x="6856677" y="1684601"/>
            <a:ext cx="35940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>
                <a:solidFill>
                  <a:schemeClr val="accent5"/>
                </a:solidFill>
              </a:rPr>
              <a:t>Oman toiminnan ohjauksen pulmat</a:t>
            </a:r>
          </a:p>
        </p:txBody>
      </p:sp>
      <p:sp>
        <p:nvSpPr>
          <p:cNvPr id="11" name="Tekstiruutu 10"/>
          <p:cNvSpPr txBox="1"/>
          <p:nvPr/>
        </p:nvSpPr>
        <p:spPr>
          <a:xfrm>
            <a:off x="8312975" y="2279885"/>
            <a:ext cx="14127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>
                <a:solidFill>
                  <a:schemeClr val="accent6">
                    <a:lumMod val="75000"/>
                  </a:schemeClr>
                </a:solidFill>
              </a:rPr>
              <a:t>Tarkkaavuus</a:t>
            </a:r>
          </a:p>
        </p:txBody>
      </p:sp>
      <p:sp>
        <p:nvSpPr>
          <p:cNvPr id="12" name="Tekstiruutu 11"/>
          <p:cNvSpPr txBox="1"/>
          <p:nvPr/>
        </p:nvSpPr>
        <p:spPr>
          <a:xfrm>
            <a:off x="8390860" y="2961402"/>
            <a:ext cx="20383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>
                <a:solidFill>
                  <a:srgbClr val="00B050"/>
                </a:solidFill>
              </a:rPr>
              <a:t>Syy-seuraussuhteet</a:t>
            </a:r>
          </a:p>
        </p:txBody>
      </p:sp>
      <p:sp>
        <p:nvSpPr>
          <p:cNvPr id="13" name="Tekstiruutu 12"/>
          <p:cNvSpPr txBox="1"/>
          <p:nvPr/>
        </p:nvSpPr>
        <p:spPr>
          <a:xfrm>
            <a:off x="1526904" y="2592070"/>
            <a:ext cx="17636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>
                <a:solidFill>
                  <a:srgbClr val="00B050"/>
                </a:solidFill>
              </a:rPr>
              <a:t>Kielelliset </a:t>
            </a:r>
            <a:r>
              <a:rPr lang="fi-FI" dirty="0">
                <a:solidFill>
                  <a:srgbClr val="00B050"/>
                </a:solidFill>
              </a:rPr>
              <a:t>ohjeet</a:t>
            </a:r>
          </a:p>
        </p:txBody>
      </p:sp>
      <p:sp>
        <p:nvSpPr>
          <p:cNvPr id="14" name="Tekstiruutu 13"/>
          <p:cNvSpPr txBox="1"/>
          <p:nvPr/>
        </p:nvSpPr>
        <p:spPr>
          <a:xfrm>
            <a:off x="8400479" y="6100175"/>
            <a:ext cx="16161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(Kujala 2018)</a:t>
            </a:r>
          </a:p>
        </p:txBody>
      </p:sp>
      <p:sp>
        <p:nvSpPr>
          <p:cNvPr id="15" name="Alanuoli 14"/>
          <p:cNvSpPr/>
          <p:nvPr/>
        </p:nvSpPr>
        <p:spPr>
          <a:xfrm>
            <a:off x="5776142" y="1869267"/>
            <a:ext cx="484632" cy="978408"/>
          </a:xfrm>
          <a:prstGeom prst="down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6" name="Alanuoli 15"/>
          <p:cNvSpPr/>
          <p:nvPr/>
        </p:nvSpPr>
        <p:spPr>
          <a:xfrm rot="19315240">
            <a:off x="4225710" y="2042714"/>
            <a:ext cx="484632" cy="978408"/>
          </a:xfrm>
          <a:prstGeom prst="down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7" name="Alanuoli 16"/>
          <p:cNvSpPr/>
          <p:nvPr/>
        </p:nvSpPr>
        <p:spPr>
          <a:xfrm rot="1673502">
            <a:off x="7588691" y="2102865"/>
            <a:ext cx="484632" cy="978408"/>
          </a:xfrm>
          <a:prstGeom prst="down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588496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83795" y="253536"/>
            <a:ext cx="8534400" cy="936438"/>
          </a:xfrm>
        </p:spPr>
        <p:txBody>
          <a:bodyPr/>
          <a:lstStyle/>
          <a:p>
            <a:r>
              <a:rPr lang="fi-FI" b="1" dirty="0"/>
              <a:t>STRESSIKUPPI-ILMIÖ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4294967295"/>
          </p:nvPr>
        </p:nvSpPr>
        <p:spPr>
          <a:xfrm>
            <a:off x="167780" y="1189974"/>
            <a:ext cx="12024220" cy="5549029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sz="2400" b="1" cap="none" dirty="0">
                <a:solidFill>
                  <a:schemeClr val="accent6">
                    <a:lumMod val="75000"/>
                  </a:schemeClr>
                </a:solidFill>
              </a:rPr>
              <a:t>Kuppi täyttyy kuormituksen kasvaessa ja lopulta läikkyy yli </a:t>
            </a:r>
            <a:r>
              <a:rPr lang="fi-FI" sz="2400" cap="none" dirty="0">
                <a:sym typeface="Wingdings" panose="05000000000000000000" pitchFamily="2" charset="2"/>
              </a:rPr>
              <a:t> </a:t>
            </a:r>
            <a:r>
              <a:rPr lang="fi-FI" sz="2800" i="1" cap="none" dirty="0">
                <a:sym typeface="Wingdings" panose="05000000000000000000" pitchFamily="2" charset="2"/>
              </a:rPr>
              <a:t>haastava käyttäytyminen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b="1" cap="none" dirty="0">
                <a:solidFill>
                  <a:schemeClr val="accent3">
                    <a:lumMod val="50000"/>
                  </a:schemeClr>
                </a:solidFill>
                <a:sym typeface="Wingdings" panose="05000000000000000000" pitchFamily="2" charset="2"/>
              </a:rPr>
              <a:t>Lapsella voi olla jo päiväkotiin/kouluun tullessa kuppi lähes täynnä aamun tapahtumista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b="1" cap="none" dirty="0">
                <a:solidFill>
                  <a:schemeClr val="bg2">
                    <a:lumMod val="50000"/>
                  </a:schemeClr>
                </a:solidFill>
                <a:sym typeface="Wingdings" panose="05000000000000000000" pitchFamily="2" charset="2"/>
              </a:rPr>
              <a:t>”Yli läikkymistä” on mahdollista ennaltaehkäistä tarjoamalla hoito-/koulupäivän aikana mahdollisuuksia lievittää kuormitusta</a:t>
            </a:r>
          </a:p>
          <a:p>
            <a:pPr marL="0" indent="0">
              <a:buNone/>
            </a:pPr>
            <a:r>
              <a:rPr lang="fi-FI" sz="2400" cap="none" dirty="0">
                <a:sym typeface="Wingdings" panose="05000000000000000000" pitchFamily="2" charset="2"/>
              </a:rPr>
              <a:t>	 Esim. tauot, vapaa leikki, liikunta/muu motorinen toiminta, rentoutuminen, 	   	     aistiharjoitukset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b="1" cap="none" dirty="0">
                <a:solidFill>
                  <a:srgbClr val="00B050"/>
                </a:solidFill>
                <a:sym typeface="Wingdings" panose="05000000000000000000" pitchFamily="2" charset="2"/>
              </a:rPr>
              <a:t>Ympäristön muokkaaminen vähemmän kuormittavaksi </a:t>
            </a:r>
          </a:p>
          <a:p>
            <a:pPr marL="0" indent="0">
              <a:buNone/>
            </a:pPr>
            <a:r>
              <a:rPr lang="fi-FI" sz="2400" cap="none" dirty="0">
                <a:sym typeface="Wingdings" panose="05000000000000000000" pitchFamily="2" charset="2"/>
              </a:rPr>
              <a:t>	 Esim. hyvä struktuuri, visualisointi, ennakointi, aistikuormituksen vähentäminen / 	   	    helpottavat apuvälineet (painotuotteet, kuulosuojaimet, keskittymisen apuvälineet)</a:t>
            </a:r>
          </a:p>
          <a:p>
            <a:pPr marL="0" indent="0">
              <a:buNone/>
            </a:pPr>
            <a:r>
              <a:rPr lang="fi-FI" dirty="0">
                <a:sym typeface="Wingdings" panose="05000000000000000000" pitchFamily="2" charset="2"/>
              </a:rPr>
              <a:t>(Kujala 2018)</a:t>
            </a:r>
          </a:p>
          <a:p>
            <a:pPr>
              <a:buFont typeface="Arial" panose="020B0604020202020204" pitchFamily="34" charset="0"/>
              <a:buChar char="•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8361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30248" y="278587"/>
            <a:ext cx="11706151" cy="991413"/>
          </a:xfrm>
        </p:spPr>
        <p:txBody>
          <a:bodyPr/>
          <a:lstStyle/>
          <a:p>
            <a:r>
              <a:rPr lang="fi-FI" b="1" dirty="0">
                <a:solidFill>
                  <a:schemeClr val="accent6">
                    <a:lumMod val="50000"/>
                  </a:schemeClr>
                </a:solidFill>
              </a:rPr>
              <a:t>Ymmärrä lasta, jolla on haastavaa käytöstä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71269" y="1270000"/>
            <a:ext cx="10839734" cy="5356267"/>
          </a:xfrm>
        </p:spPr>
        <p:txBody>
          <a:bodyPr>
            <a:normAutofit fontScale="92500"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sz="2600" dirty="0">
                <a:solidFill>
                  <a:schemeClr val="accent6">
                    <a:lumMod val="50000"/>
                  </a:schemeClr>
                </a:solidFill>
              </a:rPr>
              <a:t>L</a:t>
            </a:r>
            <a:r>
              <a:rPr lang="fi-FI" sz="2600" cap="none" dirty="0">
                <a:solidFill>
                  <a:schemeClr val="accent6">
                    <a:lumMod val="50000"/>
                  </a:schemeClr>
                </a:solidFill>
              </a:rPr>
              <a:t>apsen voi olla vaikea ymmärtää itseään ja omaa käytöstään (erityiset tarpeet)</a:t>
            </a:r>
            <a:br>
              <a:rPr lang="fi-FI" sz="2600" dirty="0">
                <a:solidFill>
                  <a:schemeClr val="accent6">
                    <a:lumMod val="50000"/>
                  </a:schemeClr>
                </a:solidFill>
              </a:rPr>
            </a:br>
            <a:endParaRPr lang="fi-FI" sz="2600" dirty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fi-FI" sz="2600" b="1" dirty="0">
                <a:solidFill>
                  <a:schemeClr val="accent6">
                    <a:lumMod val="50000"/>
                  </a:schemeClr>
                </a:solidFill>
              </a:rPr>
              <a:t>Jäävuori-malli </a:t>
            </a:r>
            <a:r>
              <a:rPr lang="fi-FI" sz="2600" dirty="0">
                <a:solidFill>
                  <a:schemeClr val="accent6">
                    <a:lumMod val="50000"/>
                  </a:schemeClr>
                </a:solidFill>
              </a:rPr>
              <a:t>(K</a:t>
            </a:r>
            <a:r>
              <a:rPr lang="fi-FI" sz="2600" cap="none" dirty="0">
                <a:solidFill>
                  <a:schemeClr val="accent6">
                    <a:lumMod val="50000"/>
                  </a:schemeClr>
                </a:solidFill>
              </a:rPr>
              <a:t>äytöksen syiden miettiminen ja ratkaisujen etsiminen</a:t>
            </a:r>
            <a:r>
              <a:rPr lang="fi-FI" sz="2600" dirty="0">
                <a:solidFill>
                  <a:schemeClr val="accent6">
                    <a:lumMod val="50000"/>
                  </a:schemeClr>
                </a:solidFill>
              </a:rPr>
              <a:t>)</a:t>
            </a:r>
            <a:br>
              <a:rPr lang="fi-FI" sz="2600" dirty="0">
                <a:solidFill>
                  <a:schemeClr val="accent6">
                    <a:lumMod val="50000"/>
                  </a:schemeClr>
                </a:solidFill>
              </a:rPr>
            </a:br>
            <a:endParaRPr lang="fi-FI" sz="2600" dirty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fi-FI" sz="2600" b="1" dirty="0">
                <a:solidFill>
                  <a:schemeClr val="accent6">
                    <a:lumMod val="50000"/>
                  </a:schemeClr>
                </a:solidFill>
              </a:rPr>
              <a:t>Stressikupp</a:t>
            </a:r>
            <a:r>
              <a:rPr lang="fi-FI" sz="2600" dirty="0">
                <a:solidFill>
                  <a:schemeClr val="accent6">
                    <a:lumMod val="50000"/>
                  </a:schemeClr>
                </a:solidFill>
              </a:rPr>
              <a:t>i </a:t>
            </a:r>
            <a:r>
              <a:rPr lang="fi-FI" sz="2600" dirty="0">
                <a:solidFill>
                  <a:schemeClr val="accent6">
                    <a:lumMod val="50000"/>
                  </a:schemeClr>
                </a:solidFill>
                <a:sym typeface="Wingdings" panose="05000000000000000000" pitchFamily="2" charset="2"/>
              </a:rPr>
              <a:t> Pienikin pisara saa täyden kupin läikkymään yli!</a:t>
            </a:r>
            <a:br>
              <a:rPr lang="fi-FI" sz="2600" dirty="0">
                <a:solidFill>
                  <a:schemeClr val="accent6">
                    <a:lumMod val="50000"/>
                  </a:schemeClr>
                </a:solidFill>
                <a:sym typeface="Wingdings" panose="05000000000000000000" pitchFamily="2" charset="2"/>
              </a:rPr>
            </a:br>
            <a:endParaRPr lang="fi-FI" sz="2600" dirty="0">
              <a:solidFill>
                <a:schemeClr val="accent6">
                  <a:lumMod val="50000"/>
                </a:schemeClr>
              </a:solidFill>
              <a:sym typeface="Wingdings" panose="05000000000000000000" pitchFamily="2" charset="2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fi-FI" sz="2600" b="1" dirty="0">
                <a:solidFill>
                  <a:schemeClr val="accent6">
                    <a:lumMod val="50000"/>
                  </a:schemeClr>
                </a:solidFill>
                <a:sym typeface="Wingdings" panose="05000000000000000000" pitchFamily="2" charset="2"/>
              </a:rPr>
              <a:t>Aistien yli- tai aliherkkyys </a:t>
            </a:r>
            <a:r>
              <a:rPr lang="fi-FI" sz="2600" dirty="0">
                <a:solidFill>
                  <a:schemeClr val="accent6">
                    <a:lumMod val="50000"/>
                  </a:schemeClr>
                </a:solidFill>
                <a:sym typeface="Wingdings" panose="05000000000000000000" pitchFamily="2" charset="2"/>
              </a:rPr>
              <a:t> o</a:t>
            </a:r>
            <a:r>
              <a:rPr lang="fi-FI" sz="2600" cap="none" dirty="0">
                <a:solidFill>
                  <a:schemeClr val="accent6">
                    <a:lumMod val="50000"/>
                  </a:schemeClr>
                </a:solidFill>
                <a:sym typeface="Wingdings" panose="05000000000000000000" pitchFamily="2" charset="2"/>
              </a:rPr>
              <a:t>ma ääni rauhoittaa, toisen vastaava ääni on sietämätöntä melua.</a:t>
            </a:r>
            <a:br>
              <a:rPr lang="fi-FI" sz="2600" dirty="0">
                <a:solidFill>
                  <a:schemeClr val="accent6">
                    <a:lumMod val="50000"/>
                  </a:schemeClr>
                </a:solidFill>
                <a:sym typeface="Wingdings" panose="05000000000000000000" pitchFamily="2" charset="2"/>
              </a:rPr>
            </a:br>
            <a:endParaRPr lang="fi-FI" sz="2600" dirty="0">
              <a:solidFill>
                <a:schemeClr val="accent6">
                  <a:lumMod val="50000"/>
                </a:schemeClr>
              </a:solidFill>
              <a:sym typeface="Wingdings" panose="05000000000000000000" pitchFamily="2" charset="2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fi-FI" sz="2600" b="1" dirty="0">
                <a:solidFill>
                  <a:schemeClr val="accent6">
                    <a:lumMod val="50000"/>
                  </a:schemeClr>
                </a:solidFill>
                <a:sym typeface="Wingdings" panose="05000000000000000000" pitchFamily="2" charset="2"/>
              </a:rPr>
              <a:t>Päivittäinen profiilin vaihtelu </a:t>
            </a:r>
            <a:r>
              <a:rPr lang="fi-FI" sz="2600" dirty="0">
                <a:solidFill>
                  <a:schemeClr val="accent6">
                    <a:lumMod val="50000"/>
                  </a:schemeClr>
                </a:solidFill>
                <a:sym typeface="Wingdings" panose="05000000000000000000" pitchFamily="2" charset="2"/>
              </a:rPr>
              <a:t>– T</a:t>
            </a:r>
            <a:r>
              <a:rPr lang="fi-FI" sz="2600" cap="none" dirty="0">
                <a:solidFill>
                  <a:schemeClr val="accent6">
                    <a:lumMod val="50000"/>
                  </a:schemeClr>
                </a:solidFill>
                <a:sym typeface="Wingdings" panose="05000000000000000000" pitchFamily="2" charset="2"/>
              </a:rPr>
              <a:t>änään osaan ja pystyn, huomenna taitoja ei vaan ole </a:t>
            </a:r>
            <a:r>
              <a:rPr lang="fi-FI" sz="2600" dirty="0">
                <a:solidFill>
                  <a:schemeClr val="accent6">
                    <a:lumMod val="50000"/>
                  </a:schemeClr>
                </a:solidFill>
                <a:sym typeface="Wingdings" panose="05000000000000000000" pitchFamily="2" charset="2"/>
              </a:rPr>
              <a:t>(</a:t>
            </a:r>
            <a:r>
              <a:rPr lang="fi-FI" sz="2600" cap="none" dirty="0">
                <a:solidFill>
                  <a:schemeClr val="accent6">
                    <a:lumMod val="50000"/>
                  </a:schemeClr>
                </a:solidFill>
                <a:sym typeface="Wingdings" panose="05000000000000000000" pitchFamily="2" charset="2"/>
              </a:rPr>
              <a:t>erityislapsilla</a:t>
            </a:r>
            <a:r>
              <a:rPr lang="fi-FI" sz="2600" dirty="0">
                <a:solidFill>
                  <a:schemeClr val="accent6">
                    <a:lumMod val="50000"/>
                  </a:schemeClr>
                </a:solidFill>
                <a:sym typeface="Wingdings" panose="05000000000000000000" pitchFamily="2" charset="2"/>
              </a:rPr>
              <a:t>).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80304362"/>
      </p:ext>
    </p:extLst>
  </p:cSld>
  <p:clrMapOvr>
    <a:masterClrMapping/>
  </p:clrMapOvr>
</p:sld>
</file>

<file path=ppt/theme/theme1.xml><?xml version="1.0" encoding="utf-8"?>
<a:theme xmlns:a="http://schemas.openxmlformats.org/drawingml/2006/main" name="Pisara">
  <a:themeElements>
    <a:clrScheme name="Droplet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TM04033925[[fn=Pisara]]</Template>
  <TotalTime>107</TotalTime>
  <Words>501</Words>
  <Application>Microsoft Office PowerPoint</Application>
  <PresentationFormat>Laajakuva</PresentationFormat>
  <Paragraphs>82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0" baseType="lpstr">
      <vt:lpstr>Arial</vt:lpstr>
      <vt:lpstr>Tw Cen MT</vt:lpstr>
      <vt:lpstr>Pisara</vt:lpstr>
      <vt:lpstr>Haastava käyttäytyminen ja sen ennaltaehkäisy</vt:lpstr>
      <vt:lpstr>Haastavan käyttäytymisen jäävuori</vt:lpstr>
      <vt:lpstr>PowerPoint-esitys</vt:lpstr>
      <vt:lpstr>Haastavan käytöksen ennaltaehkäisy</vt:lpstr>
      <vt:lpstr>PowerPoint-esitys</vt:lpstr>
      <vt:lpstr>STRESSIKUPPI-ILMIÖ</vt:lpstr>
      <vt:lpstr>Ymmärrä lasta, jolla on haastavaa käytöstä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Haastava käyttäytyminen ja sen ennaltaehkäisy</dc:title>
  <dc:creator>Leena Pirnes</dc:creator>
  <cp:lastModifiedBy>Leena</cp:lastModifiedBy>
  <cp:revision>4</cp:revision>
  <dcterms:created xsi:type="dcterms:W3CDTF">2019-04-16T18:25:56Z</dcterms:created>
  <dcterms:modified xsi:type="dcterms:W3CDTF">2021-02-15T11:59:22Z</dcterms:modified>
</cp:coreProperties>
</file>