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2" r:id="rId1"/>
  </p:sldMasterIdLst>
  <p:sldIdLst>
    <p:sldId id="259" r:id="rId2"/>
    <p:sldId id="256" r:id="rId3"/>
    <p:sldId id="260" r:id="rId4"/>
    <p:sldId id="263" r:id="rId5"/>
    <p:sldId id="264" r:id="rId6"/>
    <p:sldId id="257" r:id="rId7"/>
    <p:sldId id="265" r:id="rId8"/>
    <p:sldId id="262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898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0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365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14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991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414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37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6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3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3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5/6/2021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01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sites/default/files/documents/varhaiskasvatussuunnitelman_perusteet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ouvola.fi/wp-content/uploads/2019/06/Kouvolan_varhaiskasvatussuunnitelma_010819_alkaen.pdf" TargetMode="External"/><Relationship Id="rId2" Type="http://schemas.openxmlformats.org/officeDocument/2006/relationships/hyperlink" Target="https://www.oph.fi/sites/default/files/documents/varhaiskasvatussuunnitelman_perustee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eQ3qvMkGJBY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h.fi/fi/vasuista-vauhtia" TargetMode="External"/><Relationship Id="rId2" Type="http://schemas.openxmlformats.org/officeDocument/2006/relationships/hyperlink" Target="https://www.oph.fi/sites/default/files/documents/vasu_juliste_tulostettava_a3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9O3GXPWIR4" TargetMode="External"/><Relationship Id="rId2" Type="http://schemas.openxmlformats.org/officeDocument/2006/relationships/hyperlink" Target="https://www.youtube.com/watch?v=31aCXsDsa0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5799EF-DD93-4732-B8D5-6B9E9DAC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5364" y="3147441"/>
            <a:ext cx="7121271" cy="2538984"/>
          </a:xfrm>
        </p:spPr>
        <p:txBody>
          <a:bodyPr>
            <a:normAutofit/>
          </a:bodyPr>
          <a:lstStyle/>
          <a:p>
            <a:r>
              <a:rPr lang="fi-FI" sz="4800" dirty="0"/>
              <a:t>Mikä on vasu?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EABE3854-B22A-49CF-81C8-85C35BA0A0FF}"/>
              </a:ext>
            </a:extLst>
          </p:cNvPr>
          <p:cNvSpPr txBox="1"/>
          <p:nvPr/>
        </p:nvSpPr>
        <p:spPr>
          <a:xfrm>
            <a:off x="8620340" y="2159508"/>
            <a:ext cx="201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+mj-lt"/>
              </a:rPr>
              <a:t>Mitä se sisältää?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4EF9EBF4-FCE6-4C93-A2F4-3D9AA5A3B0BC}"/>
              </a:ext>
            </a:extLst>
          </p:cNvPr>
          <p:cNvSpPr txBox="1"/>
          <p:nvPr/>
        </p:nvSpPr>
        <p:spPr>
          <a:xfrm>
            <a:off x="1676400" y="1790176"/>
            <a:ext cx="1895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+mj-lt"/>
              </a:rPr>
              <a:t>Kuka sen tekee?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4C5371FE-A164-4F47-830E-FA76CC54901D}"/>
              </a:ext>
            </a:extLst>
          </p:cNvPr>
          <p:cNvSpPr txBox="1"/>
          <p:nvPr/>
        </p:nvSpPr>
        <p:spPr>
          <a:xfrm>
            <a:off x="4619625" y="2962775"/>
            <a:ext cx="2559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latin typeface="+mj-lt"/>
              </a:rPr>
              <a:t>Miten sitä käytetään?</a:t>
            </a:r>
          </a:p>
        </p:txBody>
      </p:sp>
    </p:spTree>
    <p:extLst>
      <p:ext uri="{BB962C8B-B14F-4D97-AF65-F5344CB8AC3E}">
        <p14:creationId xmlns:p14="http://schemas.microsoft.com/office/powerpoint/2010/main" val="402546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D5878F"/>
          </a:solidFill>
          <a:ln w="25400">
            <a:solidFill>
              <a:srgbClr val="D5878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5D67988-34D9-4636-A593-13137293F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r>
              <a:rPr lang="fi-FI" sz="6600" dirty="0">
                <a:solidFill>
                  <a:schemeClr val="bg1"/>
                </a:solidFill>
              </a:rPr>
              <a:t>Pohdittavaa ryhmiin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34B144-451A-4F57-A00C-3731205BF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Tutkikaa varhaiskasvatussuunnitelman perusteita:  </a:t>
            </a:r>
            <a:r>
              <a:rPr lang="fi-FI" dirty="0">
                <a:hlinkClick r:id="rId2"/>
              </a:rPr>
              <a:t>varhaiskasvatussuunnitelman_perusteet.pdf (oph.fi)</a:t>
            </a:r>
            <a:r>
              <a:rPr lang="fi-FI" dirty="0">
                <a:solidFill>
                  <a:schemeClr val="bg1"/>
                </a:solidFill>
              </a:rPr>
              <a:t> ja etsikää vastauksia kysymyksiin: Millaisia sisältöjä varhaiskasvatuksessa tulee toteuttaa? Millaisia asioita sisältyy lapsen varhaiskasvatussuunnitelmaan? Millaista yhteistyötä tehdään huoltajien kanssa?</a:t>
            </a:r>
          </a:p>
        </p:txBody>
      </p:sp>
    </p:spTree>
    <p:extLst>
      <p:ext uri="{BB962C8B-B14F-4D97-AF65-F5344CB8AC3E}">
        <p14:creationId xmlns:p14="http://schemas.microsoft.com/office/powerpoint/2010/main" val="360656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A5B9DB-0BF9-4260-A97B-936524F966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955901-D056-4458-A164-28488A824D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4651" b="29099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9824785-89B4-4433-955A-F2C847B153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859" y="614291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rgbClr val="D5878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8385AD8-8D9E-421F-9EA6-6AC05CE903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6925" y="1731762"/>
            <a:ext cx="8058150" cy="245384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fi-FI" sz="4200"/>
              <a:t>Varhaiskasvatussuunnitelman perusteet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9EA4D0A-D162-4B5E-9CC9-4486EA3879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8975" y="4599432"/>
            <a:ext cx="5734051" cy="934593"/>
          </a:xfrm>
        </p:spPr>
        <p:txBody>
          <a:bodyPr>
            <a:normAutofit/>
          </a:bodyPr>
          <a:lstStyle/>
          <a:p>
            <a:pPr algn="ctr"/>
            <a:r>
              <a:rPr lang="fi-FI" sz="3200"/>
              <a:t>Lakho 2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CB2E64D6-3AEB-4AFF-9475-E210F85E0A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451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rgbClr val="D5878F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A7954F-58D8-4101-84E0-D558CE2F6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25" y="402672"/>
            <a:ext cx="4899169" cy="1518407"/>
          </a:xfrm>
        </p:spPr>
        <p:txBody>
          <a:bodyPr anchor="t">
            <a:noAutofit/>
          </a:bodyPr>
          <a:lstStyle/>
          <a:p>
            <a:r>
              <a:rPr lang="fi-FI" sz="3200" dirty="0">
                <a:solidFill>
                  <a:schemeClr val="bg1"/>
                </a:solidFill>
              </a:rPr>
              <a:t>Varhaiskasvatus-suunnitelman perusteet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D5AAF3-F869-4908-BCB1-5B5F9A45C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>
            <a:normAutofit/>
          </a:bodyPr>
          <a:lstStyle/>
          <a:p>
            <a:r>
              <a:rPr lang="fi-FI" sz="2000" dirty="0">
                <a:sym typeface="Wingdings" panose="05000000000000000000" pitchFamily="2" charset="2"/>
              </a:rPr>
              <a:t>Pohjautuu varhaiskasvatuslakiin ja asetukseen, jossa säädetään lapsen oikeudesta varhaiskasvatukseen sekä varhaiskasvatuksen tavoitteista</a:t>
            </a:r>
            <a:endParaRPr lang="fi-FI" sz="2000" dirty="0"/>
          </a:p>
          <a:p>
            <a:r>
              <a:rPr lang="fi-FI" sz="2000" dirty="0" err="1"/>
              <a:t>OPH:n</a:t>
            </a:r>
            <a:r>
              <a:rPr lang="fi-FI" sz="2000" dirty="0"/>
              <a:t> laatimat uudet perusteet tulleet voimaan vuoden 2019 alussa</a:t>
            </a:r>
          </a:p>
          <a:p>
            <a:r>
              <a:rPr lang="fi-FI" sz="2000" dirty="0"/>
              <a:t>Paikallisella tasolla otettiin käyttöön elokuussa 2019</a:t>
            </a:r>
          </a:p>
          <a:p>
            <a:r>
              <a:rPr lang="fi-FI" sz="2000" dirty="0"/>
              <a:t>Laatukäsikirja, joka määrittelee raamit kaikille yhtenäisen ja tasa-arvoisen varhaiskasvatuksen toteuttamiselle</a:t>
            </a:r>
          </a:p>
          <a:p>
            <a:r>
              <a:rPr lang="fi-FI" sz="2000" dirty="0"/>
              <a:t>Jokaisella lapsella oikeus saada tasalaatuista varhaiskasvatusta asuinpaikasta riippumatta</a:t>
            </a:r>
          </a:p>
        </p:txBody>
      </p:sp>
    </p:spTree>
    <p:extLst>
      <p:ext uri="{BB962C8B-B14F-4D97-AF65-F5344CB8AC3E}">
        <p14:creationId xmlns:p14="http://schemas.microsoft.com/office/powerpoint/2010/main" val="135713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D5878F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2A18D88-BBD2-4C5A-B620-C66C922B5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800" dirty="0">
                <a:solidFill>
                  <a:schemeClr val="bg1"/>
                </a:solidFill>
              </a:rPr>
              <a:t>Pähkinänkuoressa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BCAF4C-2386-4EFD-9557-35BA289FF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7414"/>
            <a:ext cx="10515600" cy="4026456"/>
          </a:xfrm>
        </p:spPr>
        <p:txBody>
          <a:bodyPr>
            <a:noAutofit/>
          </a:bodyPr>
          <a:lstStyle/>
          <a:p>
            <a:r>
              <a:rPr lang="fi-FI" sz="2400" dirty="0"/>
              <a:t>Asiakirja on valtakunnallinen määräys </a:t>
            </a:r>
            <a:r>
              <a:rPr lang="fi-FI" sz="2400" dirty="0">
                <a:sym typeface="Wingdings" panose="05000000000000000000" pitchFamily="2" charset="2"/>
              </a:rPr>
              <a:t> ei voi jättää noudattamatta!</a:t>
            </a:r>
          </a:p>
          <a:p>
            <a:r>
              <a:rPr lang="fi-FI" sz="2400" dirty="0"/>
              <a:t>Kansallinen normi </a:t>
            </a:r>
            <a:r>
              <a:rPr lang="fi-FI" sz="2400" dirty="0">
                <a:sym typeface="Wingdings" panose="05000000000000000000" pitchFamily="2" charset="2"/>
              </a:rPr>
              <a:t> velvoittaa henkilöstöä toimimaan varhaiskasvatuslain, perusteiden arvoperustan, tavoitteiden ja sisältöjen mukaisesti </a:t>
            </a:r>
          </a:p>
          <a:p>
            <a:r>
              <a:rPr lang="fi-FI" sz="2400" dirty="0"/>
              <a:t>Varhaiskasvatus tiiviinä osana elinikäistä kasvun ja oppimisen polkua ja opetussuunnitelmien jatkumoa</a:t>
            </a:r>
          </a:p>
          <a:p>
            <a:r>
              <a:rPr lang="fi-FI" sz="2400" dirty="0"/>
              <a:t>Yhtymäkohtia esi- ja perusopetuksen opetussuunnitelmiin</a:t>
            </a:r>
          </a:p>
          <a:p>
            <a:r>
              <a:rPr lang="fi-FI" sz="2400" dirty="0"/>
              <a:t>Yhtenäinen arvoperusta, käsitys lapsesta ja oppimisesta sekä laaja-alaisen osaamisen tavoitteista </a:t>
            </a:r>
            <a:r>
              <a:rPr lang="fi-FI" sz="2400" dirty="0">
                <a:sym typeface="Wingdings" panose="05000000000000000000" pitchFamily="2" charset="2"/>
              </a:rPr>
              <a:t> johdonmukaisesti etenevä opintopolku</a:t>
            </a:r>
          </a:p>
        </p:txBody>
      </p:sp>
    </p:spTree>
    <p:extLst>
      <p:ext uri="{BB962C8B-B14F-4D97-AF65-F5344CB8AC3E}">
        <p14:creationId xmlns:p14="http://schemas.microsoft.com/office/powerpoint/2010/main" val="67430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45DEEED-BE3A-4307-800A-45F555B51C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5C73706-35AD-4797-B796-D806B8FE5A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5006297" cy="6858000"/>
          </a:xfrm>
          <a:custGeom>
            <a:avLst/>
            <a:gdLst>
              <a:gd name="connsiteX0" fmla="*/ 5006297 w 5006297"/>
              <a:gd name="connsiteY0" fmla="*/ 0 h 6858000"/>
              <a:gd name="connsiteX1" fmla="*/ 1229608 w 5006297"/>
              <a:gd name="connsiteY1" fmla="*/ 0 h 6858000"/>
              <a:gd name="connsiteX2" fmla="*/ 1128285 w 5006297"/>
              <a:gd name="connsiteY2" fmla="*/ 156518 h 6858000"/>
              <a:gd name="connsiteX3" fmla="*/ 768782 w 5006297"/>
              <a:gd name="connsiteY3" fmla="*/ 825746 h 6858000"/>
              <a:gd name="connsiteX4" fmla="*/ 743290 w 5006297"/>
              <a:gd name="connsiteY4" fmla="*/ 860183 h 6858000"/>
              <a:gd name="connsiteX5" fmla="*/ 787138 w 5006297"/>
              <a:gd name="connsiteY5" fmla="*/ 756243 h 6858000"/>
              <a:gd name="connsiteX6" fmla="*/ 980544 w 5006297"/>
              <a:gd name="connsiteY6" fmla="*/ 339016 h 6858000"/>
              <a:gd name="connsiteX7" fmla="*/ 1161966 w 5006297"/>
              <a:gd name="connsiteY7" fmla="*/ 0 h 6858000"/>
              <a:gd name="connsiteX8" fmla="*/ 1104491 w 5006297"/>
              <a:gd name="connsiteY8" fmla="*/ 0 h 6858000"/>
              <a:gd name="connsiteX9" fmla="*/ 993044 w 5006297"/>
              <a:gd name="connsiteY9" fmla="*/ 204247 h 6858000"/>
              <a:gd name="connsiteX10" fmla="*/ 494731 w 5006297"/>
              <a:gd name="connsiteY10" fmla="*/ 1375322 h 6858000"/>
              <a:gd name="connsiteX11" fmla="*/ 46559 w 5006297"/>
              <a:gd name="connsiteY11" fmla="*/ 3329787 h 6858000"/>
              <a:gd name="connsiteX12" fmla="*/ 12272 w 5006297"/>
              <a:gd name="connsiteY12" fmla="*/ 4352595 h 6858000"/>
              <a:gd name="connsiteX13" fmla="*/ 171094 w 5006297"/>
              <a:gd name="connsiteY13" fmla="*/ 5544543 h 6858000"/>
              <a:gd name="connsiteX14" fmla="*/ 538125 w 5006297"/>
              <a:gd name="connsiteY14" fmla="*/ 6816123 h 6858000"/>
              <a:gd name="connsiteX15" fmla="*/ 555724 w 5006297"/>
              <a:gd name="connsiteY15" fmla="*/ 6858000 h 6858000"/>
              <a:gd name="connsiteX16" fmla="*/ 608303 w 5006297"/>
              <a:gd name="connsiteY16" fmla="*/ 6858000 h 6858000"/>
              <a:gd name="connsiteX17" fmla="*/ 596366 w 5006297"/>
              <a:gd name="connsiteY17" fmla="*/ 6829337 h 6858000"/>
              <a:gd name="connsiteX18" fmla="*/ 364843 w 5006297"/>
              <a:gd name="connsiteY18" fmla="*/ 6132604 h 6858000"/>
              <a:gd name="connsiteX19" fmla="*/ 213412 w 5006297"/>
              <a:gd name="connsiteY19" fmla="*/ 5505676 h 6858000"/>
              <a:gd name="connsiteX20" fmla="*/ 211628 w 5006297"/>
              <a:gd name="connsiteY20" fmla="*/ 5472254 h 6858000"/>
              <a:gd name="connsiteX21" fmla="*/ 311945 w 5006297"/>
              <a:gd name="connsiteY21" fmla="*/ 5821167 h 6858000"/>
              <a:gd name="connsiteX22" fmla="*/ 623960 w 5006297"/>
              <a:gd name="connsiteY22" fmla="*/ 6658826 h 6858000"/>
              <a:gd name="connsiteX23" fmla="*/ 717350 w 5006297"/>
              <a:gd name="connsiteY23" fmla="*/ 6858000 h 6858000"/>
              <a:gd name="connsiteX24" fmla="*/ 5006297 w 5006297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006297" h="6858000">
                <a:moveTo>
                  <a:pt x="5006297" y="0"/>
                </a:moveTo>
                <a:lnTo>
                  <a:pt x="1229608" y="0"/>
                </a:lnTo>
                <a:lnTo>
                  <a:pt x="1128285" y="156518"/>
                </a:lnTo>
                <a:cubicBezTo>
                  <a:pt x="996915" y="372642"/>
                  <a:pt x="877575" y="596029"/>
                  <a:pt x="768782" y="825746"/>
                </a:cubicBezTo>
                <a:cubicBezTo>
                  <a:pt x="763429" y="839224"/>
                  <a:pt x="754646" y="851089"/>
                  <a:pt x="743290" y="860183"/>
                </a:cubicBezTo>
                <a:cubicBezTo>
                  <a:pt x="757948" y="825621"/>
                  <a:pt x="772224" y="790805"/>
                  <a:pt x="787138" y="756243"/>
                </a:cubicBezTo>
                <a:cubicBezTo>
                  <a:pt x="848067" y="615114"/>
                  <a:pt x="912406" y="475964"/>
                  <a:pt x="980544" y="339016"/>
                </a:cubicBezTo>
                <a:lnTo>
                  <a:pt x="1161966" y="0"/>
                </a:lnTo>
                <a:lnTo>
                  <a:pt x="1104491" y="0"/>
                </a:lnTo>
                <a:lnTo>
                  <a:pt x="993044" y="204247"/>
                </a:lnTo>
                <a:cubicBezTo>
                  <a:pt x="798291" y="579761"/>
                  <a:pt x="634561" y="971401"/>
                  <a:pt x="494731" y="1375322"/>
                </a:cubicBezTo>
                <a:cubicBezTo>
                  <a:pt x="277072" y="2009491"/>
                  <a:pt x="126862" y="2664550"/>
                  <a:pt x="46559" y="3329787"/>
                </a:cubicBezTo>
                <a:cubicBezTo>
                  <a:pt x="4496" y="3670216"/>
                  <a:pt x="-14242" y="4010141"/>
                  <a:pt x="12272" y="4352595"/>
                </a:cubicBezTo>
                <a:cubicBezTo>
                  <a:pt x="43627" y="4752907"/>
                  <a:pt x="90918" y="5150814"/>
                  <a:pt x="171094" y="5544543"/>
                </a:cubicBezTo>
                <a:cubicBezTo>
                  <a:pt x="259524" y="5979227"/>
                  <a:pt x="379573" y="6403657"/>
                  <a:pt x="538125" y="6816123"/>
                </a:cubicBezTo>
                <a:lnTo>
                  <a:pt x="555724" y="6858000"/>
                </a:lnTo>
                <a:lnTo>
                  <a:pt x="608303" y="6858000"/>
                </a:lnTo>
                <a:lnTo>
                  <a:pt x="596366" y="6829337"/>
                </a:lnTo>
                <a:cubicBezTo>
                  <a:pt x="508696" y="6602484"/>
                  <a:pt x="431985" y="6369981"/>
                  <a:pt x="364843" y="6132604"/>
                </a:cubicBezTo>
                <a:cubicBezTo>
                  <a:pt x="306463" y="5925865"/>
                  <a:pt x="263378" y="5714822"/>
                  <a:pt x="213412" y="5505676"/>
                </a:cubicBezTo>
                <a:cubicBezTo>
                  <a:pt x="212231" y="5494574"/>
                  <a:pt x="211637" y="5483421"/>
                  <a:pt x="211628" y="5472254"/>
                </a:cubicBezTo>
                <a:cubicBezTo>
                  <a:pt x="248210" y="5599108"/>
                  <a:pt x="277401" y="5710897"/>
                  <a:pt x="311945" y="5821167"/>
                </a:cubicBezTo>
                <a:cubicBezTo>
                  <a:pt x="401999" y="6108329"/>
                  <a:pt x="505868" y="6387643"/>
                  <a:pt x="623960" y="6658826"/>
                </a:cubicBezTo>
                <a:lnTo>
                  <a:pt x="717350" y="6858000"/>
                </a:lnTo>
                <a:lnTo>
                  <a:pt x="5006297" y="6858000"/>
                </a:lnTo>
                <a:close/>
              </a:path>
            </a:pathLst>
          </a:custGeom>
          <a:solidFill>
            <a:srgbClr val="D5878F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D2B746C-CDA3-4972-8F0C-8ACA5C871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44652"/>
            <a:ext cx="3182112" cy="5568696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Vasun perusteet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0CC4B4-348C-4A86-95AE-8228DDFC9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4350" y="644652"/>
            <a:ext cx="5856401" cy="5568696"/>
          </a:xfrm>
        </p:spPr>
        <p:txBody>
          <a:bodyPr anchor="ctr">
            <a:normAutofit/>
          </a:bodyPr>
          <a:lstStyle/>
          <a:p>
            <a:r>
              <a:rPr lang="fi-FI" sz="2400" dirty="0"/>
              <a:t>tehtävänä on tukea ja ohjata varhaiskasvatuksen järjestämistä, toteuttamista ja kehittämistä sekä edistää laadukkaan ja yhdenvertaisen varhaiskasvatuksen toteutumista koko maassa</a:t>
            </a:r>
          </a:p>
          <a:p>
            <a:r>
              <a:rPr lang="fi-FI" sz="2400" dirty="0"/>
              <a:t>määrätään varhaiskasvatuksen toteuttamisen keskeisistä tavoitteista ja sisällöistä, varhaiskasvatuksen järjestäjän ja lasten huoltajien välisestä yhteistyöstä, monialaisesta yhteistyöstä sekä lapsen varhaiskasvatussuunnitelman sisällöstä</a:t>
            </a:r>
          </a:p>
        </p:txBody>
      </p:sp>
    </p:spTree>
    <p:extLst>
      <p:ext uri="{BB962C8B-B14F-4D97-AF65-F5344CB8AC3E}">
        <p14:creationId xmlns:p14="http://schemas.microsoft.com/office/powerpoint/2010/main" val="129018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D5878F"/>
          </a:solidFill>
          <a:ln w="25400">
            <a:solidFill>
              <a:srgbClr val="D5878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0B95F42-998C-4532-9D9B-527269E71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r>
              <a:rPr lang="fi-FI" sz="6600" dirty="0">
                <a:solidFill>
                  <a:schemeClr val="bg1"/>
                </a:solidFill>
              </a:rPr>
              <a:t>Tasot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30EB11-EF99-48ED-A868-B4BFF8306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 fontScale="77500" lnSpcReduction="20000"/>
          </a:bodyPr>
          <a:lstStyle/>
          <a:p>
            <a:r>
              <a:rPr lang="fi-FI" dirty="0">
                <a:solidFill>
                  <a:schemeClr val="bg1"/>
                </a:solidFill>
              </a:rPr>
              <a:t>Opetushallitus (OPH) laatii ja päättää valtakunnalliset varhaiskasvatussuunnitelman perusteet </a:t>
            </a:r>
            <a:r>
              <a:rPr lang="fi-FI" dirty="0">
                <a:hlinkClick r:id="rId2"/>
              </a:rPr>
              <a:t>varhaiskasvatussuunnitelman_perusteet.pdf (oph.fi)</a:t>
            </a:r>
            <a:endParaRPr lang="fi-FI" dirty="0">
              <a:solidFill>
                <a:schemeClr val="bg1"/>
              </a:solidFill>
            </a:endParaRPr>
          </a:p>
          <a:p>
            <a:r>
              <a:rPr lang="fi-FI" dirty="0">
                <a:solidFill>
                  <a:schemeClr val="bg1"/>
                </a:solidFill>
              </a:rPr>
              <a:t>Pohjana paikallisiin varhaiskasvatussuunnitelmiin (vasuihin) esim. </a:t>
            </a:r>
            <a:r>
              <a:rPr lang="fi-FI" dirty="0">
                <a:hlinkClick r:id="rId3"/>
              </a:rPr>
              <a:t>Kouvolan varhaiskasvatus-suunnitelma 1.8.2019</a:t>
            </a:r>
            <a:endParaRPr lang="fi-FI" dirty="0"/>
          </a:p>
          <a:p>
            <a:r>
              <a:rPr lang="fi-FI" dirty="0">
                <a:solidFill>
                  <a:schemeClr val="bg1"/>
                </a:solidFill>
              </a:rPr>
              <a:t>(Yksikkö/ryhmävasut</a:t>
            </a:r>
            <a:r>
              <a:rPr lang="fi-FI" dirty="0" smtClean="0">
                <a:solidFill>
                  <a:schemeClr val="bg1"/>
                </a:solidFill>
              </a:rPr>
              <a:t>) </a:t>
            </a:r>
            <a:r>
              <a:rPr lang="fi-FI" dirty="0">
                <a:hlinkClick r:id="rId4"/>
              </a:rPr>
              <a:t>Janakkalan varhaiskasvatuksen ryhmävasu - YouTube</a:t>
            </a:r>
            <a:endParaRPr lang="fi-FI" dirty="0">
              <a:solidFill>
                <a:schemeClr val="bg1"/>
              </a:solidFill>
            </a:endParaRPr>
          </a:p>
          <a:p>
            <a:r>
              <a:rPr lang="fi-FI" dirty="0">
                <a:solidFill>
                  <a:schemeClr val="bg1"/>
                </a:solidFill>
              </a:rPr>
              <a:t>Varhaiskasvatusyksiköissä eli päiväkodeissa ja perhepäivähoitopaikoissa jokaiselle lapselle laaditaan henkilökohtainen vasu  (kirjan s. 17)</a:t>
            </a:r>
          </a:p>
          <a:p>
            <a:endParaRPr lang="fi-FI" dirty="0">
              <a:solidFill>
                <a:schemeClr val="bg1"/>
              </a:solidFill>
            </a:endParaRPr>
          </a:p>
          <a:p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7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D5878F"/>
          </a:solidFill>
          <a:ln w="25400">
            <a:solidFill>
              <a:srgbClr val="D5878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254F19D-E448-4099-B7FE-303A7109C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r>
              <a:rPr lang="fi-FI" sz="6600" dirty="0">
                <a:solidFill>
                  <a:schemeClr val="bg1"/>
                </a:solidFill>
              </a:rPr>
              <a:t>Paikalliset vasut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834A7C-D4E5-46A2-814D-0615B559C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fi-FI" sz="2600" dirty="0">
                <a:solidFill>
                  <a:schemeClr val="bg1"/>
                </a:solidFill>
              </a:rPr>
              <a:t>Suunnitelmaa laadittaessa tulee ottaa huomioon paikalliset erityispiirteet, mahdolliset pedagogiset painotukset, lasten tarpeet sekä varhaiskasvatusta koskevan arviointitiedon ja kehittämistyön tulokset. </a:t>
            </a:r>
          </a:p>
          <a:p>
            <a:pPr>
              <a:lnSpc>
                <a:spcPct val="100000"/>
              </a:lnSpc>
            </a:pPr>
            <a:r>
              <a:rPr lang="fi-FI" sz="2600" dirty="0">
                <a:solidFill>
                  <a:schemeClr val="bg1"/>
                </a:solidFill>
              </a:rPr>
              <a:t>Voivat tarkentaa valtakunnallisia perusteita, mutta eivät voi sulkea pois mitään lain, asetuksen tai varhaiskasvatussuunnitelman perusteiden edellyttämää tavoitetta tai sisältöä</a:t>
            </a:r>
          </a:p>
          <a:p>
            <a:pPr>
              <a:lnSpc>
                <a:spcPct val="100000"/>
              </a:lnSpc>
            </a:pPr>
            <a:r>
              <a:rPr lang="fi-FI" sz="2600" dirty="0">
                <a:solidFill>
                  <a:schemeClr val="bg1"/>
                </a:solidFill>
              </a:rPr>
              <a:t>Varhaiskasvatuksen järjestäjien tulee laatia ja hyväksyä valtakunnallisten varhaiskasvatussuunnitelman perusteiden pohjalta paikalliset varhaiskasvatussuunnitelmat.</a:t>
            </a:r>
          </a:p>
          <a:p>
            <a:pPr>
              <a:lnSpc>
                <a:spcPct val="100000"/>
              </a:lnSpc>
            </a:pPr>
            <a:r>
              <a:rPr lang="fi-FI" sz="2600" dirty="0">
                <a:solidFill>
                  <a:schemeClr val="bg1"/>
                </a:solidFill>
              </a:rPr>
              <a:t>Velvoittavia ja niitä tulee arvioida ja kehittää. </a:t>
            </a:r>
          </a:p>
        </p:txBody>
      </p:sp>
    </p:spTree>
    <p:extLst>
      <p:ext uri="{BB962C8B-B14F-4D97-AF65-F5344CB8AC3E}">
        <p14:creationId xmlns:p14="http://schemas.microsoft.com/office/powerpoint/2010/main" val="335643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D5878F"/>
          </a:solidFill>
          <a:ln w="25400">
            <a:solidFill>
              <a:srgbClr val="D5878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DB0449F-3DEF-4E0C-A358-7FF3D1CBE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endParaRPr lang="fi-FI" sz="6600">
              <a:solidFill>
                <a:schemeClr val="bg1"/>
              </a:solidFill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1E7E4F-2655-4264-9B55-9989AB266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r>
              <a:rPr lang="fi-FI" dirty="0">
                <a:hlinkClick r:id="rId2"/>
              </a:rPr>
              <a:t>vasu_juliste_A3 (oph.fi)</a:t>
            </a:r>
            <a:endParaRPr lang="fi-FI" dirty="0"/>
          </a:p>
          <a:p>
            <a:r>
              <a:rPr lang="fi-FI" dirty="0">
                <a:hlinkClick r:id="rId3"/>
              </a:rPr>
              <a:t>Vasuista vauhtia | Opetushallitus (oph.fi)</a:t>
            </a:r>
            <a:endParaRPr lang="fi-FI" dirty="0"/>
          </a:p>
          <a:p>
            <a:r>
              <a:rPr lang="fi-FI" dirty="0">
                <a:solidFill>
                  <a:schemeClr val="bg1"/>
                </a:solidFill>
              </a:rPr>
              <a:t>Koontina kirjan sivu 16 Arttu-tehtävä: Varhaiskasvatussuunnitelmat</a:t>
            </a:r>
          </a:p>
        </p:txBody>
      </p:sp>
    </p:spTree>
    <p:extLst>
      <p:ext uri="{BB962C8B-B14F-4D97-AF65-F5344CB8AC3E}">
        <p14:creationId xmlns:p14="http://schemas.microsoft.com/office/powerpoint/2010/main" val="39701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45DEEED-BE3A-4307-800A-45F555B51C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5C73706-35AD-4797-B796-D806B8FE5A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5006297" cy="6858000"/>
          </a:xfrm>
          <a:custGeom>
            <a:avLst/>
            <a:gdLst>
              <a:gd name="connsiteX0" fmla="*/ 5006297 w 5006297"/>
              <a:gd name="connsiteY0" fmla="*/ 0 h 6858000"/>
              <a:gd name="connsiteX1" fmla="*/ 1229608 w 5006297"/>
              <a:gd name="connsiteY1" fmla="*/ 0 h 6858000"/>
              <a:gd name="connsiteX2" fmla="*/ 1128285 w 5006297"/>
              <a:gd name="connsiteY2" fmla="*/ 156518 h 6858000"/>
              <a:gd name="connsiteX3" fmla="*/ 768782 w 5006297"/>
              <a:gd name="connsiteY3" fmla="*/ 825746 h 6858000"/>
              <a:gd name="connsiteX4" fmla="*/ 743290 w 5006297"/>
              <a:gd name="connsiteY4" fmla="*/ 860183 h 6858000"/>
              <a:gd name="connsiteX5" fmla="*/ 787138 w 5006297"/>
              <a:gd name="connsiteY5" fmla="*/ 756243 h 6858000"/>
              <a:gd name="connsiteX6" fmla="*/ 980544 w 5006297"/>
              <a:gd name="connsiteY6" fmla="*/ 339016 h 6858000"/>
              <a:gd name="connsiteX7" fmla="*/ 1161966 w 5006297"/>
              <a:gd name="connsiteY7" fmla="*/ 0 h 6858000"/>
              <a:gd name="connsiteX8" fmla="*/ 1104491 w 5006297"/>
              <a:gd name="connsiteY8" fmla="*/ 0 h 6858000"/>
              <a:gd name="connsiteX9" fmla="*/ 993044 w 5006297"/>
              <a:gd name="connsiteY9" fmla="*/ 204247 h 6858000"/>
              <a:gd name="connsiteX10" fmla="*/ 494731 w 5006297"/>
              <a:gd name="connsiteY10" fmla="*/ 1375322 h 6858000"/>
              <a:gd name="connsiteX11" fmla="*/ 46559 w 5006297"/>
              <a:gd name="connsiteY11" fmla="*/ 3329787 h 6858000"/>
              <a:gd name="connsiteX12" fmla="*/ 12272 w 5006297"/>
              <a:gd name="connsiteY12" fmla="*/ 4352595 h 6858000"/>
              <a:gd name="connsiteX13" fmla="*/ 171094 w 5006297"/>
              <a:gd name="connsiteY13" fmla="*/ 5544543 h 6858000"/>
              <a:gd name="connsiteX14" fmla="*/ 538125 w 5006297"/>
              <a:gd name="connsiteY14" fmla="*/ 6816123 h 6858000"/>
              <a:gd name="connsiteX15" fmla="*/ 555724 w 5006297"/>
              <a:gd name="connsiteY15" fmla="*/ 6858000 h 6858000"/>
              <a:gd name="connsiteX16" fmla="*/ 608303 w 5006297"/>
              <a:gd name="connsiteY16" fmla="*/ 6858000 h 6858000"/>
              <a:gd name="connsiteX17" fmla="*/ 596366 w 5006297"/>
              <a:gd name="connsiteY17" fmla="*/ 6829337 h 6858000"/>
              <a:gd name="connsiteX18" fmla="*/ 364843 w 5006297"/>
              <a:gd name="connsiteY18" fmla="*/ 6132604 h 6858000"/>
              <a:gd name="connsiteX19" fmla="*/ 213412 w 5006297"/>
              <a:gd name="connsiteY19" fmla="*/ 5505676 h 6858000"/>
              <a:gd name="connsiteX20" fmla="*/ 211628 w 5006297"/>
              <a:gd name="connsiteY20" fmla="*/ 5472254 h 6858000"/>
              <a:gd name="connsiteX21" fmla="*/ 311945 w 5006297"/>
              <a:gd name="connsiteY21" fmla="*/ 5821167 h 6858000"/>
              <a:gd name="connsiteX22" fmla="*/ 623960 w 5006297"/>
              <a:gd name="connsiteY22" fmla="*/ 6658826 h 6858000"/>
              <a:gd name="connsiteX23" fmla="*/ 717350 w 5006297"/>
              <a:gd name="connsiteY23" fmla="*/ 6858000 h 6858000"/>
              <a:gd name="connsiteX24" fmla="*/ 5006297 w 5006297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006297" h="6858000">
                <a:moveTo>
                  <a:pt x="5006297" y="0"/>
                </a:moveTo>
                <a:lnTo>
                  <a:pt x="1229608" y="0"/>
                </a:lnTo>
                <a:lnTo>
                  <a:pt x="1128285" y="156518"/>
                </a:lnTo>
                <a:cubicBezTo>
                  <a:pt x="996915" y="372642"/>
                  <a:pt x="877575" y="596029"/>
                  <a:pt x="768782" y="825746"/>
                </a:cubicBezTo>
                <a:cubicBezTo>
                  <a:pt x="763429" y="839224"/>
                  <a:pt x="754646" y="851089"/>
                  <a:pt x="743290" y="860183"/>
                </a:cubicBezTo>
                <a:cubicBezTo>
                  <a:pt x="757948" y="825621"/>
                  <a:pt x="772224" y="790805"/>
                  <a:pt x="787138" y="756243"/>
                </a:cubicBezTo>
                <a:cubicBezTo>
                  <a:pt x="848067" y="615114"/>
                  <a:pt x="912406" y="475964"/>
                  <a:pt x="980544" y="339016"/>
                </a:cubicBezTo>
                <a:lnTo>
                  <a:pt x="1161966" y="0"/>
                </a:lnTo>
                <a:lnTo>
                  <a:pt x="1104491" y="0"/>
                </a:lnTo>
                <a:lnTo>
                  <a:pt x="993044" y="204247"/>
                </a:lnTo>
                <a:cubicBezTo>
                  <a:pt x="798291" y="579761"/>
                  <a:pt x="634561" y="971401"/>
                  <a:pt x="494731" y="1375322"/>
                </a:cubicBezTo>
                <a:cubicBezTo>
                  <a:pt x="277072" y="2009491"/>
                  <a:pt x="126862" y="2664550"/>
                  <a:pt x="46559" y="3329787"/>
                </a:cubicBezTo>
                <a:cubicBezTo>
                  <a:pt x="4496" y="3670216"/>
                  <a:pt x="-14242" y="4010141"/>
                  <a:pt x="12272" y="4352595"/>
                </a:cubicBezTo>
                <a:cubicBezTo>
                  <a:pt x="43627" y="4752907"/>
                  <a:pt x="90918" y="5150814"/>
                  <a:pt x="171094" y="5544543"/>
                </a:cubicBezTo>
                <a:cubicBezTo>
                  <a:pt x="259524" y="5979227"/>
                  <a:pt x="379573" y="6403657"/>
                  <a:pt x="538125" y="6816123"/>
                </a:cubicBezTo>
                <a:lnTo>
                  <a:pt x="555724" y="6858000"/>
                </a:lnTo>
                <a:lnTo>
                  <a:pt x="608303" y="6858000"/>
                </a:lnTo>
                <a:lnTo>
                  <a:pt x="596366" y="6829337"/>
                </a:lnTo>
                <a:cubicBezTo>
                  <a:pt x="508696" y="6602484"/>
                  <a:pt x="431985" y="6369981"/>
                  <a:pt x="364843" y="6132604"/>
                </a:cubicBezTo>
                <a:cubicBezTo>
                  <a:pt x="306463" y="5925865"/>
                  <a:pt x="263378" y="5714822"/>
                  <a:pt x="213412" y="5505676"/>
                </a:cubicBezTo>
                <a:cubicBezTo>
                  <a:pt x="212231" y="5494574"/>
                  <a:pt x="211637" y="5483421"/>
                  <a:pt x="211628" y="5472254"/>
                </a:cubicBezTo>
                <a:cubicBezTo>
                  <a:pt x="248210" y="5599108"/>
                  <a:pt x="277401" y="5710897"/>
                  <a:pt x="311945" y="5821167"/>
                </a:cubicBezTo>
                <a:cubicBezTo>
                  <a:pt x="401999" y="6108329"/>
                  <a:pt x="505868" y="6387643"/>
                  <a:pt x="623960" y="6658826"/>
                </a:cubicBezTo>
                <a:lnTo>
                  <a:pt x="717350" y="6858000"/>
                </a:lnTo>
                <a:lnTo>
                  <a:pt x="5006297" y="6858000"/>
                </a:lnTo>
                <a:close/>
              </a:path>
            </a:pathLst>
          </a:custGeom>
          <a:solidFill>
            <a:srgbClr val="D5878F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CC7E524-0798-4830-AEB6-5E5C3F8CB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44652"/>
            <a:ext cx="3182112" cy="5568696"/>
          </a:xfrm>
        </p:spPr>
        <p:txBody>
          <a:bodyPr>
            <a:normAutofit/>
          </a:bodyPr>
          <a:lstStyle/>
          <a:p>
            <a:endParaRPr lang="fi-FI" sz="66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ED2D1B-2E2B-4B44-B0FF-962D4458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4350" y="644652"/>
            <a:ext cx="5856401" cy="55686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>
                <a:hlinkClick r:id="rId2"/>
              </a:rPr>
              <a:t>Vasun ytimessä - ajatuksia kasvattajilta </a:t>
            </a:r>
            <a:r>
              <a:rPr lang="fi-FI" dirty="0" smtClean="0">
                <a:hlinkClick r:id="rId2"/>
              </a:rPr>
              <a:t>– YouTube</a:t>
            </a:r>
            <a:endParaRPr lang="fi-FI" dirty="0" smtClean="0"/>
          </a:p>
          <a:p>
            <a:r>
              <a:rPr lang="fi-FI" dirty="0">
                <a:hlinkClick r:id="rId3"/>
              </a:rPr>
              <a:t>Vasuista vauhtia, 5.9.2019 - YouTube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843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412429"/>
      </a:dk2>
      <a:lt2>
        <a:srgbClr val="E2E8E7"/>
      </a:lt2>
      <a:accent1>
        <a:srgbClr val="D5878F"/>
      </a:accent1>
      <a:accent2>
        <a:srgbClr val="CC6C9E"/>
      </a:accent2>
      <a:accent3>
        <a:srgbClr val="D587D0"/>
      </a:accent3>
      <a:accent4>
        <a:srgbClr val="AB6CCC"/>
      </a:accent4>
      <a:accent5>
        <a:srgbClr val="9987D5"/>
      </a:accent5>
      <a:accent6>
        <a:srgbClr val="6C7ECC"/>
      </a:accent6>
      <a:hlink>
        <a:srgbClr val="568E88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2848</TotalTime>
  <Words>350</Words>
  <Application>Microsoft Office PowerPoint</Application>
  <PresentationFormat>Laajakuva</PresentationFormat>
  <Paragraphs>39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Modern Love</vt:lpstr>
      <vt:lpstr>The Hand</vt:lpstr>
      <vt:lpstr>Wingdings</vt:lpstr>
      <vt:lpstr>SketchyVTI</vt:lpstr>
      <vt:lpstr>Mikä on vasu?</vt:lpstr>
      <vt:lpstr>Varhaiskasvatussuunnitelman perusteet</vt:lpstr>
      <vt:lpstr>Varhaiskasvatus-suunnitelman perusteet</vt:lpstr>
      <vt:lpstr>Pähkinänkuoressa</vt:lpstr>
      <vt:lpstr>Vasun perusteet</vt:lpstr>
      <vt:lpstr>Tasot</vt:lpstr>
      <vt:lpstr>Paikalliset vasut</vt:lpstr>
      <vt:lpstr>PowerPoint-esitys</vt:lpstr>
      <vt:lpstr>PowerPoint-esitys</vt:lpstr>
      <vt:lpstr>Pohdittavaa ryhmiin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Varhaiskasvatussuunnitelman perusteet</dc:title>
  <dc:creator>Jenni Paukkuri</dc:creator>
  <cp:lastModifiedBy>Paukkuri Jenni</cp:lastModifiedBy>
  <cp:revision>20</cp:revision>
  <dcterms:created xsi:type="dcterms:W3CDTF">2021-05-05T07:17:56Z</dcterms:created>
  <dcterms:modified xsi:type="dcterms:W3CDTF">2021-05-07T06:50:01Z</dcterms:modified>
</cp:coreProperties>
</file>