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57" r:id="rId4"/>
    <p:sldId id="261" r:id="rId5"/>
    <p:sldId id="260" r:id="rId6"/>
    <p:sldId id="258" r:id="rId7"/>
    <p:sldId id="262" r:id="rId8"/>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5FA4CBC-CB07-5D2D-B6EB-693EC15026BA}" v="375" dt="2021-05-10T16:38:33.665"/>
    <p1510:client id="{C953FC77-6F5D-43EA-9A54-D8AE2AD560EB}" v="1588" dt="2021-05-10T08:14:56.001"/>
    <p1510:client id="{D195C69F-D091-2000-B0F3-6E53A769587E}" v="1821" dt="2021-05-10T17:33:02.43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90" y="798"/>
      </p:cViewPr>
      <p:guideLst/>
    </p:cSldViewPr>
  </p:slideViewPr>
  <p:notesTextViewPr>
    <p:cViewPr>
      <p:scale>
        <a:sx n="1" d="1"/>
        <a:sy n="1" d="1"/>
      </p:scale>
      <p:origin x="0" y="0"/>
    </p:cViewPr>
  </p:notesTextViewPr>
  <p:gridSpacing cx="76200" cy="76200"/>
</p:viewPr>
</file>

<file path=ppt/_rels/presentation.xml.rels>&#65279;<?xml version="1.0" encoding="utf-8"?><Relationships xmlns="http://schemas.openxmlformats.org/package/2006/relationships"><Relationship Type="http://schemas.openxmlformats.org/officeDocument/2006/relationships/slide" Target="slides/slide7.xml" Id="rId8" /><Relationship Type="http://schemas.openxmlformats.org/officeDocument/2006/relationships/slide" Target="slides/slide2.xml" Id="rId3" /><Relationship Type="http://schemas.openxmlformats.org/officeDocument/2006/relationships/slide" Target="slides/slide6.xml" Id="rId7" /><Relationship Type="http://schemas.openxmlformats.org/officeDocument/2006/relationships/tableStyles" Target="tableStyles.xml" Id="rId12" /><Relationship Type="http://schemas.openxmlformats.org/officeDocument/2006/relationships/slide" Target="slides/slide1.xml" Id="rId2" /><Relationship Type="http://schemas.openxmlformats.org/officeDocument/2006/relationships/slideMaster" Target="slideMasters/slideMaster1.xml" Id="rId1" /><Relationship Type="http://schemas.openxmlformats.org/officeDocument/2006/relationships/slide" Target="slides/slide5.xml" Id="rId6" /><Relationship Type="http://schemas.openxmlformats.org/officeDocument/2006/relationships/theme" Target="theme/theme1.xml" Id="rId11" /><Relationship Type="http://schemas.openxmlformats.org/officeDocument/2006/relationships/slide" Target="slides/slide4.xml" Id="rId5" /><Relationship Type="http://schemas.openxmlformats.org/officeDocument/2006/relationships/viewProps" Target="viewProps.xml" Id="rId10" /><Relationship Type="http://schemas.openxmlformats.org/officeDocument/2006/relationships/slide" Target="slides/slide3.xml" Id="rId4" /><Relationship Type="http://schemas.openxmlformats.org/officeDocument/2006/relationships/presProps" Target="presProps.xml" Id="rId9" /><Relationship Type="http://schemas.microsoft.com/office/2015/10/relationships/revisionInfo" Target="revisionInfo.xml" Id="rId14"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en-US" dirty="0"/>
              <a:t>Click to edit Master title style</a:t>
            </a:r>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9AB3A824-1A51-4B26-AD58-A6D8E14F6C04}" type="datetimeFigureOut">
              <a:rPr lang="en-US" dirty="0"/>
              <a:t>5/10/2021</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rIns="45720"/>
          <a:lstStyle/>
          <a:p>
            <a:fld id="{6D22F896-40B5-4ADD-8801-0D06FADFA095}" type="slidenum">
              <a:rPr lang="en-US" dirty="0"/>
              <a:t>‹#›</a:t>
            </a:fld>
            <a:endParaRPr lang="en-US" dirty="0"/>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26394883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D857E33E-8B18-4087-B112-809917729534}" type="datetimeFigureOut">
              <a:rPr lang="en-US" dirty="0"/>
              <a:t>5/10/2021</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104223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en-US" dirty="0"/>
              <a:t>Click to edit Master title style</a:t>
            </a:r>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D3FFE419-2371-464F-8239-3959401C3561}" type="datetimeFigureOut">
              <a:rPr lang="en-US" dirty="0"/>
              <a:t>5/10/2021</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5500117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chor="ct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97D162C4-EDD9-4389-A98B-B87ECEA2A816}" type="datetimeFigureOut">
              <a:rPr lang="en-US" dirty="0"/>
              <a:t>5/10/2021</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35711961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en-US" dirty="0"/>
              <a:t>Click to edit Master title style</a:t>
            </a:r>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p:cNvSpPr>
            <a:spLocks noGrp="1"/>
          </p:cNvSpPr>
          <p:nvPr>
            <p:ph type="dt" sz="half" idx="10"/>
          </p:nvPr>
        </p:nvSpPr>
        <p:spPr/>
        <p:txBody>
          <a:bodyPr/>
          <a:lstStyle/>
          <a:p>
            <a:fld id="{3E5059C3-6A89-4494-99FF-5A4D6FFD50EB}" type="datetimeFigureOut">
              <a:rPr lang="en-US" dirty="0"/>
              <a:t>5/10/2021</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252061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en-US" dirty="0"/>
              <a:t>Click to edit Master title style</a:t>
            </a:r>
          </a:p>
        </p:txBody>
      </p:sp>
      <p:sp>
        <p:nvSpPr>
          <p:cNvPr id="3" name="Content Placeholder 2"/>
          <p:cNvSpPr>
            <a:spLocks noGrp="1"/>
          </p:cNvSpPr>
          <p:nvPr>
            <p:ph sz="half" idx="1"/>
          </p:nvPr>
        </p:nvSpPr>
        <p:spPr>
          <a:xfrm>
            <a:off x="2605374" y="2052116"/>
            <a:ext cx="3891960" cy="399782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666636" y="2052114"/>
            <a:ext cx="3894222" cy="399782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CA954B2F-12DE-47F5-8894-472B206D2E1E}" type="datetimeFigureOut">
              <a:rPr lang="en-US" dirty="0"/>
              <a:t>5/10/2021</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19629367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en-US" dirty="0"/>
              <a:t>Click to edit Master title style</a:t>
            </a:r>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2609285" y="2851331"/>
            <a:ext cx="3893623" cy="3071434"/>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666635" y="2851331"/>
            <a:ext cx="3899798" cy="3071434"/>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3F30E46F-7819-4ACF-B48B-48222C2ACC88}" type="datetimeFigureOut">
              <a:rPr lang="en-US" dirty="0"/>
              <a:t>5/10/2021</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9959859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1FAF3416-4057-4DAA-829D-4CA07428D088}" type="datetimeFigureOut">
              <a:rPr lang="en-US" dirty="0"/>
              <a:t>5/10/2021</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30091767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921D9284-D300-4297-87F7-E791DCC15DB1}" type="datetimeFigureOut">
              <a:rPr lang="en-US" dirty="0"/>
              <a:t>5/10/2021</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5338550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en-US" dirty="0"/>
              <a:t>Click to edit Master title style</a:t>
            </a:r>
          </a:p>
        </p:txBody>
      </p:sp>
      <p:sp>
        <p:nvSpPr>
          <p:cNvPr id="3" name="Content Placeholder 2"/>
          <p:cNvSpPr>
            <a:spLocks noGrp="1"/>
          </p:cNvSpPr>
          <p:nvPr>
            <p:ph idx="1"/>
          </p:nvPr>
        </p:nvSpPr>
        <p:spPr>
          <a:xfrm>
            <a:off x="5120154" y="805818"/>
            <a:ext cx="5446278" cy="5244126"/>
          </a:xfrm>
        </p:spPr>
        <p:txBody>
          <a:bodyPr anchor="ct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5" name="Date Placeholder 4"/>
          <p:cNvSpPr>
            <a:spLocks noGrp="1"/>
          </p:cNvSpPr>
          <p:nvPr>
            <p:ph type="dt" sz="half" idx="10"/>
          </p:nvPr>
        </p:nvSpPr>
        <p:spPr/>
        <p:txBody>
          <a:bodyPr/>
          <a:lstStyle/>
          <a:p>
            <a:fld id="{37D525BB-DA17-4BA0-B3C8-3AC3ABC827E6}" type="datetimeFigureOut">
              <a:rPr lang="en-US" dirty="0"/>
              <a:t>5/10/2021</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6672345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en-US" dirty="0"/>
              <a:t>Click to edit Master title style</a:t>
            </a:r>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5" name="Date Placeholder 4"/>
          <p:cNvSpPr>
            <a:spLocks noGrp="1"/>
          </p:cNvSpPr>
          <p:nvPr>
            <p:ph type="dt" sz="half" idx="10"/>
          </p:nvPr>
        </p:nvSpPr>
        <p:spPr/>
        <p:txBody>
          <a:bodyPr/>
          <a:lstStyle/>
          <a:p>
            <a:fld id="{B16C4C9A-3960-41CF-A4E9-2A8FB932454B}" type="datetimeFigureOut">
              <a:rPr lang="en-US" dirty="0"/>
              <a:t>5/10/2021</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0437282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Eigth level</a:t>
            </a:r>
          </a:p>
          <a:p>
            <a:pPr lvl="8"/>
            <a:r>
              <a:rPr lang="en-US" dirty="0"/>
              <a:t>Ninth level</a:t>
            </a:r>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3CBC1C18-307B-4F68-A007-B5B542270E8D}" type="datetimeFigureOut">
              <a:rPr lang="en-US" dirty="0"/>
              <a:t>5/10/2021</a:t>
            </a:fld>
            <a:endParaRPr lang="en-US" dirty="0"/>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r>
              <a:rPr lang="en-US" dirty="0"/>
              <a:t>
              </a:t>
            </a:r>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6D22F896-40B5-4ADD-8801-0D06FADFA095}" type="slidenum">
              <a:rPr lang="en-US" dirty="0"/>
              <a:pPr/>
              <a:t>‹#›</a:t>
            </a:fld>
            <a:endParaRPr lang="en-US" dirty="0"/>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255207542"/>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youtube.com/watch?v=gUx-qGcLXhM" TargetMode="External"/><Relationship Id="rId2" Type="http://schemas.openxmlformats.org/officeDocument/2006/relationships/hyperlink" Target="https://thl.fi/fi/web/sukupuolten-tasa-arvo/tasa-arvon-tila/perheet-ja-vanhemmuus/perheiden-moninaisuus" TargetMode="External"/><Relationship Id="rId1" Type="http://schemas.openxmlformats.org/officeDocument/2006/relationships/slideLayout" Target="../slideLayouts/slideLayout2.xml"/><Relationship Id="rId4" Type="http://schemas.openxmlformats.org/officeDocument/2006/relationships/hyperlink" Target="https://www.youtube.com/watch?v=9280yKRWwN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stretch/>
        </a:blip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F3CF990-ACB8-443A-BB74-D36EC8A00B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00B98862-BEE1-44FB-A335-A1B9106B445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a:noFill/>
        </p:spPr>
      </p:pic>
      <p:sp>
        <p:nvSpPr>
          <p:cNvPr id="12" name="Freeform: Shape 11">
            <a:extLst>
              <a:ext uri="{FF2B5EF4-FFF2-40B4-BE49-F238E27FC236}">
                <a16:creationId xmlns:a16="http://schemas.microsoft.com/office/drawing/2014/main" id="{65F94F98-3A57-49AA-838E-91AAF600B6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3678519" y="-1660968"/>
            <a:ext cx="5838229" cy="11188733"/>
          </a:xfrm>
          <a:custGeom>
            <a:avLst/>
            <a:gdLst>
              <a:gd name="connsiteX0" fmla="*/ 0 w 7821919"/>
              <a:gd name="connsiteY0" fmla="*/ 0 h 6858000"/>
              <a:gd name="connsiteX1" fmla="*/ 6983367 w 7821919"/>
              <a:gd name="connsiteY1" fmla="*/ 0 h 6858000"/>
              <a:gd name="connsiteX2" fmla="*/ 6982269 w 7821919"/>
              <a:gd name="connsiteY2" fmla="*/ 1331 h 6858000"/>
              <a:gd name="connsiteX3" fmla="*/ 6833782 w 7821919"/>
              <a:gd name="connsiteY3" fmla="*/ 487443 h 6858000"/>
              <a:gd name="connsiteX4" fmla="*/ 6851446 w 7821919"/>
              <a:gd name="connsiteY4" fmla="*/ 662666 h 6858000"/>
              <a:gd name="connsiteX5" fmla="*/ 6857532 w 7821919"/>
              <a:gd name="connsiteY5" fmla="*/ 686333 h 6858000"/>
              <a:gd name="connsiteX6" fmla="*/ 6806927 w 7821919"/>
              <a:gd name="connsiteY6" fmla="*/ 699345 h 6858000"/>
              <a:gd name="connsiteX7" fmla="*/ 5555365 w 7821919"/>
              <a:gd name="connsiteY7" fmla="*/ 2400515 h 6858000"/>
              <a:gd name="connsiteX8" fmla="*/ 7336617 w 7821919"/>
              <a:gd name="connsiteY8" fmla="*/ 4181767 h 6858000"/>
              <a:gd name="connsiteX9" fmla="*/ 7452815 w 7821919"/>
              <a:gd name="connsiteY9" fmla="*/ 4175900 h 6858000"/>
              <a:gd name="connsiteX10" fmla="*/ 7437456 w 7821919"/>
              <a:gd name="connsiteY10" fmla="*/ 4225378 h 6858000"/>
              <a:gd name="connsiteX11" fmla="*/ 7428275 w 7821919"/>
              <a:gd name="connsiteY11" fmla="*/ 4316448 h 6858000"/>
              <a:gd name="connsiteX12" fmla="*/ 7789089 w 7821919"/>
              <a:gd name="connsiteY12" fmla="*/ 4759152 h 6858000"/>
              <a:gd name="connsiteX13" fmla="*/ 7821919 w 7821919"/>
              <a:gd name="connsiteY13" fmla="*/ 4762461 h 6858000"/>
              <a:gd name="connsiteX14" fmla="*/ 7809638 w 7821919"/>
              <a:gd name="connsiteY14" fmla="*/ 4785088 h 6858000"/>
              <a:gd name="connsiteX15" fmla="*/ 7794661 w 7821919"/>
              <a:gd name="connsiteY15" fmla="*/ 4833335 h 6858000"/>
              <a:gd name="connsiteX16" fmla="*/ 7524776 w 7821919"/>
              <a:gd name="connsiteY16" fmla="*/ 4917113 h 6858000"/>
              <a:gd name="connsiteX17" fmla="*/ 6642110 w 7821919"/>
              <a:gd name="connsiteY17" fmla="*/ 6248746 h 6858000"/>
              <a:gd name="connsiteX18" fmla="*/ 6755682 w 7821919"/>
              <a:gd name="connsiteY18" fmla="*/ 6811285 h 6858000"/>
              <a:gd name="connsiteX19" fmla="*/ 6778185 w 7821919"/>
              <a:gd name="connsiteY19" fmla="*/ 6858000 h 6858000"/>
              <a:gd name="connsiteX20" fmla="*/ 0 w 7821919"/>
              <a:gd name="connsiteY20"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7821919" h="6858000">
                <a:moveTo>
                  <a:pt x="0" y="0"/>
                </a:moveTo>
                <a:lnTo>
                  <a:pt x="6983367" y="0"/>
                </a:lnTo>
                <a:lnTo>
                  <a:pt x="6982269" y="1331"/>
                </a:lnTo>
                <a:cubicBezTo>
                  <a:pt x="6888522" y="140095"/>
                  <a:pt x="6833782" y="307376"/>
                  <a:pt x="6833782" y="487443"/>
                </a:cubicBezTo>
                <a:cubicBezTo>
                  <a:pt x="6833782" y="547466"/>
                  <a:pt x="6839864" y="606067"/>
                  <a:pt x="6851446" y="662666"/>
                </a:cubicBezTo>
                <a:lnTo>
                  <a:pt x="6857532" y="686333"/>
                </a:lnTo>
                <a:lnTo>
                  <a:pt x="6806927" y="699345"/>
                </a:lnTo>
                <a:cubicBezTo>
                  <a:pt x="6081835" y="924872"/>
                  <a:pt x="5555365" y="1601212"/>
                  <a:pt x="5555365" y="2400515"/>
                </a:cubicBezTo>
                <a:cubicBezTo>
                  <a:pt x="5555365" y="3384273"/>
                  <a:pt x="6352859" y="4181767"/>
                  <a:pt x="7336617" y="4181767"/>
                </a:cubicBezTo>
                <a:lnTo>
                  <a:pt x="7452815" y="4175900"/>
                </a:lnTo>
                <a:lnTo>
                  <a:pt x="7437456" y="4225378"/>
                </a:lnTo>
                <a:cubicBezTo>
                  <a:pt x="7431436" y="4254794"/>
                  <a:pt x="7428275" y="4285252"/>
                  <a:pt x="7428275" y="4316448"/>
                </a:cubicBezTo>
                <a:cubicBezTo>
                  <a:pt x="7428275" y="4534821"/>
                  <a:pt x="7583172" y="4717015"/>
                  <a:pt x="7789089" y="4759152"/>
                </a:cubicBezTo>
                <a:lnTo>
                  <a:pt x="7821919" y="4762461"/>
                </a:lnTo>
                <a:lnTo>
                  <a:pt x="7809638" y="4785088"/>
                </a:lnTo>
                <a:lnTo>
                  <a:pt x="7794661" y="4833335"/>
                </a:lnTo>
                <a:lnTo>
                  <a:pt x="7524776" y="4917113"/>
                </a:lnTo>
                <a:cubicBezTo>
                  <a:pt x="7006070" y="5136507"/>
                  <a:pt x="6642110" y="5650122"/>
                  <a:pt x="6642110" y="6248746"/>
                </a:cubicBezTo>
                <a:cubicBezTo>
                  <a:pt x="6642110" y="6448287"/>
                  <a:pt x="6682550" y="6638383"/>
                  <a:pt x="6755682" y="6811285"/>
                </a:cubicBezTo>
                <a:lnTo>
                  <a:pt x="6778185" y="6858000"/>
                </a:lnTo>
                <a:lnTo>
                  <a:pt x="0" y="6858000"/>
                </a:lnTo>
                <a:close/>
              </a:path>
            </a:pathLst>
          </a:custGeom>
          <a:gradFill>
            <a:gsLst>
              <a:gs pos="25000">
                <a:schemeClr val="accent1">
                  <a:alpha val="0"/>
                </a:schemeClr>
              </a:gs>
              <a:gs pos="100000">
                <a:schemeClr val="accent1">
                  <a:alpha val="75000"/>
                </a:schemeClr>
              </a:gs>
            </a:gsLst>
            <a:lin ang="10800000" scaled="1"/>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4" name="Picture 13">
            <a:extLst>
              <a:ext uri="{FF2B5EF4-FFF2-40B4-BE49-F238E27FC236}">
                <a16:creationId xmlns:a16="http://schemas.microsoft.com/office/drawing/2014/main" id="{7185CF21-0594-48C0-9F3E-254D6BCE9D9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Lst>
          </a:blip>
          <a:stretch>
            <a:fillRect/>
          </a:stretch>
        </p:blipFill>
        <p:spPr>
          <a:xfrm>
            <a:off x="45489" y="-5487"/>
            <a:ext cx="12189867" cy="6858000"/>
          </a:xfrm>
          <a:prstGeom prst="rect">
            <a:avLst/>
          </a:prstGeom>
        </p:spPr>
      </p:pic>
      <p:sp>
        <p:nvSpPr>
          <p:cNvPr id="16" name="Rectangle 15">
            <a:extLst>
              <a:ext uri="{FF2B5EF4-FFF2-40B4-BE49-F238E27FC236}">
                <a16:creationId xmlns:a16="http://schemas.microsoft.com/office/drawing/2014/main" id="{A0B5529D-5CAA-4BF2-B5C9-34705E7661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59909" cy="6858000"/>
          </a:xfrm>
          <a:prstGeom prst="rect">
            <a:avLst/>
          </a:prstGeom>
          <a:solidFill>
            <a:schemeClr val="bg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Freeform: Shape 17">
            <a:extLst>
              <a:ext uri="{FF2B5EF4-FFF2-40B4-BE49-F238E27FC236}">
                <a16:creationId xmlns:a16="http://schemas.microsoft.com/office/drawing/2014/main" id="{FBD68200-BC03-4015-860B-CD5C30CD76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9910" y="0"/>
            <a:ext cx="7869544" cy="6858000"/>
          </a:xfrm>
          <a:custGeom>
            <a:avLst/>
            <a:gdLst>
              <a:gd name="connsiteX0" fmla="*/ 0 w 7821919"/>
              <a:gd name="connsiteY0" fmla="*/ 0 h 6858000"/>
              <a:gd name="connsiteX1" fmla="*/ 6983367 w 7821919"/>
              <a:gd name="connsiteY1" fmla="*/ 0 h 6858000"/>
              <a:gd name="connsiteX2" fmla="*/ 6982269 w 7821919"/>
              <a:gd name="connsiteY2" fmla="*/ 1331 h 6858000"/>
              <a:gd name="connsiteX3" fmla="*/ 6833782 w 7821919"/>
              <a:gd name="connsiteY3" fmla="*/ 487443 h 6858000"/>
              <a:gd name="connsiteX4" fmla="*/ 6851446 w 7821919"/>
              <a:gd name="connsiteY4" fmla="*/ 662666 h 6858000"/>
              <a:gd name="connsiteX5" fmla="*/ 6857532 w 7821919"/>
              <a:gd name="connsiteY5" fmla="*/ 686333 h 6858000"/>
              <a:gd name="connsiteX6" fmla="*/ 6806927 w 7821919"/>
              <a:gd name="connsiteY6" fmla="*/ 699345 h 6858000"/>
              <a:gd name="connsiteX7" fmla="*/ 5555365 w 7821919"/>
              <a:gd name="connsiteY7" fmla="*/ 2400515 h 6858000"/>
              <a:gd name="connsiteX8" fmla="*/ 7336617 w 7821919"/>
              <a:gd name="connsiteY8" fmla="*/ 4181767 h 6858000"/>
              <a:gd name="connsiteX9" fmla="*/ 7452815 w 7821919"/>
              <a:gd name="connsiteY9" fmla="*/ 4175900 h 6858000"/>
              <a:gd name="connsiteX10" fmla="*/ 7437456 w 7821919"/>
              <a:gd name="connsiteY10" fmla="*/ 4225378 h 6858000"/>
              <a:gd name="connsiteX11" fmla="*/ 7428275 w 7821919"/>
              <a:gd name="connsiteY11" fmla="*/ 4316448 h 6858000"/>
              <a:gd name="connsiteX12" fmla="*/ 7789089 w 7821919"/>
              <a:gd name="connsiteY12" fmla="*/ 4759152 h 6858000"/>
              <a:gd name="connsiteX13" fmla="*/ 7821919 w 7821919"/>
              <a:gd name="connsiteY13" fmla="*/ 4762461 h 6858000"/>
              <a:gd name="connsiteX14" fmla="*/ 7809638 w 7821919"/>
              <a:gd name="connsiteY14" fmla="*/ 4785088 h 6858000"/>
              <a:gd name="connsiteX15" fmla="*/ 7794661 w 7821919"/>
              <a:gd name="connsiteY15" fmla="*/ 4833335 h 6858000"/>
              <a:gd name="connsiteX16" fmla="*/ 7524776 w 7821919"/>
              <a:gd name="connsiteY16" fmla="*/ 4917113 h 6858000"/>
              <a:gd name="connsiteX17" fmla="*/ 6642110 w 7821919"/>
              <a:gd name="connsiteY17" fmla="*/ 6248746 h 6858000"/>
              <a:gd name="connsiteX18" fmla="*/ 6755682 w 7821919"/>
              <a:gd name="connsiteY18" fmla="*/ 6811285 h 6858000"/>
              <a:gd name="connsiteX19" fmla="*/ 6778185 w 7821919"/>
              <a:gd name="connsiteY19" fmla="*/ 6858000 h 6858000"/>
              <a:gd name="connsiteX20" fmla="*/ 0 w 7821919"/>
              <a:gd name="connsiteY20"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7821919" h="6858000">
                <a:moveTo>
                  <a:pt x="0" y="0"/>
                </a:moveTo>
                <a:lnTo>
                  <a:pt x="6983367" y="0"/>
                </a:lnTo>
                <a:lnTo>
                  <a:pt x="6982269" y="1331"/>
                </a:lnTo>
                <a:cubicBezTo>
                  <a:pt x="6888522" y="140095"/>
                  <a:pt x="6833782" y="307376"/>
                  <a:pt x="6833782" y="487443"/>
                </a:cubicBezTo>
                <a:cubicBezTo>
                  <a:pt x="6833782" y="547466"/>
                  <a:pt x="6839864" y="606067"/>
                  <a:pt x="6851446" y="662666"/>
                </a:cubicBezTo>
                <a:lnTo>
                  <a:pt x="6857532" y="686333"/>
                </a:lnTo>
                <a:lnTo>
                  <a:pt x="6806927" y="699345"/>
                </a:lnTo>
                <a:cubicBezTo>
                  <a:pt x="6081835" y="924872"/>
                  <a:pt x="5555365" y="1601212"/>
                  <a:pt x="5555365" y="2400515"/>
                </a:cubicBezTo>
                <a:cubicBezTo>
                  <a:pt x="5555365" y="3384273"/>
                  <a:pt x="6352859" y="4181767"/>
                  <a:pt x="7336617" y="4181767"/>
                </a:cubicBezTo>
                <a:lnTo>
                  <a:pt x="7452815" y="4175900"/>
                </a:lnTo>
                <a:lnTo>
                  <a:pt x="7437456" y="4225378"/>
                </a:lnTo>
                <a:cubicBezTo>
                  <a:pt x="7431436" y="4254794"/>
                  <a:pt x="7428275" y="4285252"/>
                  <a:pt x="7428275" y="4316448"/>
                </a:cubicBezTo>
                <a:cubicBezTo>
                  <a:pt x="7428275" y="4534821"/>
                  <a:pt x="7583172" y="4717015"/>
                  <a:pt x="7789089" y="4759152"/>
                </a:cubicBezTo>
                <a:lnTo>
                  <a:pt x="7821919" y="4762461"/>
                </a:lnTo>
                <a:lnTo>
                  <a:pt x="7809638" y="4785088"/>
                </a:lnTo>
                <a:lnTo>
                  <a:pt x="7794661" y="4833335"/>
                </a:lnTo>
                <a:lnTo>
                  <a:pt x="7524776" y="4917113"/>
                </a:lnTo>
                <a:cubicBezTo>
                  <a:pt x="7006070" y="5136507"/>
                  <a:pt x="6642110" y="5650122"/>
                  <a:pt x="6642110" y="6248746"/>
                </a:cubicBezTo>
                <a:cubicBezTo>
                  <a:pt x="6642110" y="6448287"/>
                  <a:pt x="6682550" y="6638383"/>
                  <a:pt x="6755682" y="6811285"/>
                </a:cubicBezTo>
                <a:lnTo>
                  <a:pt x="6778185" y="6858000"/>
                </a:lnTo>
                <a:lnTo>
                  <a:pt x="0" y="6858000"/>
                </a:lnTo>
                <a:close/>
              </a:path>
            </a:pathLst>
          </a:custGeom>
          <a:gradFill>
            <a:gsLst>
              <a:gs pos="25996">
                <a:srgbClr val="1F2D29">
                  <a:alpha val="4000"/>
                </a:srgbClr>
              </a:gs>
              <a:gs pos="20000">
                <a:schemeClr val="bg2">
                  <a:alpha val="0"/>
                </a:schemeClr>
              </a:gs>
              <a:gs pos="100000">
                <a:schemeClr val="bg2"/>
              </a:gs>
            </a:gsLst>
            <a:lin ang="10800000" scaled="1"/>
          </a:gra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a:extLst>
              <a:ext uri="{FF2B5EF4-FFF2-40B4-BE49-F238E27FC236}">
                <a16:creationId xmlns:a16="http://schemas.microsoft.com/office/drawing/2014/main" id="{332A6F87-AC28-4AA8-B8A6-AEBC67BD0D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47567" y="2282700"/>
            <a:ext cx="967148" cy="967148"/>
          </a:xfrm>
          <a:prstGeom prst="ellipse">
            <a:avLst/>
          </a:prstGeom>
          <a:gradFill>
            <a:gsLst>
              <a:gs pos="0">
                <a:schemeClr val="bg2">
                  <a:alpha val="0"/>
                </a:schemeClr>
              </a:gs>
              <a:gs pos="100000">
                <a:schemeClr val="accent1">
                  <a:alpha val="21000"/>
                </a:schemeClr>
              </a:gs>
            </a:gsLst>
            <a:lin ang="108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p:cNvSpPr>
            <a:spLocks noGrp="1"/>
          </p:cNvSpPr>
          <p:nvPr>
            <p:ph type="ctrTitle"/>
          </p:nvPr>
        </p:nvSpPr>
        <p:spPr>
          <a:xfrm>
            <a:off x="2193167" y="2590984"/>
            <a:ext cx="7369642" cy="3608480"/>
          </a:xfrm>
        </p:spPr>
        <p:txBody>
          <a:bodyPr>
            <a:normAutofit/>
          </a:bodyPr>
          <a:lstStyle/>
          <a:p>
            <a:pPr algn="l"/>
            <a:r>
              <a:rPr lang="fi-FI" sz="8000">
                <a:cs typeface="Calibri Light"/>
              </a:rPr>
              <a:t>Perheiden moninaisuus</a:t>
            </a:r>
            <a:endParaRPr lang="fi-FI" sz="8000"/>
          </a:p>
        </p:txBody>
      </p:sp>
      <p:sp>
        <p:nvSpPr>
          <p:cNvPr id="3" name="Alaotsikko 2"/>
          <p:cNvSpPr>
            <a:spLocks noGrp="1"/>
          </p:cNvSpPr>
          <p:nvPr>
            <p:ph type="subTitle" idx="1"/>
          </p:nvPr>
        </p:nvSpPr>
        <p:spPr>
          <a:xfrm>
            <a:off x="2193168" y="1079212"/>
            <a:ext cx="6437630" cy="1335503"/>
          </a:xfrm>
        </p:spPr>
        <p:txBody>
          <a:bodyPr vert="horz" lIns="91440" tIns="45720" rIns="91440" bIns="45720" rtlCol="0">
            <a:normAutofit/>
          </a:bodyPr>
          <a:lstStyle/>
          <a:p>
            <a:pPr marL="342900" indent="-342900" algn="l">
              <a:buChar char="•"/>
            </a:pPr>
            <a:r>
              <a:rPr lang="fi-FI" sz="2800" dirty="0">
                <a:cs typeface="Calibri"/>
              </a:rPr>
              <a:t>Sara, Toni, Rebecca</a:t>
            </a:r>
          </a:p>
        </p:txBody>
      </p:sp>
    </p:spTree>
    <p:extLst>
      <p:ext uri="{BB962C8B-B14F-4D97-AF65-F5344CB8AC3E}">
        <p14:creationId xmlns:p14="http://schemas.microsoft.com/office/powerpoint/2010/main" val="782385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8DBC50E-613C-4226-B1BD-CEBD27E54E87}"/>
              </a:ext>
            </a:extLst>
          </p:cNvPr>
          <p:cNvSpPr>
            <a:spLocks noGrp="1"/>
          </p:cNvSpPr>
          <p:nvPr>
            <p:ph type="title"/>
          </p:nvPr>
        </p:nvSpPr>
        <p:spPr>
          <a:xfrm>
            <a:off x="2609873" y="805817"/>
            <a:ext cx="4054720" cy="1081705"/>
          </a:xfrm>
        </p:spPr>
        <p:txBody>
          <a:bodyPr/>
          <a:lstStyle/>
          <a:p>
            <a:r>
              <a:rPr lang="fi-FI" dirty="0">
                <a:cs typeface="Arial"/>
              </a:rPr>
              <a:t>Erilaisia perheitä</a:t>
            </a:r>
            <a:endParaRPr lang="fi-FI" dirty="0"/>
          </a:p>
        </p:txBody>
      </p:sp>
      <p:sp>
        <p:nvSpPr>
          <p:cNvPr id="3" name="Sisällön paikkamerkki 2">
            <a:extLst>
              <a:ext uri="{FF2B5EF4-FFF2-40B4-BE49-F238E27FC236}">
                <a16:creationId xmlns:a16="http://schemas.microsoft.com/office/drawing/2014/main" id="{AC6255C6-4AF3-43B3-BFBA-6ADD2B7BBD19}"/>
              </a:ext>
            </a:extLst>
          </p:cNvPr>
          <p:cNvSpPr>
            <a:spLocks noGrp="1"/>
          </p:cNvSpPr>
          <p:nvPr>
            <p:ph sz="half" idx="1"/>
          </p:nvPr>
        </p:nvSpPr>
        <p:spPr/>
        <p:txBody>
          <a:bodyPr vert="horz" lIns="91440" tIns="45720" rIns="91440" bIns="45720" rtlCol="0" anchor="t">
            <a:normAutofit lnSpcReduction="10000"/>
          </a:bodyPr>
          <a:lstStyle/>
          <a:p>
            <a:pPr marL="342900" indent="-342900" algn="r">
              <a:buFont typeface="Wingdings,Sans-Serif" panose="05000000000000000000" pitchFamily="2" charset="2"/>
              <a:buChar char="•"/>
            </a:pPr>
            <a:r>
              <a:rPr lang="fi-FI" dirty="0">
                <a:ea typeface="+mn-lt"/>
                <a:cs typeface="+mn-lt"/>
              </a:rPr>
              <a:t>Ydinperheet ja sitä laajemmat perhekokonaisuudet</a:t>
            </a:r>
          </a:p>
          <a:p>
            <a:pPr marL="342900" indent="-342900" algn="r">
              <a:buFont typeface="Wingdings,Sans-Serif" panose="05000000000000000000" pitchFamily="2" charset="2"/>
              <a:buChar char="•"/>
            </a:pPr>
            <a:r>
              <a:rPr lang="fi-FI" dirty="0">
                <a:ea typeface="+mn-lt"/>
                <a:cs typeface="+mn-lt"/>
              </a:rPr>
              <a:t>Eri kulttuuritaustoista tulevat perheet</a:t>
            </a:r>
            <a:endParaRPr lang="en-US" dirty="0">
              <a:ea typeface="+mn-lt"/>
              <a:cs typeface="+mn-lt"/>
            </a:endParaRPr>
          </a:p>
          <a:p>
            <a:pPr marL="342900" indent="-342900" algn="r">
              <a:buFont typeface="Wingdings,Sans-Serif" panose="05000000000000000000" pitchFamily="2" charset="2"/>
              <a:buChar char="•"/>
            </a:pPr>
            <a:r>
              <a:rPr lang="fi-FI" dirty="0">
                <a:ea typeface="+mn-lt"/>
                <a:cs typeface="+mn-lt"/>
              </a:rPr>
              <a:t>Adoptioperheet</a:t>
            </a:r>
            <a:endParaRPr lang="en-US" dirty="0">
              <a:ea typeface="+mn-lt"/>
              <a:cs typeface="+mn-lt"/>
            </a:endParaRPr>
          </a:p>
          <a:p>
            <a:pPr marL="342900" indent="-342900" algn="r">
              <a:buFont typeface="Wingdings,Sans-Serif" panose="05000000000000000000" pitchFamily="2" charset="2"/>
              <a:buChar char="•"/>
            </a:pPr>
            <a:r>
              <a:rPr lang="fi-FI" dirty="0">
                <a:ea typeface="+mn-lt"/>
                <a:cs typeface="+mn-lt"/>
              </a:rPr>
              <a:t>Sijaisperheet</a:t>
            </a:r>
            <a:endParaRPr lang="en-US" dirty="0">
              <a:ea typeface="+mn-lt"/>
              <a:cs typeface="+mn-lt"/>
            </a:endParaRPr>
          </a:p>
          <a:p>
            <a:pPr marL="342900" indent="-342900" algn="r">
              <a:buFont typeface="Wingdings,Sans-Serif" panose="05000000000000000000" pitchFamily="2" charset="2"/>
              <a:buChar char="•"/>
            </a:pPr>
            <a:r>
              <a:rPr lang="fi-FI" dirty="0">
                <a:ea typeface="+mn-lt"/>
                <a:cs typeface="+mn-lt"/>
              </a:rPr>
              <a:t>Usean kulttuurin perheet</a:t>
            </a:r>
            <a:endParaRPr lang="en-US" dirty="0">
              <a:ea typeface="+mn-lt"/>
              <a:cs typeface="+mn-lt"/>
            </a:endParaRPr>
          </a:p>
          <a:p>
            <a:pPr marL="342900" indent="-342900" algn="r">
              <a:buFont typeface="Wingdings,Sans-Serif" panose="05000000000000000000" pitchFamily="2" charset="2"/>
              <a:buChar char="•"/>
            </a:pPr>
            <a:r>
              <a:rPr lang="fi-FI" dirty="0">
                <a:ea typeface="+mn-lt"/>
                <a:cs typeface="+mn-lt"/>
              </a:rPr>
              <a:t>Monikkoperheet</a:t>
            </a:r>
            <a:endParaRPr lang="fi-FI" dirty="0">
              <a:cs typeface="Arial"/>
            </a:endParaRPr>
          </a:p>
        </p:txBody>
      </p:sp>
      <p:sp>
        <p:nvSpPr>
          <p:cNvPr id="4" name="Sisällön paikkamerkki 3">
            <a:extLst>
              <a:ext uri="{FF2B5EF4-FFF2-40B4-BE49-F238E27FC236}">
                <a16:creationId xmlns:a16="http://schemas.microsoft.com/office/drawing/2014/main" id="{16C8DF76-12B9-44E1-9F91-76936637AB30}"/>
              </a:ext>
            </a:extLst>
          </p:cNvPr>
          <p:cNvSpPr>
            <a:spLocks noGrp="1"/>
          </p:cNvSpPr>
          <p:nvPr>
            <p:ph sz="half" idx="2"/>
          </p:nvPr>
        </p:nvSpPr>
        <p:spPr>
          <a:xfrm>
            <a:off x="6666636" y="2052114"/>
            <a:ext cx="4296788" cy="4342885"/>
          </a:xfrm>
        </p:spPr>
        <p:txBody>
          <a:bodyPr vert="horz" lIns="91440" tIns="45720" rIns="91440" bIns="45720" rtlCol="0" anchor="t">
            <a:normAutofit lnSpcReduction="10000"/>
          </a:bodyPr>
          <a:lstStyle/>
          <a:p>
            <a:pPr marL="344170" indent="-344170"/>
            <a:r>
              <a:rPr lang="fi-FI" dirty="0">
                <a:cs typeface="Arial"/>
              </a:rPr>
              <a:t>Sateenkaariperheet</a:t>
            </a:r>
          </a:p>
          <a:p>
            <a:pPr marL="344170" indent="-344170"/>
            <a:r>
              <a:rPr lang="fi-FI" dirty="0">
                <a:cs typeface="Arial"/>
              </a:rPr>
              <a:t>Vammaisten lasten tai vanhempien perheet</a:t>
            </a:r>
          </a:p>
          <a:p>
            <a:pPr marL="344170" indent="-344170"/>
            <a:r>
              <a:rPr lang="fi-FI" dirty="0">
                <a:cs typeface="Arial"/>
              </a:rPr>
              <a:t>Leskien, eronneiden tai yksinhuoltajien perheet</a:t>
            </a:r>
          </a:p>
          <a:p>
            <a:pPr marL="344170" indent="-344170"/>
            <a:r>
              <a:rPr lang="fi-FI" dirty="0">
                <a:cs typeface="Arial"/>
              </a:rPr>
              <a:t>Uusperheet</a:t>
            </a:r>
          </a:p>
        </p:txBody>
      </p:sp>
    </p:spTree>
    <p:extLst>
      <p:ext uri="{BB962C8B-B14F-4D97-AF65-F5344CB8AC3E}">
        <p14:creationId xmlns:p14="http://schemas.microsoft.com/office/powerpoint/2010/main" val="38411266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B0DBC0C-DE37-478F-86D8-3E3794EC7D95}"/>
              </a:ext>
            </a:extLst>
          </p:cNvPr>
          <p:cNvSpPr>
            <a:spLocks noGrp="1"/>
          </p:cNvSpPr>
          <p:nvPr>
            <p:ph type="title"/>
          </p:nvPr>
        </p:nvSpPr>
        <p:spPr>
          <a:xfrm>
            <a:off x="2611808" y="808056"/>
            <a:ext cx="5614822" cy="1077229"/>
          </a:xfrm>
        </p:spPr>
        <p:txBody>
          <a:bodyPr/>
          <a:lstStyle/>
          <a:p>
            <a:r>
              <a:rPr lang="fi-FI" dirty="0">
                <a:cs typeface="Calibri Light"/>
              </a:rPr>
              <a:t>Haasteita ja esimerkkejä</a:t>
            </a:r>
            <a:endParaRPr lang="fi-FI" dirty="0"/>
          </a:p>
        </p:txBody>
      </p:sp>
      <p:sp>
        <p:nvSpPr>
          <p:cNvPr id="3" name="Sisällön paikkamerkki 2">
            <a:extLst>
              <a:ext uri="{FF2B5EF4-FFF2-40B4-BE49-F238E27FC236}">
                <a16:creationId xmlns:a16="http://schemas.microsoft.com/office/drawing/2014/main" id="{96F11F9C-B253-408D-8498-AA08C952B7D9}"/>
              </a:ext>
            </a:extLst>
          </p:cNvPr>
          <p:cNvSpPr>
            <a:spLocks noGrp="1"/>
          </p:cNvSpPr>
          <p:nvPr>
            <p:ph idx="1"/>
          </p:nvPr>
        </p:nvSpPr>
        <p:spPr/>
        <p:txBody>
          <a:bodyPr vert="horz" lIns="91440" tIns="45720" rIns="91440" bIns="45720" rtlCol="0" anchor="t">
            <a:normAutofit fontScale="70000" lnSpcReduction="20000"/>
          </a:bodyPr>
          <a:lstStyle/>
          <a:p>
            <a:pPr marL="344170" indent="-344170"/>
            <a:r>
              <a:rPr lang="fi-FI" dirty="0">
                <a:cs typeface="Calibri"/>
              </a:rPr>
              <a:t>Lesket ja eronneet: vanhemmuuden tukeminen tärkeää haastavissa elämäntilanteissa erityisesti. Lapsi voi olla stressaantunut muutoksista perheessä ja se voi näkyä lapsen käyttäytymisessä -&gt; läsnäolo, kuuntelu, keskustelu, tilanteen sanoittaminen</a:t>
            </a:r>
            <a:endParaRPr lang="fi-FI"/>
          </a:p>
          <a:p>
            <a:pPr marL="344170" indent="-344170"/>
            <a:r>
              <a:rPr lang="fi-FI" dirty="0">
                <a:cs typeface="Calibri"/>
              </a:rPr>
              <a:t>Kuolemantapauksissa ja kriiseissä perheille kerrotaan erilaisista tukimuodoista. Kasvatuskumppanuus korostuu.</a:t>
            </a:r>
          </a:p>
          <a:p>
            <a:pPr marL="344170" indent="-344170"/>
            <a:r>
              <a:rPr lang="fi-FI" dirty="0">
                <a:cs typeface="Calibri"/>
              </a:rPr>
              <a:t>Tiedon kulku lapsen asioista lapsen molempiin koteihin kun vanhemmat eronneet</a:t>
            </a:r>
          </a:p>
          <a:p>
            <a:pPr marL="344170" indent="-344170"/>
            <a:r>
              <a:rPr lang="fi-FI" dirty="0">
                <a:cs typeface="Calibri"/>
              </a:rPr>
              <a:t>Uusperheet: talon tavat ja yhteiset säännöt sekä kasvatustyyli uusperheessä</a:t>
            </a:r>
          </a:p>
          <a:p>
            <a:pPr marL="344170" indent="-344170"/>
            <a:r>
              <a:rPr lang="fi-FI" dirty="0">
                <a:cs typeface="Calibri"/>
              </a:rPr>
              <a:t>Vammaiset: </a:t>
            </a:r>
            <a:r>
              <a:rPr lang="fi-FI" dirty="0" err="1">
                <a:cs typeface="Calibri"/>
              </a:rPr>
              <a:t>esim</a:t>
            </a:r>
            <a:r>
              <a:rPr lang="fi-FI" dirty="0">
                <a:cs typeface="Calibri"/>
              </a:rPr>
              <a:t> lapsen mahdolliset liikuntavammat ja puheen tuottamisen vaikeudet otettava huomioon </a:t>
            </a:r>
          </a:p>
          <a:p>
            <a:pPr marL="344170" indent="-344170"/>
            <a:r>
              <a:rPr lang="fi-FI" dirty="0">
                <a:cs typeface="Calibri"/>
              </a:rPr>
              <a:t>Usean kulttuurin perheet: otetaan huomioon ruokailutottumukset, kasvatustyylit, kielimuuri. Rohkaistaan lasta kertomaan toisesta kulttuuristaan ja puhumaan toisella kielellä. Päiväkodissa voidaan pitää esillä </a:t>
            </a:r>
            <a:r>
              <a:rPr lang="fi-FI" dirty="0" err="1">
                <a:cs typeface="Calibri"/>
              </a:rPr>
              <a:t>esim</a:t>
            </a:r>
            <a:r>
              <a:rPr lang="fi-FI" dirty="0">
                <a:cs typeface="Calibri"/>
              </a:rPr>
              <a:t> eri maiden karttoja ja lippuja ja tutustutaan yhdessä eri kulttuureihin</a:t>
            </a:r>
          </a:p>
        </p:txBody>
      </p:sp>
    </p:spTree>
    <p:extLst>
      <p:ext uri="{BB962C8B-B14F-4D97-AF65-F5344CB8AC3E}">
        <p14:creationId xmlns:p14="http://schemas.microsoft.com/office/powerpoint/2010/main" val="38804319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A588543-D066-49EF-A19B-3AF0DD982679}"/>
              </a:ext>
            </a:extLst>
          </p:cNvPr>
          <p:cNvSpPr>
            <a:spLocks noGrp="1"/>
          </p:cNvSpPr>
          <p:nvPr>
            <p:ph type="title"/>
          </p:nvPr>
        </p:nvSpPr>
        <p:spPr>
          <a:xfrm>
            <a:off x="2611808" y="808056"/>
            <a:ext cx="5442294" cy="1077229"/>
          </a:xfrm>
        </p:spPr>
        <p:txBody>
          <a:bodyPr/>
          <a:lstStyle/>
          <a:p>
            <a:r>
              <a:rPr lang="fi-FI" dirty="0">
                <a:cs typeface="Arial"/>
              </a:rPr>
              <a:t>Haasteita ja esimerkkejä</a:t>
            </a:r>
            <a:endParaRPr lang="fi-FI" dirty="0"/>
          </a:p>
        </p:txBody>
      </p:sp>
      <p:sp>
        <p:nvSpPr>
          <p:cNvPr id="3" name="Sisällön paikkamerkki 2">
            <a:extLst>
              <a:ext uri="{FF2B5EF4-FFF2-40B4-BE49-F238E27FC236}">
                <a16:creationId xmlns:a16="http://schemas.microsoft.com/office/drawing/2014/main" id="{41BFC68A-F67D-4F8B-8A12-7A0D6000DC8B}"/>
              </a:ext>
            </a:extLst>
          </p:cNvPr>
          <p:cNvSpPr>
            <a:spLocks noGrp="1"/>
          </p:cNvSpPr>
          <p:nvPr>
            <p:ph idx="1"/>
          </p:nvPr>
        </p:nvSpPr>
        <p:spPr>
          <a:xfrm>
            <a:off x="2241638" y="2210267"/>
            <a:ext cx="8328501" cy="3839677"/>
          </a:xfrm>
        </p:spPr>
        <p:txBody>
          <a:bodyPr>
            <a:normAutofit fontScale="77500" lnSpcReduction="20000"/>
          </a:bodyPr>
          <a:lstStyle/>
          <a:p>
            <a:pPr marL="344170" indent="-344170"/>
            <a:r>
              <a:rPr lang="fi-FI" dirty="0">
                <a:ea typeface="+mn-lt"/>
                <a:cs typeface="+mn-lt"/>
              </a:rPr>
              <a:t>Sateenkaariperheet: asenteet ja leimautuminen voi olla vanhempien huolenaihe  -&gt; ennakkoluuloton ja yhdenvertainen suhtautuminen. Kun lapset keskustelevat keskenään omista perheistään "minulla on kaksi äitiä",  aikuinen voi liittyä keskusteluun ja vahvistaa että on olemassa erilaisia perheitä</a:t>
            </a:r>
          </a:p>
          <a:p>
            <a:pPr marL="344170" indent="-344170"/>
            <a:r>
              <a:rPr lang="fi-FI" dirty="0">
                <a:ea typeface="+mn-lt"/>
                <a:cs typeface="+mn-lt"/>
              </a:rPr>
              <a:t>Äitienpäivä- ja isänpäiväkorttien tekeminen varhaiskasvatuksessa: otetaan huomioon sateenkaariperheet ja leskeksi jääneiden lapset joilla ei ole toista vanhempaa -&gt; kortin voi tehdä </a:t>
            </a:r>
            <a:r>
              <a:rPr lang="fi-FI" dirty="0" err="1">
                <a:ea typeface="+mn-lt"/>
                <a:cs typeface="+mn-lt"/>
              </a:rPr>
              <a:t>jokatapauksessa</a:t>
            </a:r>
            <a:r>
              <a:rPr lang="fi-FI" dirty="0">
                <a:ea typeface="+mn-lt"/>
                <a:cs typeface="+mn-lt"/>
              </a:rPr>
              <a:t> </a:t>
            </a:r>
            <a:endParaRPr lang="en-US" dirty="0">
              <a:ea typeface="+mn-lt"/>
              <a:cs typeface="+mn-lt"/>
            </a:endParaRPr>
          </a:p>
          <a:p>
            <a:pPr marL="344170" indent="-344170"/>
            <a:r>
              <a:rPr lang="fi-FI" dirty="0">
                <a:cs typeface="Arial"/>
              </a:rPr>
              <a:t>Monikkoperheissä lapsen identiteetin tukeminen yksilöllisesti tärkeää: etsitään eroja persoonallisista piirteistä</a:t>
            </a:r>
          </a:p>
          <a:p>
            <a:pPr marL="344170" indent="-344170"/>
            <a:r>
              <a:rPr lang="fi-FI" dirty="0">
                <a:cs typeface="Arial"/>
              </a:rPr>
              <a:t>Adoptioperheet ja sijaisperheet: lapsella ainakin yksi hylkäämiskokemus taustalla -&gt; tuetaan adoptiolapsen ja perheen kiintymyssuhteen syntymistä</a:t>
            </a:r>
          </a:p>
          <a:p>
            <a:pPr marL="344170" indent="-344170"/>
            <a:endParaRPr lang="fi-FI" dirty="0">
              <a:cs typeface="Arial"/>
            </a:endParaRPr>
          </a:p>
          <a:p>
            <a:pPr marL="344170" indent="-344170"/>
            <a:endParaRPr lang="fi-FI" dirty="0">
              <a:cs typeface="Arial"/>
            </a:endParaRPr>
          </a:p>
        </p:txBody>
      </p:sp>
    </p:spTree>
    <p:extLst>
      <p:ext uri="{BB962C8B-B14F-4D97-AF65-F5344CB8AC3E}">
        <p14:creationId xmlns:p14="http://schemas.microsoft.com/office/powerpoint/2010/main" val="33008719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5992C57-4BB6-42A3-8C00-BE11B2BC1E18}"/>
              </a:ext>
            </a:extLst>
          </p:cNvPr>
          <p:cNvSpPr>
            <a:spLocks noGrp="1"/>
          </p:cNvSpPr>
          <p:nvPr>
            <p:ph type="title"/>
          </p:nvPr>
        </p:nvSpPr>
        <p:spPr>
          <a:xfrm>
            <a:off x="2611808" y="808056"/>
            <a:ext cx="5456671" cy="1077229"/>
          </a:xfrm>
        </p:spPr>
        <p:txBody>
          <a:bodyPr/>
          <a:lstStyle/>
          <a:p>
            <a:r>
              <a:rPr lang="fi-FI" dirty="0">
                <a:cs typeface="Arial"/>
              </a:rPr>
              <a:t>Lapsen näkökulma</a:t>
            </a:r>
            <a:endParaRPr lang="fi-FI" dirty="0"/>
          </a:p>
        </p:txBody>
      </p:sp>
      <p:sp>
        <p:nvSpPr>
          <p:cNvPr id="3" name="Sisällön paikkamerkki 2">
            <a:extLst>
              <a:ext uri="{FF2B5EF4-FFF2-40B4-BE49-F238E27FC236}">
                <a16:creationId xmlns:a16="http://schemas.microsoft.com/office/drawing/2014/main" id="{639CDDCA-2F2C-47CE-91BD-B48789436793}"/>
              </a:ext>
            </a:extLst>
          </p:cNvPr>
          <p:cNvSpPr>
            <a:spLocks noGrp="1"/>
          </p:cNvSpPr>
          <p:nvPr>
            <p:ph idx="1"/>
          </p:nvPr>
        </p:nvSpPr>
        <p:spPr/>
        <p:txBody>
          <a:bodyPr/>
          <a:lstStyle/>
          <a:p>
            <a:pPr marL="344170" indent="-344170"/>
            <a:r>
              <a:rPr lang="fi-FI" dirty="0">
                <a:cs typeface="Arial"/>
              </a:rPr>
              <a:t>Lapsen näkökulmasta oma perhe on tavallinen ja muut perheet kiinnostavia</a:t>
            </a:r>
          </a:p>
          <a:p>
            <a:pPr marL="344170" indent="-344170"/>
            <a:r>
              <a:rPr lang="fi-FI" dirty="0">
                <a:cs typeface="Arial"/>
              </a:rPr>
              <a:t>Samaistuminen on lapselle tärkeää</a:t>
            </a:r>
          </a:p>
          <a:p>
            <a:pPr marL="344170" indent="-344170"/>
            <a:r>
              <a:rPr lang="fi-FI" dirty="0">
                <a:cs typeface="Arial"/>
              </a:rPr>
              <a:t>Lapsen identiteetin tukeminen, myös lapsen perheidentiteetin tukeminen</a:t>
            </a:r>
          </a:p>
          <a:p>
            <a:pPr marL="344170" indent="-344170"/>
            <a:r>
              <a:rPr lang="fi-FI" dirty="0">
                <a:cs typeface="Arial"/>
              </a:rPr>
              <a:t>Suuri osa lapsista tulee elämään monimuotoisessa perheessä joko lapsena tai aikuisena</a:t>
            </a:r>
          </a:p>
          <a:p>
            <a:pPr marL="344170" indent="-344170"/>
            <a:r>
              <a:rPr lang="fi-FI" dirty="0">
                <a:cs typeface="Arial"/>
              </a:rPr>
              <a:t>Yhdenvertaisuus, tasa-arvo ja me-henki päiväkodissa</a:t>
            </a:r>
          </a:p>
        </p:txBody>
      </p:sp>
    </p:spTree>
    <p:extLst>
      <p:ext uri="{BB962C8B-B14F-4D97-AF65-F5344CB8AC3E}">
        <p14:creationId xmlns:p14="http://schemas.microsoft.com/office/powerpoint/2010/main" val="38386989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390AF9B-6117-43AD-9AD3-10D6F2AA555F}"/>
              </a:ext>
            </a:extLst>
          </p:cNvPr>
          <p:cNvSpPr>
            <a:spLocks noGrp="1"/>
          </p:cNvSpPr>
          <p:nvPr>
            <p:ph type="title"/>
          </p:nvPr>
        </p:nvSpPr>
        <p:spPr>
          <a:xfrm>
            <a:off x="2611808" y="808056"/>
            <a:ext cx="3371954" cy="1077229"/>
          </a:xfrm>
        </p:spPr>
        <p:txBody>
          <a:bodyPr/>
          <a:lstStyle/>
          <a:p>
            <a:r>
              <a:rPr lang="fi-FI" dirty="0">
                <a:cs typeface="Calibri Light"/>
              </a:rPr>
              <a:t>Ammatillinen kohtaaminen</a:t>
            </a:r>
          </a:p>
        </p:txBody>
      </p:sp>
      <p:sp>
        <p:nvSpPr>
          <p:cNvPr id="3" name="Sisällön paikkamerkki 2">
            <a:extLst>
              <a:ext uri="{FF2B5EF4-FFF2-40B4-BE49-F238E27FC236}">
                <a16:creationId xmlns:a16="http://schemas.microsoft.com/office/drawing/2014/main" id="{45ABC420-DD50-4616-8B8A-75B2664E3B23}"/>
              </a:ext>
            </a:extLst>
          </p:cNvPr>
          <p:cNvSpPr>
            <a:spLocks noGrp="1"/>
          </p:cNvSpPr>
          <p:nvPr>
            <p:ph idx="1"/>
          </p:nvPr>
        </p:nvSpPr>
        <p:spPr/>
        <p:txBody>
          <a:bodyPr vert="horz" lIns="91440" tIns="45720" rIns="91440" bIns="45720" rtlCol="0" anchor="t">
            <a:normAutofit/>
          </a:bodyPr>
          <a:lstStyle/>
          <a:p>
            <a:pPr marL="0" indent="0">
              <a:buNone/>
            </a:pPr>
            <a:br>
              <a:rPr lang="fi-FI" dirty="0">
                <a:ea typeface="+mn-lt"/>
                <a:cs typeface="+mn-lt"/>
              </a:rPr>
            </a:br>
            <a:r>
              <a:rPr lang="fi-FI" dirty="0">
                <a:ea typeface="+mn-lt"/>
                <a:cs typeface="+mn-lt"/>
              </a:rPr>
              <a:t> Ammatillinen, avoin ja kunnioittava suhtautuminen monimuotoisiin perheisiin ja perheiden erilaisiin kieliin, kulttuureihin, katsomuksiin ja uskontoihin, perinteisiin sekä kasvatusnäkemyksiin luo edellytyksiä hyvälle kasvatusyhteistyölle. Lasten perheidentiteettiä ja perhesuhteita tuetaan siten, että jokainen lapsi voi kokea oman perheensä arvokkaaksi.</a:t>
            </a:r>
            <a:endParaRPr lang="fi-FI" dirty="0">
              <a:cs typeface="Calibri"/>
            </a:endParaRPr>
          </a:p>
          <a:p>
            <a:pPr marL="344170" indent="-344170"/>
            <a:r>
              <a:rPr lang="fi-FI" dirty="0">
                <a:cs typeface="Calibri"/>
              </a:rPr>
              <a:t>Luottamuksellinen suhde vanhempien ja työntekijän välillä</a:t>
            </a:r>
          </a:p>
        </p:txBody>
      </p:sp>
    </p:spTree>
    <p:extLst>
      <p:ext uri="{BB962C8B-B14F-4D97-AF65-F5344CB8AC3E}">
        <p14:creationId xmlns:p14="http://schemas.microsoft.com/office/powerpoint/2010/main" val="38061465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A268B5A-CF66-425F-B843-592776FDC341}"/>
              </a:ext>
            </a:extLst>
          </p:cNvPr>
          <p:cNvSpPr>
            <a:spLocks noGrp="1"/>
          </p:cNvSpPr>
          <p:nvPr>
            <p:ph type="title"/>
          </p:nvPr>
        </p:nvSpPr>
        <p:spPr>
          <a:xfrm>
            <a:off x="2611808" y="808056"/>
            <a:ext cx="2236143" cy="1077229"/>
          </a:xfrm>
        </p:spPr>
        <p:txBody>
          <a:bodyPr/>
          <a:lstStyle/>
          <a:p>
            <a:r>
              <a:rPr lang="fi-FI" dirty="0">
                <a:cs typeface="Arial"/>
              </a:rPr>
              <a:t>Lähteet</a:t>
            </a:r>
            <a:endParaRPr lang="fi-FI" dirty="0"/>
          </a:p>
        </p:txBody>
      </p:sp>
      <p:sp>
        <p:nvSpPr>
          <p:cNvPr id="3" name="Sisällön paikkamerkki 2">
            <a:extLst>
              <a:ext uri="{FF2B5EF4-FFF2-40B4-BE49-F238E27FC236}">
                <a16:creationId xmlns:a16="http://schemas.microsoft.com/office/drawing/2014/main" id="{AB9FF5DE-0B76-4E2C-A0B1-C291FA50D827}"/>
              </a:ext>
            </a:extLst>
          </p:cNvPr>
          <p:cNvSpPr>
            <a:spLocks noGrp="1"/>
          </p:cNvSpPr>
          <p:nvPr>
            <p:ph idx="1"/>
          </p:nvPr>
        </p:nvSpPr>
        <p:spPr/>
        <p:txBody>
          <a:bodyPr/>
          <a:lstStyle/>
          <a:p>
            <a:pPr marL="344170" indent="-344170"/>
            <a:r>
              <a:rPr lang="fi-FI" dirty="0">
                <a:ea typeface="+mn-lt"/>
                <a:cs typeface="+mn-lt"/>
                <a:hlinkClick r:id="rId2"/>
              </a:rPr>
              <a:t>https://thl.fi/fi/web/sukupuolten-tasa-arvo/tasa-arvon-tila/perheet-ja-vanhemmuus/perheiden-moninaisuus</a:t>
            </a:r>
            <a:r>
              <a:rPr lang="fi-FI" dirty="0">
                <a:ea typeface="+mn-lt"/>
                <a:cs typeface="+mn-lt"/>
              </a:rPr>
              <a:t> </a:t>
            </a:r>
          </a:p>
          <a:p>
            <a:pPr marL="344170" indent="-344170"/>
            <a:r>
              <a:rPr lang="fi-FI" dirty="0">
                <a:ea typeface="+mn-lt"/>
                <a:cs typeface="+mn-lt"/>
                <a:hlinkClick r:id="rId3"/>
              </a:rPr>
              <a:t>https://www.youtube.com/watch?v=gUx-qGcLXhM</a:t>
            </a:r>
            <a:endParaRPr lang="fi-FI">
              <a:ea typeface="+mn-lt"/>
              <a:cs typeface="+mn-lt"/>
            </a:endParaRPr>
          </a:p>
          <a:p>
            <a:pPr marL="344170" indent="-344170"/>
            <a:r>
              <a:rPr lang="fi-FI" dirty="0">
                <a:ea typeface="+mn-lt"/>
                <a:cs typeface="+mn-lt"/>
                <a:hlinkClick r:id="rId4"/>
              </a:rPr>
              <a:t>https://www.youtube.com/watch?v=9280yKRWwNM</a:t>
            </a:r>
            <a:r>
              <a:rPr lang="fi-FI" dirty="0">
                <a:ea typeface="+mn-lt"/>
                <a:cs typeface="+mn-lt"/>
              </a:rPr>
              <a:t> </a:t>
            </a:r>
            <a:endParaRPr lang="fi-FI" dirty="0">
              <a:cs typeface="Arial" panose="020B0604020202020204"/>
            </a:endParaRPr>
          </a:p>
        </p:txBody>
      </p:sp>
    </p:spTree>
    <p:extLst>
      <p:ext uri="{BB962C8B-B14F-4D97-AF65-F5344CB8AC3E}">
        <p14:creationId xmlns:p14="http://schemas.microsoft.com/office/powerpoint/2010/main" val="45035287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adison">
  <a:themeElements>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Madison">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6AC10936-2DFC-4054-9ADF-B5E2C5F86190}"/>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Laajakuva</PresentationFormat>
  <Paragraphs>0</Paragraphs>
  <Slides>7</Slides>
  <Notes>0</Notes>
  <HiddenSlides>0</HiddenSlides>
  <MMClips>0</MMClips>
  <ScaleCrop>false</ScaleCrop>
  <HeadingPairs>
    <vt:vector size="4" baseType="variant">
      <vt:variant>
        <vt:lpstr>Teema</vt:lpstr>
      </vt:variant>
      <vt:variant>
        <vt:i4>1</vt:i4>
      </vt:variant>
      <vt:variant>
        <vt:lpstr>Dian otsikot</vt:lpstr>
      </vt:variant>
      <vt:variant>
        <vt:i4>7</vt:i4>
      </vt:variant>
    </vt:vector>
  </HeadingPairs>
  <TitlesOfParts>
    <vt:vector size="8" baseType="lpstr">
      <vt:lpstr>Madison</vt:lpstr>
      <vt:lpstr>Perheiden moninaisuus</vt:lpstr>
      <vt:lpstr>Erilaisia perheitä</vt:lpstr>
      <vt:lpstr>Haasteita ja esimerkkejä</vt:lpstr>
      <vt:lpstr>Haasteita ja esimerkkejä</vt:lpstr>
      <vt:lpstr>Lapsen näkökulma</vt:lpstr>
      <vt:lpstr>Ammatillinen kohtaaminen</vt:lpstr>
      <vt:lpstr>Lähteet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
  <cp:lastModifiedBy/>
  <cp:revision>288</cp:revision>
  <dcterms:created xsi:type="dcterms:W3CDTF">2021-05-10T07:06:08Z</dcterms:created>
  <dcterms:modified xsi:type="dcterms:W3CDTF">2021-05-10T17:33:05Z</dcterms:modified>
</cp:coreProperties>
</file>