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9" r:id="rId4"/>
    <p:sldId id="260" r:id="rId5"/>
    <p:sldId id="261" r:id="rId6"/>
    <p:sldId id="263" r:id="rId7"/>
    <p:sldId id="262"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7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none"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5/10/2021</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3905440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295842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84211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352146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5/10/2021</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246996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517946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6182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475460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814136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5/10/2021</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975806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5/10/2021</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51863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5/10/2021</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214454079"/>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0" r:id="rId5"/>
    <p:sldLayoutId id="2147483675" r:id="rId6"/>
    <p:sldLayoutId id="2147483676" r:id="rId7"/>
    <p:sldLayoutId id="2147483677" r:id="rId8"/>
    <p:sldLayoutId id="2147483678" r:id="rId9"/>
    <p:sldLayoutId id="2147483679" r:id="rId10"/>
    <p:sldLayoutId id="2147483681" r:id="rId11"/>
  </p:sldLayoutIdLst>
  <p:hf sldNum="0" hdr="0" ftr="0" dt="0"/>
  <p:txStyles>
    <p:titleStyle>
      <a:lvl1pPr algn="l" defTabSz="914400" rtl="0" eaLnBrk="1" latinLnBrk="0" hangingPunct="1">
        <a:lnSpc>
          <a:spcPct val="90000"/>
        </a:lnSpc>
        <a:spcBef>
          <a:spcPct val="0"/>
        </a:spcBef>
        <a:buNone/>
        <a:defRPr lang="en-US" sz="4800" i="1" kern="1200" cap="none" spc="-7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700" kern="1200">
          <a:solidFill>
            <a:schemeClr val="tx1"/>
          </a:solidFill>
          <a:latin typeface="+mn-lt"/>
          <a:ea typeface="+mn-ea"/>
          <a:cs typeface="+mn-cs"/>
        </a:defRPr>
      </a:lvl1pPr>
      <a:lvl2pPr marL="45720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500" kern="1200">
          <a:solidFill>
            <a:schemeClr val="tx1"/>
          </a:solidFill>
          <a:latin typeface="+mn-lt"/>
          <a:ea typeface="+mn-ea"/>
          <a:cs typeface="+mn-cs"/>
        </a:defRPr>
      </a:lvl2pPr>
      <a:lvl3pPr marL="73152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3pPr>
      <a:lvl4pPr marL="100584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4pPr>
      <a:lvl5pPr marL="1280160" indent="-182880" algn="l" defTabSz="914400" rtl="0" eaLnBrk="1" latinLnBrk="0" hangingPunct="1">
        <a:lnSpc>
          <a:spcPct val="11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6F40FBDA-CEB1-40F0-9AB9-BD9C402D70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3">
            <a:extLst>
              <a:ext uri="{FF2B5EF4-FFF2-40B4-BE49-F238E27FC236}">
                <a16:creationId xmlns:a16="http://schemas.microsoft.com/office/drawing/2014/main" id="{54D74CE5-61A0-4C58-AD3E-30FB9DD7BDC5}"/>
              </a:ext>
            </a:extLst>
          </p:cNvPr>
          <p:cNvPicPr>
            <a:picLocks noChangeAspect="1"/>
          </p:cNvPicPr>
          <p:nvPr/>
        </p:nvPicPr>
        <p:blipFill rotWithShape="1">
          <a:blip r:embed="rId2">
            <a:alphaModFix amt="45000"/>
          </a:blip>
          <a:srcRect t="9892" b="15108"/>
          <a:stretch/>
        </p:blipFill>
        <p:spPr>
          <a:xfrm>
            <a:off x="20" y="10"/>
            <a:ext cx="12191980" cy="6857990"/>
          </a:xfrm>
          <a:prstGeom prst="rect">
            <a:avLst/>
          </a:prstGeom>
        </p:spPr>
      </p:pic>
      <p:sp>
        <p:nvSpPr>
          <p:cNvPr id="23" name="Rectangle 10">
            <a:extLst>
              <a:ext uri="{FF2B5EF4-FFF2-40B4-BE49-F238E27FC236}">
                <a16:creationId xmlns:a16="http://schemas.microsoft.com/office/drawing/2014/main" id="{0344D4FE-ABEF-4230-9E4E-AD5782FC7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noFill/>
          <a:ln w="9525" cap="sq" cmpd="sng" algn="ctr">
            <a:solidFill>
              <a:schemeClr val="tx1">
                <a:lumMod val="75000"/>
                <a:lumOff val="25000"/>
              </a:schemeClr>
            </a:solidFill>
            <a:prstDash val="solid"/>
            <a:miter lim="800000"/>
          </a:ln>
          <a:effectLst>
            <a:softEdge rad="0"/>
          </a:effectLst>
        </p:spPr>
      </p:sp>
      <p:sp>
        <p:nvSpPr>
          <p:cNvPr id="2" name="Otsikko 1">
            <a:extLst>
              <a:ext uri="{FF2B5EF4-FFF2-40B4-BE49-F238E27FC236}">
                <a16:creationId xmlns:a16="http://schemas.microsoft.com/office/drawing/2014/main" id="{B3944696-4652-45C0-8FB7-7B4642B4E0EE}"/>
              </a:ext>
            </a:extLst>
          </p:cNvPr>
          <p:cNvSpPr>
            <a:spLocks noGrp="1"/>
          </p:cNvSpPr>
          <p:nvPr>
            <p:ph type="ctrTitle"/>
          </p:nvPr>
        </p:nvSpPr>
        <p:spPr>
          <a:xfrm>
            <a:off x="1769532" y="2091263"/>
            <a:ext cx="8652938" cy="2461504"/>
          </a:xfrm>
        </p:spPr>
        <p:txBody>
          <a:bodyPr>
            <a:normAutofit/>
          </a:bodyPr>
          <a:lstStyle/>
          <a:p>
            <a:r>
              <a:rPr lang="fi-FI"/>
              <a:t>Yhdenvertaisuus, tasa-arvo, moninaisuus</a:t>
            </a:r>
          </a:p>
        </p:txBody>
      </p:sp>
      <p:sp>
        <p:nvSpPr>
          <p:cNvPr id="3" name="Alaotsikko 2">
            <a:extLst>
              <a:ext uri="{FF2B5EF4-FFF2-40B4-BE49-F238E27FC236}">
                <a16:creationId xmlns:a16="http://schemas.microsoft.com/office/drawing/2014/main" id="{B4684508-7155-4039-98BC-CFA0A10C1A61}"/>
              </a:ext>
            </a:extLst>
          </p:cNvPr>
          <p:cNvSpPr>
            <a:spLocks noGrp="1"/>
          </p:cNvSpPr>
          <p:nvPr>
            <p:ph type="subTitle" idx="1"/>
          </p:nvPr>
        </p:nvSpPr>
        <p:spPr>
          <a:xfrm>
            <a:off x="1769532" y="4623127"/>
            <a:ext cx="8655200" cy="457201"/>
          </a:xfrm>
        </p:spPr>
        <p:txBody>
          <a:bodyPr>
            <a:normAutofit/>
          </a:bodyPr>
          <a:lstStyle/>
          <a:p>
            <a:pPr>
              <a:spcAft>
                <a:spcPts val="600"/>
              </a:spcAft>
            </a:pPr>
            <a:r>
              <a:rPr lang="fi-FI" dirty="0">
                <a:solidFill>
                  <a:schemeClr val="tx1"/>
                </a:solidFill>
              </a:rPr>
              <a:t>Neea, Tiina ja Jonna</a:t>
            </a:r>
          </a:p>
        </p:txBody>
      </p:sp>
      <p:sp>
        <p:nvSpPr>
          <p:cNvPr id="24" name="Rectangle 12">
            <a:extLst>
              <a:ext uri="{FF2B5EF4-FFF2-40B4-BE49-F238E27FC236}">
                <a16:creationId xmlns:a16="http://schemas.microsoft.com/office/drawing/2014/main" id="{9325F979-D3F9-4926-81B7-7ACCB31A50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9525" cap="sq" cmpd="sng" algn="ctr">
            <a:solidFill>
              <a:schemeClr val="tx1">
                <a:lumMod val="75000"/>
                <a:lumOff val="25000"/>
                <a:alpha val="80000"/>
              </a:schemeClr>
            </a:solidFill>
            <a:prstDash val="solid"/>
            <a:miter lim="800000"/>
          </a:ln>
          <a:effectLst/>
        </p:spPr>
      </p:sp>
    </p:spTree>
    <p:extLst>
      <p:ext uri="{BB962C8B-B14F-4D97-AF65-F5344CB8AC3E}">
        <p14:creationId xmlns:p14="http://schemas.microsoft.com/office/powerpoint/2010/main" val="236316592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81AA005-709A-4ABC-965E-8AE8FA40D2E9}"/>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13FD3CE1-01B7-46BE-BF90-5BE3BE7241E3}"/>
              </a:ext>
            </a:extLst>
          </p:cNvPr>
          <p:cNvSpPr>
            <a:spLocks noGrp="1"/>
          </p:cNvSpPr>
          <p:nvPr>
            <p:ph idx="1"/>
          </p:nvPr>
        </p:nvSpPr>
        <p:spPr/>
        <p:txBody>
          <a:bodyPr>
            <a:normAutofit/>
          </a:bodyPr>
          <a:lstStyle/>
          <a:p>
            <a:r>
              <a:rPr lang="fi-FI" sz="2800" dirty="0"/>
              <a:t>Varhaiskasvatus edistää suomalaisen yhteiskunnan demokraattisia arvoja, kuten yhdenvertaisuutta, tasa- arvoa sekä moninaisuutta. </a:t>
            </a:r>
          </a:p>
          <a:p>
            <a:pPr lvl="3"/>
            <a:r>
              <a:rPr lang="fi-FI" sz="2400" dirty="0"/>
              <a:t>Eli tulee olla mahdollisuus kehittää taitojaan, ja tehdä valintoja esimerkiksi:</a:t>
            </a:r>
          </a:p>
          <a:p>
            <a:pPr lvl="8"/>
            <a:r>
              <a:rPr lang="fi-FI" sz="2400" dirty="0"/>
              <a:t>sukupuolesta</a:t>
            </a:r>
          </a:p>
          <a:p>
            <a:pPr lvl="8"/>
            <a:r>
              <a:rPr lang="fi-FI" sz="2400" dirty="0"/>
              <a:t>syntyperästä</a:t>
            </a:r>
          </a:p>
          <a:p>
            <a:pPr lvl="8"/>
            <a:r>
              <a:rPr lang="fi-FI" sz="2400" dirty="0"/>
              <a:t>kulttuuritaustasta</a:t>
            </a:r>
          </a:p>
          <a:p>
            <a:pPr lvl="8"/>
            <a:r>
              <a:rPr lang="fi-FI" sz="2400" dirty="0"/>
              <a:t>tai muista henkilöön liittyvistä syistä riippumatta</a:t>
            </a:r>
          </a:p>
          <a:p>
            <a:pPr lvl="7"/>
            <a:endParaRPr lang="fi-FI" dirty="0"/>
          </a:p>
        </p:txBody>
      </p:sp>
    </p:spTree>
    <p:extLst>
      <p:ext uri="{BB962C8B-B14F-4D97-AF65-F5344CB8AC3E}">
        <p14:creationId xmlns:p14="http://schemas.microsoft.com/office/powerpoint/2010/main" val="1872814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E776F9-5E2F-4188-A646-5D236A2A3AEB}"/>
              </a:ext>
            </a:extLst>
          </p:cNvPr>
          <p:cNvSpPr>
            <a:spLocks noGrp="1"/>
          </p:cNvSpPr>
          <p:nvPr>
            <p:ph type="title"/>
          </p:nvPr>
        </p:nvSpPr>
        <p:spPr/>
        <p:txBody>
          <a:bodyPr/>
          <a:lstStyle/>
          <a:p>
            <a:r>
              <a:rPr lang="fi-FI" dirty="0"/>
              <a:t>yhdenvertaisuus</a:t>
            </a:r>
          </a:p>
        </p:txBody>
      </p:sp>
      <p:sp>
        <p:nvSpPr>
          <p:cNvPr id="3" name="Sisällön paikkamerkki 2">
            <a:extLst>
              <a:ext uri="{FF2B5EF4-FFF2-40B4-BE49-F238E27FC236}">
                <a16:creationId xmlns:a16="http://schemas.microsoft.com/office/drawing/2014/main" id="{465C0ECA-A6EE-486F-90CB-F197AB5CE5E1}"/>
              </a:ext>
            </a:extLst>
          </p:cNvPr>
          <p:cNvSpPr>
            <a:spLocks noGrp="1"/>
          </p:cNvSpPr>
          <p:nvPr>
            <p:ph idx="1"/>
          </p:nvPr>
        </p:nvSpPr>
        <p:spPr/>
        <p:txBody>
          <a:bodyPr>
            <a:normAutofit/>
          </a:bodyPr>
          <a:lstStyle/>
          <a:p>
            <a:r>
              <a:rPr lang="fi-FI" sz="2000" dirty="0"/>
              <a:t>Yksi keskeisimmistä sekä kansainvälisellä, että kansallisella lainsäädännöllä turvatuista ihmisoikeuksistamme. </a:t>
            </a:r>
          </a:p>
          <a:p>
            <a:r>
              <a:rPr lang="fi-FI" sz="2000" dirty="0"/>
              <a:t>Lasten oikeus yhdenvertaisuuteen on turvattu erityisesti lapsia koskevalla sääntelyllä. </a:t>
            </a:r>
          </a:p>
          <a:p>
            <a:pPr lvl="2"/>
            <a:r>
              <a:rPr lang="fi-FI" sz="1800" dirty="0"/>
              <a:t>On kunnioitettava ja taattava yleissopimuksessa tunnustetut oikeudet kaikille niiden lainkäyttövallan alaisille lapsille ilman minkäänlaista lapsen, hänen vanhempiensa, tai muun laillisen huoltajansa rotuun, ihonväriin, sukupuoleen, kieleen, uskontoon, poliittisiin tai muihin mielipiteisiin, kansalliseen, etniseen tai sosiaaliseen alkuperään, varallisuuteen, vammaisuuteen, syntyperään tai muuhun seikkaan perustuvaa erottelua. </a:t>
            </a:r>
          </a:p>
          <a:p>
            <a:pPr lvl="2"/>
            <a:r>
              <a:rPr lang="fi-FI" sz="1800" dirty="0"/>
              <a:t>Edistää jokaisen lapsen iän ja kehityksen mukaista kokonaisvaltaista kasvua, kehitystä, terveyttä ja hyvinvointia ja turvata kaikkien lasten yhdenvertaiset mahdollisuudet varhaiskasvatukseen</a:t>
            </a:r>
          </a:p>
        </p:txBody>
      </p:sp>
    </p:spTree>
    <p:extLst>
      <p:ext uri="{BB962C8B-B14F-4D97-AF65-F5344CB8AC3E}">
        <p14:creationId xmlns:p14="http://schemas.microsoft.com/office/powerpoint/2010/main" val="1927086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DDA9B9-81A1-4668-916D-AD4A62DBC50A}"/>
              </a:ext>
            </a:extLst>
          </p:cNvPr>
          <p:cNvSpPr>
            <a:spLocks noGrp="1"/>
          </p:cNvSpPr>
          <p:nvPr>
            <p:ph type="title"/>
          </p:nvPr>
        </p:nvSpPr>
        <p:spPr/>
        <p:txBody>
          <a:bodyPr/>
          <a:lstStyle/>
          <a:p>
            <a:r>
              <a:rPr lang="fi-FI" dirty="0"/>
              <a:t>tasa-arvo</a:t>
            </a:r>
          </a:p>
        </p:txBody>
      </p:sp>
      <p:sp>
        <p:nvSpPr>
          <p:cNvPr id="3" name="Sisällön paikkamerkki 2">
            <a:extLst>
              <a:ext uri="{FF2B5EF4-FFF2-40B4-BE49-F238E27FC236}">
                <a16:creationId xmlns:a16="http://schemas.microsoft.com/office/drawing/2014/main" id="{FB447B01-AEA4-4D1B-BB9F-B1262DFE1866}"/>
              </a:ext>
            </a:extLst>
          </p:cNvPr>
          <p:cNvSpPr>
            <a:spLocks noGrp="1"/>
          </p:cNvSpPr>
          <p:nvPr>
            <p:ph idx="1"/>
          </p:nvPr>
        </p:nvSpPr>
        <p:spPr/>
        <p:txBody>
          <a:bodyPr>
            <a:normAutofit/>
          </a:bodyPr>
          <a:lstStyle/>
          <a:p>
            <a:r>
              <a:rPr lang="fi-FI" sz="2000" dirty="0"/>
              <a:t>Lapsia on kohdeltava tasa-arvoisesti yksilöinä, ja heidän tulee saada vaikuttaa itseään koskeviin asioihin kehitystään vastaavasti</a:t>
            </a:r>
          </a:p>
        </p:txBody>
      </p:sp>
    </p:spTree>
    <p:extLst>
      <p:ext uri="{BB962C8B-B14F-4D97-AF65-F5344CB8AC3E}">
        <p14:creationId xmlns:p14="http://schemas.microsoft.com/office/powerpoint/2010/main" val="180100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F4EF412-A8B9-492B-9728-36A05DFF9778}"/>
              </a:ext>
            </a:extLst>
          </p:cNvPr>
          <p:cNvSpPr>
            <a:spLocks noGrp="1"/>
          </p:cNvSpPr>
          <p:nvPr>
            <p:ph type="title"/>
          </p:nvPr>
        </p:nvSpPr>
        <p:spPr/>
        <p:txBody>
          <a:bodyPr/>
          <a:lstStyle/>
          <a:p>
            <a:r>
              <a:rPr lang="fi-FI" dirty="0"/>
              <a:t>moninaisuus</a:t>
            </a:r>
          </a:p>
        </p:txBody>
      </p:sp>
      <p:sp>
        <p:nvSpPr>
          <p:cNvPr id="3" name="Sisällön paikkamerkki 2">
            <a:extLst>
              <a:ext uri="{FF2B5EF4-FFF2-40B4-BE49-F238E27FC236}">
                <a16:creationId xmlns:a16="http://schemas.microsoft.com/office/drawing/2014/main" id="{BB090A57-F2FF-4A00-BE42-561622D830C8}"/>
              </a:ext>
            </a:extLst>
          </p:cNvPr>
          <p:cNvSpPr>
            <a:spLocks noGrp="1"/>
          </p:cNvSpPr>
          <p:nvPr>
            <p:ph idx="1"/>
          </p:nvPr>
        </p:nvSpPr>
        <p:spPr/>
        <p:txBody>
          <a:bodyPr/>
          <a:lstStyle/>
          <a:p>
            <a:r>
              <a:rPr lang="fi-FI" dirty="0"/>
              <a:t>”</a:t>
            </a:r>
            <a:r>
              <a:rPr lang="fi-FI" sz="2000" dirty="0"/>
              <a:t>Ei kohdata muukalaisia ja erilaisia – kohdataan perheitä”</a:t>
            </a:r>
          </a:p>
          <a:p>
            <a:r>
              <a:rPr lang="fi-FI" sz="2000" dirty="0"/>
              <a:t>Erilaiset arvot ja maailmankuvat ovat läsnä kaikessa toiminnassa ja jokaisessa kohtaamisessa </a:t>
            </a:r>
          </a:p>
          <a:p>
            <a:r>
              <a:rPr lang="fi-FI" sz="2000" dirty="0"/>
              <a:t>Kulttuuritaustojen ja yksilöllisten luonteenpiirteiden tuoma monimuotoisuus valtava voimavara, jos sitä osataan arvostaa ja sen tuomia mahdollisuuksia hyödyntää</a:t>
            </a:r>
          </a:p>
          <a:p>
            <a:r>
              <a:rPr lang="fi-FI" sz="2000" dirty="0"/>
              <a:t>Henkilöstön tulee luoda moninaisuutta kunnioittava ilmapiiri</a:t>
            </a:r>
          </a:p>
          <a:p>
            <a:pPr lvl="4"/>
            <a:r>
              <a:rPr lang="fi-FI" dirty="0"/>
              <a:t> </a:t>
            </a:r>
            <a:r>
              <a:rPr lang="fi-FI" sz="1800" dirty="0"/>
              <a:t>jokaista henkilöä kohdellaan samanarvoisesti kulttuuritausta riippumatta. </a:t>
            </a:r>
          </a:p>
          <a:p>
            <a:pPr lvl="4"/>
            <a:endParaRPr lang="fi-FI" dirty="0"/>
          </a:p>
          <a:p>
            <a:pPr lvl="4"/>
            <a:endParaRPr lang="fi-FI" dirty="0"/>
          </a:p>
          <a:p>
            <a:pPr marL="1097280" lvl="4" indent="0">
              <a:buNone/>
            </a:pPr>
            <a:endParaRPr lang="fi-FI" dirty="0"/>
          </a:p>
          <a:p>
            <a:pPr marL="1097280" lvl="4" indent="0">
              <a:buNone/>
            </a:pPr>
            <a:endParaRPr lang="fi-FI" dirty="0"/>
          </a:p>
          <a:p>
            <a:endParaRPr lang="fi-FI" dirty="0"/>
          </a:p>
        </p:txBody>
      </p:sp>
    </p:spTree>
    <p:extLst>
      <p:ext uri="{BB962C8B-B14F-4D97-AF65-F5344CB8AC3E}">
        <p14:creationId xmlns:p14="http://schemas.microsoft.com/office/powerpoint/2010/main" val="854319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0C218F-46A3-4EE5-84BC-8DD88948AAB0}"/>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78D07072-3162-4CC6-B491-FD80CF8265C0}"/>
              </a:ext>
            </a:extLst>
          </p:cNvPr>
          <p:cNvSpPr>
            <a:spLocks noGrp="1"/>
          </p:cNvSpPr>
          <p:nvPr>
            <p:ph idx="1"/>
          </p:nvPr>
        </p:nvSpPr>
        <p:spPr/>
        <p:txBody>
          <a:bodyPr>
            <a:normAutofit lnSpcReduction="10000"/>
          </a:bodyPr>
          <a:lstStyle/>
          <a:p>
            <a:r>
              <a:rPr lang="fi-FI" sz="1800" dirty="0"/>
              <a:t>Käytännössä arvot näkyvät varhaiskasvatuksessa niin, että lapsia kohdellaan omana itsenään yksilöinä</a:t>
            </a:r>
          </a:p>
          <a:p>
            <a:pPr lvl="1"/>
            <a:r>
              <a:rPr lang="fi-FI" sz="1600" dirty="0"/>
              <a:t>itsemääräämisoikeus, lapsi pääsee mukaan vaikuttamaan omiin asioihinsa kehityksensä mukaisesti</a:t>
            </a:r>
          </a:p>
          <a:p>
            <a:pPr lvl="1"/>
            <a:r>
              <a:rPr lang="fi-FI" sz="1600" dirty="0"/>
              <a:t>jokainen lapsi tulee tulla kuulluksi</a:t>
            </a:r>
          </a:p>
          <a:p>
            <a:r>
              <a:rPr lang="fi-FI" sz="1800" dirty="0"/>
              <a:t>jokaisella lapsella oikeus laadukkaaseen varhaiskasvatukseen</a:t>
            </a:r>
          </a:p>
          <a:p>
            <a:r>
              <a:rPr lang="fi-FI" sz="1800" dirty="0"/>
              <a:t>kaikilla oikeus päiväkodin yhteiseen toimintaan tasa-arvoisesti. </a:t>
            </a:r>
            <a:endParaRPr lang="fi-FI" dirty="0"/>
          </a:p>
          <a:p>
            <a:r>
              <a:rPr lang="fi-FI" sz="1800" dirty="0"/>
              <a:t>Haastavia tilanteita voi syntyä esimerkiksi jos lapsi kuuluu johonkin sellaiseen uskontoon, jossa ei vietetä perinteistä joulua, ja lapsi ei saa kuunnella joululauluja tai osallistua jouluisiin toimintahetkiin. </a:t>
            </a:r>
          </a:p>
          <a:p>
            <a:pPr lvl="1"/>
            <a:r>
              <a:rPr lang="fi-FI" sz="1600" dirty="0"/>
              <a:t>Lähtökohtana henkilöstön ja perheen välinen yhteistyö. </a:t>
            </a:r>
          </a:p>
          <a:p>
            <a:pPr lvl="2"/>
            <a:r>
              <a:rPr lang="fi-FI" sz="1600" dirty="0"/>
              <a:t>pelisäännöt</a:t>
            </a:r>
          </a:p>
          <a:p>
            <a:pPr lvl="2"/>
            <a:r>
              <a:rPr lang="fi-FI" sz="1600" dirty="0"/>
              <a:t>keskusteluyhteys</a:t>
            </a:r>
          </a:p>
          <a:p>
            <a:pPr lvl="2"/>
            <a:r>
              <a:rPr lang="fi-FI" sz="1600" dirty="0"/>
              <a:t>pystyykö joustamaan</a:t>
            </a:r>
          </a:p>
        </p:txBody>
      </p:sp>
    </p:spTree>
    <p:extLst>
      <p:ext uri="{BB962C8B-B14F-4D97-AF65-F5344CB8AC3E}">
        <p14:creationId xmlns:p14="http://schemas.microsoft.com/office/powerpoint/2010/main" val="3053392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9ADBE2-DA5E-40EC-A822-7FF730385EA3}"/>
              </a:ext>
            </a:extLst>
          </p:cNvPr>
          <p:cNvSpPr>
            <a:spLocks noGrp="1"/>
          </p:cNvSpPr>
          <p:nvPr>
            <p:ph type="title"/>
          </p:nvPr>
        </p:nvSpPr>
        <p:spPr/>
        <p:txBody>
          <a:bodyPr/>
          <a:lstStyle/>
          <a:p>
            <a:endParaRPr lang="fi-FI" dirty="0"/>
          </a:p>
        </p:txBody>
      </p:sp>
      <p:sp>
        <p:nvSpPr>
          <p:cNvPr id="3" name="Sisällön paikkamerkki 2">
            <a:extLst>
              <a:ext uri="{FF2B5EF4-FFF2-40B4-BE49-F238E27FC236}">
                <a16:creationId xmlns:a16="http://schemas.microsoft.com/office/drawing/2014/main" id="{B713439E-48EB-4E6E-B64C-759D0C38E6F8}"/>
              </a:ext>
            </a:extLst>
          </p:cNvPr>
          <p:cNvSpPr>
            <a:spLocks noGrp="1"/>
          </p:cNvSpPr>
          <p:nvPr>
            <p:ph idx="1"/>
          </p:nvPr>
        </p:nvSpPr>
        <p:spPr/>
        <p:txBody>
          <a:bodyPr/>
          <a:lstStyle/>
          <a:p>
            <a:r>
              <a:rPr lang="fi-FI" dirty="0"/>
              <a:t>Lähteet : </a:t>
            </a:r>
          </a:p>
          <a:p>
            <a:pPr lvl="1"/>
            <a:r>
              <a:rPr lang="fi-FI" dirty="0"/>
              <a:t>varhaiskasvatussuunnitelman_perusteet.pdf</a:t>
            </a:r>
          </a:p>
          <a:p>
            <a:pPr lvl="1"/>
            <a:r>
              <a:rPr lang="fi-FI" dirty="0"/>
              <a:t>Kouvolan_varhaiskasvatussuunnitelma_010819_alkaen.pdf</a:t>
            </a:r>
          </a:p>
          <a:p>
            <a:pPr lvl="1"/>
            <a:r>
              <a:rPr lang="fi-FI" dirty="0"/>
              <a:t>Lasten yhdenvertaisuus ja varhaiskasvatuslaki Maria Pirttilä </a:t>
            </a:r>
          </a:p>
          <a:p>
            <a:pPr lvl="1"/>
            <a:r>
              <a:rPr lang="fi-FI" dirty="0"/>
              <a:t>Lapsen ja perheen tukena, Liukkonen, Seppänen ja Simola</a:t>
            </a:r>
          </a:p>
          <a:p>
            <a:pPr lvl="1"/>
            <a:r>
              <a:rPr lang="fi-FI" dirty="0"/>
              <a:t>https://peda.net/porvoo-borg%C3%A5/vtis/mm/monikulttuurisuus</a:t>
            </a:r>
          </a:p>
        </p:txBody>
      </p:sp>
    </p:spTree>
    <p:extLst>
      <p:ext uri="{BB962C8B-B14F-4D97-AF65-F5344CB8AC3E}">
        <p14:creationId xmlns:p14="http://schemas.microsoft.com/office/powerpoint/2010/main" val="1265962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AnalogousFromLightSeedRightStep">
      <a:dk1>
        <a:srgbClr val="000000"/>
      </a:dk1>
      <a:lt1>
        <a:srgbClr val="FFFFFF"/>
      </a:lt1>
      <a:dk2>
        <a:srgbClr val="41242B"/>
      </a:dk2>
      <a:lt2>
        <a:srgbClr val="E2E8E2"/>
      </a:lt2>
      <a:accent1>
        <a:srgbClr val="E76EEE"/>
      </a:accent1>
      <a:accent2>
        <a:srgbClr val="EB4EB2"/>
      </a:accent2>
      <a:accent3>
        <a:srgbClr val="EE6E8B"/>
      </a:accent3>
      <a:accent4>
        <a:srgbClr val="EB6C4E"/>
      </a:accent4>
      <a:accent5>
        <a:srgbClr val="D99428"/>
      </a:accent5>
      <a:accent6>
        <a:srgbClr val="A6A938"/>
      </a:accent6>
      <a:hlink>
        <a:srgbClr val="598E56"/>
      </a:hlink>
      <a:folHlink>
        <a:srgbClr val="7F7F7F"/>
      </a:folHlink>
    </a:clrScheme>
    <a:fontScheme name="Savon">
      <a:majorFont>
        <a:latin typeface="Goudy Old Style"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oudy Old Style"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docProps/app.xml><?xml version="1.0" encoding="utf-8"?>
<Properties xmlns="http://schemas.openxmlformats.org/officeDocument/2006/extended-properties" xmlns:vt="http://schemas.openxmlformats.org/officeDocument/2006/docPropsVTypes">
  <TotalTime>76</TotalTime>
  <Words>345</Words>
  <Application>Microsoft Office PowerPoint</Application>
  <PresentationFormat>Laajakuva</PresentationFormat>
  <Paragraphs>40</Paragraphs>
  <Slides>7</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7</vt:i4>
      </vt:variant>
    </vt:vector>
  </HeadingPairs>
  <TitlesOfParts>
    <vt:vector size="10" baseType="lpstr">
      <vt:lpstr>Garamond</vt:lpstr>
      <vt:lpstr>Goudy Old Style</vt:lpstr>
      <vt:lpstr>SavonVTI</vt:lpstr>
      <vt:lpstr>Yhdenvertaisuus, tasa-arvo, moninaisuus</vt:lpstr>
      <vt:lpstr>PowerPoint-esitys</vt:lpstr>
      <vt:lpstr>yhdenvertaisuus</vt:lpstr>
      <vt:lpstr>tasa-arvo</vt:lpstr>
      <vt:lpstr>moninaisuus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Yhdenvertaisuus, tasa-arvo, moninaisuus</dc:title>
  <dc:creator> </dc:creator>
  <cp:lastModifiedBy> </cp:lastModifiedBy>
  <cp:revision>8</cp:revision>
  <dcterms:created xsi:type="dcterms:W3CDTF">2021-05-10T06:54:37Z</dcterms:created>
  <dcterms:modified xsi:type="dcterms:W3CDTF">2021-05-10T08:11:12Z</dcterms:modified>
</cp:coreProperties>
</file>