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701" r:id="rId3"/>
    <p:sldMasterId id="2147483711" r:id="rId4"/>
  </p:sldMasterIdLst>
  <p:notesMasterIdLst>
    <p:notesMasterId r:id="rId29"/>
  </p:notesMasterIdLst>
  <p:sldIdLst>
    <p:sldId id="328" r:id="rId5"/>
    <p:sldId id="369" r:id="rId6"/>
    <p:sldId id="365" r:id="rId7"/>
    <p:sldId id="374" r:id="rId8"/>
    <p:sldId id="376" r:id="rId9"/>
    <p:sldId id="329" r:id="rId10"/>
    <p:sldId id="393" r:id="rId11"/>
    <p:sldId id="327" r:id="rId12"/>
    <p:sldId id="333" r:id="rId13"/>
    <p:sldId id="334" r:id="rId14"/>
    <p:sldId id="348" r:id="rId15"/>
    <p:sldId id="349" r:id="rId16"/>
    <p:sldId id="350" r:id="rId17"/>
    <p:sldId id="366" r:id="rId18"/>
    <p:sldId id="367" r:id="rId19"/>
    <p:sldId id="371" r:id="rId20"/>
    <p:sldId id="351" r:id="rId21"/>
    <p:sldId id="355" r:id="rId22"/>
    <p:sldId id="356" r:id="rId23"/>
    <p:sldId id="357" r:id="rId24"/>
    <p:sldId id="359" r:id="rId25"/>
    <p:sldId id="360" r:id="rId26"/>
    <p:sldId id="375" r:id="rId27"/>
    <p:sldId id="36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4" autoAdjust="0"/>
    <p:restoredTop sz="94095" autoAdjust="0"/>
  </p:normalViewPr>
  <p:slideViewPr>
    <p:cSldViewPr snapToGrid="0">
      <p:cViewPr varScale="1">
        <p:scale>
          <a:sx n="61" d="100"/>
          <a:sy n="61" d="100"/>
        </p:scale>
        <p:origin x="1448" y="4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F870-5165-496B-A921-9ED6010D9BF8}" type="datetimeFigureOut">
              <a:rPr lang="fi-FI" smtClean="0"/>
              <a:t>22.8.2023</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9FF5-8DA1-4DC2-BD9D-8D85D57693C6}" type="slidenum">
              <a:rPr lang="fi-FI" smtClean="0"/>
              <a:t>‹#›</a:t>
            </a:fld>
            <a:endParaRPr lang="fi-FI"/>
          </a:p>
        </p:txBody>
      </p:sp>
    </p:spTree>
    <p:extLst>
      <p:ext uri="{BB962C8B-B14F-4D97-AF65-F5344CB8AC3E}">
        <p14:creationId xmlns:p14="http://schemas.microsoft.com/office/powerpoint/2010/main" val="7804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F9FF5-8DA1-4DC2-BD9D-8D85D57693C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498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22.8.2023</a:t>
            </a:fld>
            <a:endParaRPr lang="fi-FI" dirty="0"/>
          </a:p>
        </p:txBody>
      </p:sp>
    </p:spTree>
    <p:extLst>
      <p:ext uri="{BB962C8B-B14F-4D97-AF65-F5344CB8AC3E}">
        <p14:creationId xmlns:p14="http://schemas.microsoft.com/office/powerpoint/2010/main" val="7757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22.8.2023</a:t>
            </a:fld>
            <a:endParaRPr lang="fi-FI" dirty="0"/>
          </a:p>
        </p:txBody>
      </p:sp>
    </p:spTree>
    <p:extLst>
      <p:ext uri="{BB962C8B-B14F-4D97-AF65-F5344CB8AC3E}">
        <p14:creationId xmlns:p14="http://schemas.microsoft.com/office/powerpoint/2010/main" val="194581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22.8.2023</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0995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22.8.2023</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2383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22.8.2023</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7697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22.8.2023</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3807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22.8.2023</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5736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22.8.2023</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6519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22.8.2023</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39980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22.8.2023</a:t>
            </a:fld>
            <a:endParaRPr lang="fi-FI" dirty="0"/>
          </a:p>
        </p:txBody>
      </p:sp>
    </p:spTree>
    <p:extLst>
      <p:ext uri="{BB962C8B-B14F-4D97-AF65-F5344CB8AC3E}">
        <p14:creationId xmlns:p14="http://schemas.microsoft.com/office/powerpoint/2010/main" val="209277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22.8.2023</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99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tx2"/>
                </a:solidFill>
              </a:rPr>
              <a:t>JYU. </a:t>
            </a:r>
            <a:r>
              <a:rPr lang="fi-FI" b="1" dirty="0" err="1"/>
              <a:t>Since</a:t>
            </a:r>
            <a:r>
              <a:rPr lang="fi-FI" b="1" dirty="0"/>
              <a:t>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22.8.2023</a:t>
            </a:fld>
            <a:endParaRPr lang="fi-FI" dirty="0"/>
          </a:p>
        </p:txBody>
      </p:sp>
    </p:spTree>
    <p:extLst>
      <p:ext uri="{BB962C8B-B14F-4D97-AF65-F5344CB8AC3E}">
        <p14:creationId xmlns:p14="http://schemas.microsoft.com/office/powerpoint/2010/main" val="318978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22.8.2023</a:t>
            </a:fld>
            <a:endParaRPr lang="fi-FI" dirty="0"/>
          </a:p>
        </p:txBody>
      </p:sp>
    </p:spTree>
    <p:extLst>
      <p:ext uri="{BB962C8B-B14F-4D97-AF65-F5344CB8AC3E}">
        <p14:creationId xmlns:p14="http://schemas.microsoft.com/office/powerpoint/2010/main" val="179100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22.8.2023</a:t>
            </a:fld>
            <a:endParaRPr lang="fi-FI" dirty="0"/>
          </a:p>
        </p:txBody>
      </p:sp>
    </p:spTree>
    <p:extLst>
      <p:ext uri="{BB962C8B-B14F-4D97-AF65-F5344CB8AC3E}">
        <p14:creationId xmlns:p14="http://schemas.microsoft.com/office/powerpoint/2010/main" val="418360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22.8.2023</a:t>
            </a:fld>
            <a:endParaRPr lang="fi-FI" dirty="0"/>
          </a:p>
        </p:txBody>
      </p:sp>
    </p:spTree>
    <p:extLst>
      <p:ext uri="{BB962C8B-B14F-4D97-AF65-F5344CB8AC3E}">
        <p14:creationId xmlns:p14="http://schemas.microsoft.com/office/powerpoint/2010/main" val="249783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22.8.2023</a:t>
            </a:fld>
            <a:endParaRPr lang="fi-FI" dirty="0"/>
          </a:p>
        </p:txBody>
      </p:sp>
    </p:spTree>
    <p:extLst>
      <p:ext uri="{BB962C8B-B14F-4D97-AF65-F5344CB8AC3E}">
        <p14:creationId xmlns:p14="http://schemas.microsoft.com/office/powerpoint/2010/main" val="219196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22.8.2023</a:t>
            </a:fld>
            <a:endParaRPr lang="fi-FI" dirty="0"/>
          </a:p>
        </p:txBody>
      </p:sp>
    </p:spTree>
    <p:extLst>
      <p:ext uri="{BB962C8B-B14F-4D97-AF65-F5344CB8AC3E}">
        <p14:creationId xmlns:p14="http://schemas.microsoft.com/office/powerpoint/2010/main" val="61088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22.8.2023</a:t>
            </a:fld>
            <a:endParaRPr lang="fi-FI" dirty="0"/>
          </a:p>
        </p:txBody>
      </p:sp>
    </p:spTree>
    <p:extLst>
      <p:ext uri="{BB962C8B-B14F-4D97-AF65-F5344CB8AC3E}">
        <p14:creationId xmlns:p14="http://schemas.microsoft.com/office/powerpoint/2010/main" val="55579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22.8.2023</a:t>
            </a:fld>
            <a:endParaRPr lang="fi-FI" dirty="0"/>
          </a:p>
        </p:txBody>
      </p:sp>
    </p:spTree>
    <p:extLst>
      <p:ext uri="{BB962C8B-B14F-4D97-AF65-F5344CB8AC3E}">
        <p14:creationId xmlns:p14="http://schemas.microsoft.com/office/powerpoint/2010/main" val="2800382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22.8.2023</a:t>
            </a:fld>
            <a:endParaRPr lang="fi-FI" dirty="0"/>
          </a:p>
        </p:txBody>
      </p:sp>
    </p:spTree>
    <p:extLst>
      <p:ext uri="{BB962C8B-B14F-4D97-AF65-F5344CB8AC3E}">
        <p14:creationId xmlns:p14="http://schemas.microsoft.com/office/powerpoint/2010/main" val="394791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a:t>Click to edit Master title style</a:t>
            </a:r>
            <a:endParaRPr lang="fi-FI" dirty="0"/>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22.8.2023</a:t>
            </a:fld>
            <a:endParaRPr lang="fi-FI" dirty="0"/>
          </a:p>
        </p:txBody>
      </p:sp>
      <p:sp>
        <p:nvSpPr>
          <p:cNvPr id="5" name="Footer Placeholder 4"/>
          <p:cNvSpPr>
            <a:spLocks noGrp="1"/>
          </p:cNvSpPr>
          <p:nvPr>
            <p:ph type="ftr" sz="quarter" idx="12"/>
          </p:nvPr>
        </p:nvSpPr>
        <p:spPr/>
        <p:txBody>
          <a:bodyPr/>
          <a:lstStyle/>
          <a:p>
            <a:r>
              <a:rPr lang="fi-FI" dirty="0"/>
              <a:t>OVET </a:t>
            </a:r>
            <a:br>
              <a:rPr lang="fi-FI" dirty="0"/>
            </a:br>
            <a:r>
              <a:rPr lang="fi-FI" dirty="0"/>
              <a:t> Opettajankoulutuksen valinnat - ennakoivaa tulevaisuustyötä</a:t>
            </a:r>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731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22.8.2023</a:t>
            </a:fld>
            <a:endParaRPr lang="fi-FI" dirty="0"/>
          </a:p>
        </p:txBody>
      </p:sp>
      <p:sp>
        <p:nvSpPr>
          <p:cNvPr id="9" name="Footer Placeholder 8"/>
          <p:cNvSpPr>
            <a:spLocks noGrp="1"/>
          </p:cNvSpPr>
          <p:nvPr>
            <p:ph type="ftr" sz="quarter" idx="12"/>
          </p:nvPr>
        </p:nvSpPr>
        <p:spPr>
          <a:xfrm>
            <a:off x="2911613" y="6405335"/>
            <a:ext cx="3320008" cy="366183"/>
          </a:xfrm>
        </p:spPr>
        <p:txBody>
          <a:bodyPr/>
          <a:lstStyle/>
          <a:p>
            <a:r>
              <a:rPr lang="fi-FI"/>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3359451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22.8.2023</a:t>
            </a:fld>
            <a:endParaRPr lang="fi-FI" dirty="0"/>
          </a:p>
        </p:txBody>
      </p:sp>
    </p:spTree>
    <p:extLst>
      <p:ext uri="{BB962C8B-B14F-4D97-AF65-F5344CB8AC3E}">
        <p14:creationId xmlns:p14="http://schemas.microsoft.com/office/powerpoint/2010/main" val="2081335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433425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6" name="Date Placeholder 5"/>
          <p:cNvSpPr>
            <a:spLocks noGrp="1"/>
          </p:cNvSpPr>
          <p:nvPr>
            <p:ph type="dt" sz="half" idx="10"/>
          </p:nvPr>
        </p:nvSpPr>
        <p:spPr/>
        <p:txBody>
          <a:bodyPr/>
          <a:lstStyle/>
          <a:p>
            <a:fld id="{53F8DFCE-8BD7-A34D-BC7B-EC90CCB3B946}" type="datetime1">
              <a:rPr lang="fi-FI" smtClean="0"/>
              <a:t>22.8.2023</a:t>
            </a:fld>
            <a:endParaRPr lang="fi-FI" dirty="0"/>
          </a:p>
        </p:txBody>
      </p:sp>
      <p:sp>
        <p:nvSpPr>
          <p:cNvPr id="7" name="Footer Placeholder 6"/>
          <p:cNvSpPr>
            <a:spLocks noGrp="1"/>
          </p:cNvSpPr>
          <p:nvPr>
            <p:ph type="ftr" sz="quarter" idx="11"/>
          </p:nvPr>
        </p:nvSpPr>
        <p:spPr/>
        <p:txBody>
          <a:bodyPr/>
          <a:lstStyle/>
          <a:p>
            <a:r>
              <a:rPr lang="fi-FI"/>
              <a:t>OVET –  Opettajankoulutuksen valinnat - ennakoivaa tulevaisuustyötä</a:t>
            </a:r>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25851268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22.8.2023</a:t>
            </a:fld>
            <a:endParaRPr lang="fi-FI" dirty="0"/>
          </a:p>
        </p:txBody>
      </p:sp>
      <p:sp>
        <p:nvSpPr>
          <p:cNvPr id="6" name="Footer Placeholder 5"/>
          <p:cNvSpPr>
            <a:spLocks noGrp="1"/>
          </p:cNvSpPr>
          <p:nvPr>
            <p:ph type="ftr" sz="quarter" idx="13"/>
          </p:nvPr>
        </p:nvSpPr>
        <p:spPr/>
        <p:txBody>
          <a:bodyPr/>
          <a:lstStyle/>
          <a:p>
            <a:r>
              <a:rPr lang="fi-FI" dirty="0"/>
              <a:t>OVET </a:t>
            </a:r>
            <a:br>
              <a:rPr lang="fi-FI" dirty="0"/>
            </a:br>
            <a:r>
              <a:rPr lang="fi-FI" dirty="0"/>
              <a:t>Opettajankoulutuksen valinnat - ennakoivaa tulevaisuustyötä</a:t>
            </a:r>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31193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3" name="Date Placeholder 2"/>
          <p:cNvSpPr>
            <a:spLocks noGrp="1"/>
          </p:cNvSpPr>
          <p:nvPr>
            <p:ph type="dt" sz="half" idx="13"/>
          </p:nvPr>
        </p:nvSpPr>
        <p:spPr/>
        <p:txBody>
          <a:bodyPr/>
          <a:lstStyle/>
          <a:p>
            <a:fld id="{E983A660-1862-F748-B977-81D74D0A3667}" type="datetime1">
              <a:rPr lang="fi-FI" smtClean="0"/>
              <a:t>22.8.2023</a:t>
            </a:fld>
            <a:endParaRPr lang="fi-FI" dirty="0"/>
          </a:p>
        </p:txBody>
      </p:sp>
      <p:sp>
        <p:nvSpPr>
          <p:cNvPr id="7" name="Footer Placeholder 6"/>
          <p:cNvSpPr>
            <a:spLocks noGrp="1"/>
          </p:cNvSpPr>
          <p:nvPr>
            <p:ph type="ftr" sz="quarter" idx="14"/>
          </p:nvPr>
        </p:nvSpPr>
        <p:spPr/>
        <p:txBody>
          <a:bodyPr/>
          <a:lstStyle/>
          <a:p>
            <a:r>
              <a:rPr lang="fi-FI" dirty="0"/>
              <a:t>OVET </a:t>
            </a:r>
            <a:br>
              <a:rPr lang="fi-FI" dirty="0"/>
            </a:br>
            <a:r>
              <a:rPr lang="fi-FI" dirty="0"/>
              <a:t> Opettajankoulutuksen valinnat - ennakoivaa tulevaisuustyötä</a:t>
            </a:r>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25946971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22.8.2023</a:t>
            </a:fld>
            <a:endParaRPr lang="fi-FI" dirty="0"/>
          </a:p>
        </p:txBody>
      </p:sp>
      <p:sp>
        <p:nvSpPr>
          <p:cNvPr id="3" name="Footer Placeholder 2"/>
          <p:cNvSpPr>
            <a:spLocks noGrp="1"/>
          </p:cNvSpPr>
          <p:nvPr>
            <p:ph type="ftr" sz="quarter" idx="11"/>
          </p:nvPr>
        </p:nvSpPr>
        <p:spPr/>
        <p:txBody>
          <a:bodyPr/>
          <a:lstStyle/>
          <a:p>
            <a:r>
              <a:rPr lang="fi-FI" dirty="0"/>
              <a:t>OVET</a:t>
            </a:r>
            <a:br>
              <a:rPr lang="fi-FI" dirty="0"/>
            </a:br>
            <a:r>
              <a:rPr lang="fi-FI" dirty="0"/>
              <a:t>Opettajankoulutuksen valinnat - ennakoivaa tulevaisuustyötä</a:t>
            </a:r>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0791679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4009787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92" name="Rectangle 20"/>
          <p:cNvSpPr>
            <a:spLocks noGrp="1" noChangeArrowheads="1"/>
          </p:cNvSpPr>
          <p:nvPr>
            <p:ph type="ctrTitle"/>
          </p:nvPr>
        </p:nvSpPr>
        <p:spPr>
          <a:xfrm>
            <a:off x="899593" y="620688"/>
            <a:ext cx="7344816" cy="1470025"/>
          </a:xfrm>
        </p:spPr>
        <p:txBody>
          <a:bodyPr anchor="b"/>
          <a:lstStyle>
            <a:lvl1pPr algn="ctr">
              <a:defRPr sz="3200" b="1" i="0"/>
            </a:lvl1pPr>
          </a:lstStyle>
          <a:p>
            <a:r>
              <a:rPr lang="en-US" dirty="0"/>
              <a:t>Click to edit Master title style</a:t>
            </a:r>
          </a:p>
        </p:txBody>
      </p:sp>
      <p:sp>
        <p:nvSpPr>
          <p:cNvPr id="3093" name="Rectangle 21"/>
          <p:cNvSpPr>
            <a:spLocks noGrp="1" noChangeArrowheads="1"/>
          </p:cNvSpPr>
          <p:nvPr>
            <p:ph type="subTitle" idx="1"/>
          </p:nvPr>
        </p:nvSpPr>
        <p:spPr>
          <a:xfrm>
            <a:off x="899593" y="2348880"/>
            <a:ext cx="7344816" cy="936104"/>
          </a:xfrm>
        </p:spPr>
        <p:txBody>
          <a:bodyPr/>
          <a:lstStyle>
            <a:lvl1pPr marL="0" indent="0" algn="ctr">
              <a:buFont typeface="Wingdings" pitchFamily="2" charset="2"/>
              <a:buNone/>
              <a:defRPr i="0"/>
            </a:lvl1pPr>
          </a:lstStyle>
          <a:p>
            <a:r>
              <a:rPr lang="en-US" dirty="0"/>
              <a:t>Click to edit Master subtitle style</a:t>
            </a:r>
          </a:p>
        </p:txBody>
      </p:sp>
      <p:pic>
        <p:nvPicPr>
          <p:cNvPr id="2" name="Picture 1" descr="OKL-fin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6167" y="3429000"/>
            <a:ext cx="1951669" cy="1518373"/>
          </a:xfrm>
          <a:prstGeom prst="rect">
            <a:avLst/>
          </a:prstGeom>
        </p:spPr>
      </p:pic>
    </p:spTree>
    <p:extLst>
      <p:ext uri="{BB962C8B-B14F-4D97-AF65-F5344CB8AC3E}">
        <p14:creationId xmlns:p14="http://schemas.microsoft.com/office/powerpoint/2010/main" val="3644222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550126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9DEA84C-52A5-4B91-80CF-D3B9AA42A455}" type="datetime1">
              <a:rPr lang="fi-FI" smtClean="0"/>
              <a:t>22.8.2023</a:t>
            </a:fld>
            <a:endParaRPr lang="fi-FI" dirty="0"/>
          </a:p>
        </p:txBody>
      </p:sp>
    </p:spTree>
    <p:extLst>
      <p:ext uri="{BB962C8B-B14F-4D97-AF65-F5344CB8AC3E}">
        <p14:creationId xmlns:p14="http://schemas.microsoft.com/office/powerpoint/2010/main" val="25959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5BCA3B8-37F5-48E4-91DC-4221E0670461}" type="datetime1">
              <a:rPr lang="fi-FI" smtClean="0"/>
              <a:t>22.8.2023</a:t>
            </a:fld>
            <a:endParaRPr lang="fi-FI" dirty="0"/>
          </a:p>
        </p:txBody>
      </p:sp>
    </p:spTree>
    <p:extLst>
      <p:ext uri="{BB962C8B-B14F-4D97-AF65-F5344CB8AC3E}">
        <p14:creationId xmlns:p14="http://schemas.microsoft.com/office/powerpoint/2010/main" val="166595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22.8.2023</a:t>
            </a:fld>
            <a:endParaRPr lang="fi-FI" dirty="0"/>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946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22.8.2023</a:t>
            </a:fld>
            <a:endParaRPr lang="fi-FI" dirty="0"/>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65885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22.8.2023</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196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22.8.2023</a:t>
            </a:fld>
            <a:endParaRPr lang="fi-FI" dirty="0"/>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92292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22.8.2023</a:t>
            </a:fld>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3969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22.8.2023</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5806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image" Target="../media/image11.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0.jpeg"/><Relationship Id="rId5" Type="http://schemas.openxmlformats.org/officeDocument/2006/relationships/slideLayout" Target="../slideLayouts/slideLayout32.xml"/><Relationship Id="rId10"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4.jpg"/><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22.8.2023</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287170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10" r:id="rId10"/>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22.8.2023</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7374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0"/>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1"/>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dirty="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22.8.2023</a:t>
            </a:fld>
            <a:endParaRPr lang="fi-FI" dirty="0"/>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a:t>OVET – </a:t>
            </a:r>
            <a:br>
              <a:rPr lang="fi-FI"/>
            </a:br>
            <a:r>
              <a:rPr lang="fi-FI"/>
              <a:t>Opettajankoulutuksen valinnat - ennakoivaa tulevaisuustyötä</a:t>
            </a:r>
            <a:endParaRPr lang="fi-FI" dirty="0"/>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9902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KTL-pohja 2015.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41" name="Rectangle 11"/>
          <p:cNvSpPr>
            <a:spLocks noGrp="1" noChangeArrowheads="1"/>
          </p:cNvSpPr>
          <p:nvPr>
            <p:ph type="title"/>
          </p:nvPr>
        </p:nvSpPr>
        <p:spPr bwMode="auto">
          <a:xfrm>
            <a:off x="467544" y="476672"/>
            <a:ext cx="8136905" cy="638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Oman </a:t>
            </a:r>
            <a:r>
              <a:rPr lang="en-US" dirty="0" err="1"/>
              <a:t>esityksesi</a:t>
            </a:r>
            <a:r>
              <a:rPr lang="en-US" dirty="0"/>
              <a:t> </a:t>
            </a:r>
            <a:r>
              <a:rPr lang="en-US" dirty="0" err="1"/>
              <a:t>otsikko</a:t>
            </a:r>
            <a:endParaRPr lang="en-US" dirty="0"/>
          </a:p>
        </p:txBody>
      </p:sp>
      <p:sp>
        <p:nvSpPr>
          <p:cNvPr id="1042" name="Rectangle 16"/>
          <p:cNvSpPr>
            <a:spLocks noGrp="1" noChangeArrowheads="1"/>
          </p:cNvSpPr>
          <p:nvPr>
            <p:ph type="body" idx="1"/>
          </p:nvPr>
        </p:nvSpPr>
        <p:spPr bwMode="auto">
          <a:xfrm>
            <a:off x="467544" y="1268760"/>
            <a:ext cx="8136904" cy="416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0"/>
            <a:endParaRPr lang="en-US" dirty="0"/>
          </a:p>
        </p:txBody>
      </p:sp>
      <p:sp>
        <p:nvSpPr>
          <p:cNvPr id="3" name="Rectangle 2"/>
          <p:cNvSpPr/>
          <p:nvPr userDrawn="1"/>
        </p:nvSpPr>
        <p:spPr>
          <a:xfrm rot="16200000">
            <a:off x="6526417" y="3604702"/>
            <a:ext cx="4782649" cy="338554"/>
          </a:xfrm>
          <a:prstGeom prst="rect">
            <a:avLst/>
          </a:prstGeom>
        </p:spPr>
        <p:txBody>
          <a:bodyPr wrap="square">
            <a:spAutoFit/>
          </a:bodyPr>
          <a:lstStyle/>
          <a:p>
            <a:r>
              <a:rPr lang="fi-FI" sz="1600" dirty="0">
                <a:solidFill>
                  <a:srgbClr val="8D8E8C"/>
                </a:solidFill>
              </a:rPr>
              <a:t>Opettajankoulutuslaitos</a:t>
            </a:r>
            <a:endParaRPr lang="en-US" sz="1600" dirty="0">
              <a:solidFill>
                <a:srgbClr val="8D8E8C"/>
              </a:solidFill>
            </a:endParaRPr>
          </a:p>
        </p:txBody>
      </p:sp>
    </p:spTree>
    <p:extLst>
      <p:ext uri="{BB962C8B-B14F-4D97-AF65-F5344CB8AC3E}">
        <p14:creationId xmlns:p14="http://schemas.microsoft.com/office/powerpoint/2010/main" val="20156012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dt="0"/>
  <p:txStyles>
    <p:titleStyle>
      <a:lvl1pPr algn="l" rtl="0" eaLnBrk="1" fontAlgn="base" hangingPunct="1">
        <a:spcBef>
          <a:spcPct val="0"/>
        </a:spcBef>
        <a:spcAft>
          <a:spcPct val="0"/>
        </a:spcAft>
        <a:defRPr sz="2400" i="1">
          <a:solidFill>
            <a:srgbClr val="FF6600"/>
          </a:solidFill>
          <a:latin typeface="+mj-lt"/>
          <a:ea typeface="+mj-ea"/>
          <a:cs typeface="+mj-cs"/>
        </a:defRPr>
      </a:lvl1pPr>
      <a:lvl2pPr algn="ctr" rtl="0" eaLnBrk="1" fontAlgn="base" hangingPunct="1">
        <a:spcBef>
          <a:spcPct val="0"/>
        </a:spcBef>
        <a:spcAft>
          <a:spcPct val="0"/>
        </a:spcAft>
        <a:defRPr sz="4000">
          <a:solidFill>
            <a:schemeClr val="tx1"/>
          </a:solidFill>
          <a:latin typeface="Helvetica" pitchFamily="34" charset="0"/>
          <a:cs typeface="Arial" charset="0"/>
        </a:defRPr>
      </a:lvl2pPr>
      <a:lvl3pPr algn="ctr" rtl="0" eaLnBrk="1" fontAlgn="base" hangingPunct="1">
        <a:spcBef>
          <a:spcPct val="0"/>
        </a:spcBef>
        <a:spcAft>
          <a:spcPct val="0"/>
        </a:spcAft>
        <a:defRPr sz="4000">
          <a:solidFill>
            <a:schemeClr val="tx1"/>
          </a:solidFill>
          <a:latin typeface="Helvetica" pitchFamily="34" charset="0"/>
          <a:cs typeface="Arial" charset="0"/>
        </a:defRPr>
      </a:lvl3pPr>
      <a:lvl4pPr algn="ctr" rtl="0" eaLnBrk="1" fontAlgn="base" hangingPunct="1">
        <a:spcBef>
          <a:spcPct val="0"/>
        </a:spcBef>
        <a:spcAft>
          <a:spcPct val="0"/>
        </a:spcAft>
        <a:defRPr sz="4000">
          <a:solidFill>
            <a:schemeClr val="tx1"/>
          </a:solidFill>
          <a:latin typeface="Helvetica" pitchFamily="34" charset="0"/>
          <a:cs typeface="Arial" charset="0"/>
        </a:defRPr>
      </a:lvl4pPr>
      <a:lvl5pPr algn="ctr" rtl="0" eaLnBrk="1" fontAlgn="base" hangingPunct="1">
        <a:spcBef>
          <a:spcPct val="0"/>
        </a:spcBef>
        <a:spcAft>
          <a:spcPct val="0"/>
        </a:spcAft>
        <a:defRPr sz="4000">
          <a:solidFill>
            <a:schemeClr val="tx1"/>
          </a:solidFill>
          <a:latin typeface="Helvetica" pitchFamily="34" charset="0"/>
          <a:cs typeface="Arial" charset="0"/>
        </a:defRPr>
      </a:lvl5pPr>
      <a:lvl6pPr marL="457200" algn="ctr" rtl="0" eaLnBrk="1" fontAlgn="base" hangingPunct="1">
        <a:spcBef>
          <a:spcPct val="0"/>
        </a:spcBef>
        <a:spcAft>
          <a:spcPct val="0"/>
        </a:spcAft>
        <a:defRPr sz="4000">
          <a:solidFill>
            <a:schemeClr val="tx1"/>
          </a:solidFill>
          <a:latin typeface="Helvetica" pitchFamily="34" charset="0"/>
          <a:cs typeface="Arial" charset="0"/>
        </a:defRPr>
      </a:lvl6pPr>
      <a:lvl7pPr marL="914400" algn="ctr" rtl="0" eaLnBrk="1" fontAlgn="base" hangingPunct="1">
        <a:spcBef>
          <a:spcPct val="0"/>
        </a:spcBef>
        <a:spcAft>
          <a:spcPct val="0"/>
        </a:spcAft>
        <a:defRPr sz="4000">
          <a:solidFill>
            <a:schemeClr val="tx1"/>
          </a:solidFill>
          <a:latin typeface="Helvetica" pitchFamily="34" charset="0"/>
          <a:cs typeface="Arial" charset="0"/>
        </a:defRPr>
      </a:lvl7pPr>
      <a:lvl8pPr marL="1371600" algn="ctr" rtl="0" eaLnBrk="1" fontAlgn="base" hangingPunct="1">
        <a:spcBef>
          <a:spcPct val="0"/>
        </a:spcBef>
        <a:spcAft>
          <a:spcPct val="0"/>
        </a:spcAft>
        <a:defRPr sz="4000">
          <a:solidFill>
            <a:schemeClr val="tx1"/>
          </a:solidFill>
          <a:latin typeface="Helvetica" pitchFamily="34" charset="0"/>
          <a:cs typeface="Arial" charset="0"/>
        </a:defRPr>
      </a:lvl8pPr>
      <a:lvl9pPr marL="1828800" algn="ctr" rtl="0" eaLnBrk="1" fontAlgn="base" hangingPunct="1">
        <a:spcBef>
          <a:spcPct val="0"/>
        </a:spcBef>
        <a:spcAft>
          <a:spcPct val="0"/>
        </a:spcAft>
        <a:defRPr sz="4000">
          <a:solidFill>
            <a:schemeClr val="tx1"/>
          </a:solidFill>
          <a:latin typeface="Helvetica" pitchFamily="34" charset="0"/>
          <a:cs typeface="Arial" charset="0"/>
        </a:defRPr>
      </a:lvl9pPr>
    </p:titleStyle>
    <p:bodyStyle>
      <a:lvl1pPr marL="342900" indent="-342900" algn="l" rtl="0" eaLnBrk="1" fontAlgn="base" hangingPunct="1">
        <a:spcBef>
          <a:spcPct val="20000"/>
        </a:spcBef>
        <a:spcAft>
          <a:spcPct val="0"/>
        </a:spcAft>
        <a:buClr>
          <a:srgbClr val="FF6600"/>
        </a:buClr>
        <a:buSzPct val="85000"/>
        <a:buFont typeface="Wingdings" charset="2"/>
        <a:buChar char="²"/>
        <a:defRPr sz="2000">
          <a:solidFill>
            <a:schemeClr val="tx1"/>
          </a:solidFill>
          <a:latin typeface="+mn-lt"/>
          <a:ea typeface="+mn-ea"/>
          <a:cs typeface="+mn-cs"/>
        </a:defRPr>
      </a:lvl1pPr>
      <a:lvl2pPr marL="576000" indent="-216000" algn="l" rtl="0" eaLnBrk="1" fontAlgn="base" hangingPunct="1">
        <a:spcBef>
          <a:spcPct val="20000"/>
        </a:spcBef>
        <a:spcAft>
          <a:spcPct val="0"/>
        </a:spcAft>
        <a:buClr>
          <a:srgbClr val="FF6600"/>
        </a:buClr>
        <a:buFont typeface="Wingdings" charset="2"/>
        <a:buChar char="§"/>
        <a:defRPr sz="2000" i="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leikattu30.mp4"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hyperlink" Target="leikattu10.mp4"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leikattu25.mp4"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dirty="0"/>
              <a:t>Tervetuloa </a:t>
            </a:r>
            <a:br>
              <a:rPr lang="fi-FI" dirty="0"/>
            </a:br>
            <a:r>
              <a:rPr lang="fi-FI" dirty="0"/>
              <a:t>Video Clubiin!</a:t>
            </a:r>
          </a:p>
        </p:txBody>
      </p:sp>
      <p:sp>
        <p:nvSpPr>
          <p:cNvPr id="8" name="Subtitle 7"/>
          <p:cNvSpPr>
            <a:spLocks noGrp="1"/>
          </p:cNvSpPr>
          <p:nvPr>
            <p:ph type="subTitle" idx="1"/>
          </p:nvPr>
        </p:nvSpPr>
        <p:spPr>
          <a:xfrm>
            <a:off x="1142946" y="4539932"/>
            <a:ext cx="6858110" cy="1884448"/>
          </a:xfrm>
        </p:spPr>
        <p:txBody>
          <a:bodyPr>
            <a:noAutofit/>
          </a:bodyPr>
          <a:lstStyle/>
          <a:p>
            <a:r>
              <a:rPr lang="fi-FI" sz="2800" dirty="0"/>
              <a:t>Video Club 1</a:t>
            </a:r>
          </a:p>
          <a:p>
            <a:r>
              <a:rPr lang="fi-FI" sz="2800" dirty="0"/>
              <a:t>Tilannekiinnostus ja tehtäväsuuntautunut käyttäytyminen</a:t>
            </a:r>
          </a:p>
        </p:txBody>
      </p:sp>
      <p:sp>
        <p:nvSpPr>
          <p:cNvPr id="6" name="Date Placeholder 5"/>
          <p:cNvSpPr>
            <a:spLocks noGrp="1"/>
          </p:cNvSpPr>
          <p:nvPr>
            <p:ph type="dt" sz="half" idx="10"/>
          </p:nvPr>
        </p:nvSpPr>
        <p:spPr/>
        <p:txBody>
          <a:bodyPr/>
          <a:lstStyle/>
          <a:p>
            <a:fld id="{02F6C6FE-2BCB-574D-9E89-D023255ACA90}" type="datetime1">
              <a:rPr lang="fi-FI" smtClean="0"/>
              <a:t>22.8.2023</a:t>
            </a:fld>
            <a:endParaRPr lang="fi-FI" dirty="0"/>
          </a:p>
        </p:txBody>
      </p:sp>
      <p:sp>
        <p:nvSpPr>
          <p:cNvPr id="2" name="Footer Placeholder 1"/>
          <p:cNvSpPr>
            <a:spLocks noGrp="1"/>
          </p:cNvSpPr>
          <p:nvPr>
            <p:ph type="ftr" sz="quarter" idx="4294967295"/>
          </p:nvPr>
        </p:nvSpPr>
        <p:spPr>
          <a:xfrm>
            <a:off x="6996113" y="6592888"/>
            <a:ext cx="2147887" cy="180975"/>
          </a:xfrm>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1</a:t>
            </a:fld>
            <a:endParaRPr lang="fi-FI" dirty="0"/>
          </a:p>
        </p:txBody>
      </p:sp>
    </p:spTree>
    <p:extLst>
      <p:ext uri="{BB962C8B-B14F-4D97-AF65-F5344CB8AC3E}">
        <p14:creationId xmlns:p14="http://schemas.microsoft.com/office/powerpoint/2010/main" val="22891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10</a:t>
            </a:fld>
            <a:endParaRPr lang="fi-FI" dirty="0"/>
          </a:p>
        </p:txBody>
      </p:sp>
      <p:sp>
        <p:nvSpPr>
          <p:cNvPr id="4" name="Title 3"/>
          <p:cNvSpPr>
            <a:spLocks noGrp="1"/>
          </p:cNvSpPr>
          <p:nvPr>
            <p:ph type="title"/>
          </p:nvPr>
        </p:nvSpPr>
        <p:spPr>
          <a:xfrm>
            <a:off x="355601" y="1168499"/>
            <a:ext cx="4741260" cy="1589105"/>
          </a:xfrm>
        </p:spPr>
        <p:txBody>
          <a:bodyPr>
            <a:normAutofit/>
          </a:bodyPr>
          <a:lstStyle/>
          <a:p>
            <a:r>
              <a:rPr lang="fi-FI" sz="3400" dirty="0"/>
              <a:t>Pienryhmäkeskustelu</a:t>
            </a:r>
          </a:p>
        </p:txBody>
      </p:sp>
      <p:sp>
        <p:nvSpPr>
          <p:cNvPr id="5" name="Content Placeholder 4"/>
          <p:cNvSpPr>
            <a:spLocks noGrp="1"/>
          </p:cNvSpPr>
          <p:nvPr>
            <p:ph idx="1"/>
          </p:nvPr>
        </p:nvSpPr>
        <p:spPr>
          <a:xfrm>
            <a:off x="457201" y="2615183"/>
            <a:ext cx="4010024" cy="2923411"/>
          </a:xfrm>
        </p:spPr>
        <p:txBody>
          <a:bodyPr>
            <a:normAutofit fontScale="77500" lnSpcReduction="20000"/>
          </a:bodyPr>
          <a:lstStyle/>
          <a:p>
            <a:pPr marL="180975" lvl="1" indent="-180975"/>
            <a:r>
              <a:rPr lang="fi-FI" sz="3100" dirty="0">
                <a:solidFill>
                  <a:srgbClr val="002060"/>
                </a:solidFill>
                <a:latin typeface="Calibri" panose="020F0502020204030204" pitchFamily="34" charset="0"/>
                <a:cs typeface="Calibri" panose="020F0502020204030204" pitchFamily="34" charset="0"/>
              </a:rPr>
              <a:t>Millaisia havaintoja teit opetustuokiosta?</a:t>
            </a:r>
          </a:p>
          <a:p>
            <a:pPr marL="180975" lvl="1" indent="-180975"/>
            <a:r>
              <a:rPr lang="fi-FI" sz="3100" dirty="0">
                <a:solidFill>
                  <a:srgbClr val="002060"/>
                </a:solidFill>
                <a:latin typeface="Calibri" panose="020F0502020204030204" pitchFamily="34" charset="0"/>
                <a:cs typeface="Calibri" panose="020F0502020204030204" pitchFamily="34" charset="0"/>
              </a:rPr>
              <a:t>Miksi kiinnitit huomiota havaitsemiisi asioihin?</a:t>
            </a:r>
          </a:p>
          <a:p>
            <a:pPr marL="180975" lvl="1" indent="-180975"/>
            <a:r>
              <a:rPr lang="fi-FI" sz="3100" dirty="0">
                <a:solidFill>
                  <a:srgbClr val="002060"/>
                </a:solidFill>
                <a:latin typeface="Calibri" panose="020F0502020204030204" pitchFamily="34" charset="0"/>
                <a:cs typeface="Calibri" panose="020F0502020204030204" pitchFamily="34" charset="0"/>
              </a:rPr>
              <a:t>Miksi havaitsemasi tilanteet tai asiat tapahtuivat?</a:t>
            </a:r>
          </a:p>
          <a:p>
            <a:pPr marL="180975" lvl="1" indent="-180975"/>
            <a:r>
              <a:rPr lang="fi-FI" sz="3100" dirty="0">
                <a:solidFill>
                  <a:srgbClr val="002060"/>
                </a:solidFill>
                <a:latin typeface="Calibri" panose="020F0502020204030204" pitchFamily="34" charset="0"/>
                <a:cs typeface="Calibri" panose="020F0502020204030204" pitchFamily="34" charset="0"/>
              </a:rPr>
              <a:t>Mitä niistä seurasi oppilaiden oppimisen kannalta?</a:t>
            </a:r>
          </a:p>
          <a:p>
            <a:endParaRPr lang="fi-FI" dirty="0">
              <a:solidFill>
                <a:schemeClr val="tx1"/>
              </a:solidFill>
            </a:endParaRPr>
          </a:p>
        </p:txBody>
      </p:sp>
      <p:sp>
        <p:nvSpPr>
          <p:cNvPr id="6" name="Date Placeholder 5"/>
          <p:cNvSpPr>
            <a:spLocks noGrp="1"/>
          </p:cNvSpPr>
          <p:nvPr>
            <p:ph type="dt" sz="half" idx="10"/>
          </p:nvPr>
        </p:nvSpPr>
        <p:spPr/>
        <p:txBody>
          <a:bodyPr/>
          <a:lstStyle/>
          <a:p>
            <a:fld id="{02F6C6FE-2BCB-574D-9E89-D023255ACA90}" type="datetime1">
              <a:rPr lang="fi-FI" smtClean="0"/>
              <a:t>22.8.2023</a:t>
            </a:fld>
            <a:endParaRPr lang="fi-FI" dirty="0"/>
          </a:p>
        </p:txBody>
      </p:sp>
    </p:spTree>
    <p:extLst>
      <p:ext uri="{BB962C8B-B14F-4D97-AF65-F5344CB8AC3E}">
        <p14:creationId xmlns:p14="http://schemas.microsoft.com/office/powerpoint/2010/main" val="341821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11</a:t>
            </a:fld>
            <a:endParaRPr lang="fi-FI" dirty="0"/>
          </a:p>
        </p:txBody>
      </p:sp>
      <p:pic>
        <p:nvPicPr>
          <p:cNvPr id="1026" name="Picture 2" descr="Kuvahaun tulos haulle facial expression int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29" y="500859"/>
            <a:ext cx="4325442" cy="55257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65404" y="2809541"/>
            <a:ext cx="3751583" cy="954107"/>
          </a:xfrm>
          <a:prstGeom prst="rect">
            <a:avLst/>
          </a:prstGeom>
          <a:noFill/>
        </p:spPr>
        <p:txBody>
          <a:bodyPr wrap="square" rtlCol="0">
            <a:spAutoFit/>
          </a:bodyPr>
          <a:lstStyle/>
          <a:p>
            <a:r>
              <a:rPr lang="fi-FI" sz="2800" dirty="0">
                <a:latin typeface="Calibri" panose="020F0502020204030204" pitchFamily="34" charset="0"/>
                <a:cs typeface="Calibri" panose="020F0502020204030204" pitchFamily="34" charset="0"/>
              </a:rPr>
              <a:t>Mikä tunne? </a:t>
            </a:r>
          </a:p>
          <a:p>
            <a:r>
              <a:rPr lang="fi-FI" sz="2800" dirty="0">
                <a:latin typeface="Calibri" panose="020F0502020204030204" pitchFamily="34" charset="0"/>
                <a:cs typeface="Calibri" panose="020F0502020204030204" pitchFamily="34" charset="0"/>
              </a:rPr>
              <a:t>Mistä sen voi päätellä?</a:t>
            </a:r>
          </a:p>
        </p:txBody>
      </p:sp>
    </p:spTree>
    <p:extLst>
      <p:ext uri="{BB962C8B-B14F-4D97-AF65-F5344CB8AC3E}">
        <p14:creationId xmlns:p14="http://schemas.microsoft.com/office/powerpoint/2010/main" val="408816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5" name="Title 4"/>
          <p:cNvSpPr>
            <a:spLocks noGrp="1"/>
          </p:cNvSpPr>
          <p:nvPr>
            <p:ph type="title"/>
          </p:nvPr>
        </p:nvSpPr>
        <p:spPr>
          <a:xfrm>
            <a:off x="457200" y="597176"/>
            <a:ext cx="7368419" cy="706876"/>
          </a:xfrm>
        </p:spPr>
        <p:txBody>
          <a:bodyPr/>
          <a:lstStyle/>
          <a:p>
            <a:r>
              <a:rPr lang="fi-FI" dirty="0"/>
              <a:t>Tilannekiinnostus</a:t>
            </a:r>
          </a:p>
        </p:txBody>
      </p:sp>
      <p:sp>
        <p:nvSpPr>
          <p:cNvPr id="6" name="Content Placeholder 5"/>
          <p:cNvSpPr>
            <a:spLocks noGrp="1"/>
          </p:cNvSpPr>
          <p:nvPr>
            <p:ph idx="1"/>
          </p:nvPr>
        </p:nvSpPr>
        <p:spPr>
          <a:xfrm>
            <a:off x="460375" y="1468818"/>
            <a:ext cx="6842961" cy="4557156"/>
          </a:xfrm>
        </p:spPr>
        <p:txBody>
          <a:bodyPr>
            <a:normAutofit/>
          </a:bodyPr>
          <a:lstStyle/>
          <a:p>
            <a:r>
              <a:rPr lang="fi-FI" sz="2800" dirty="0">
                <a:latin typeface="Calibri" panose="020F0502020204030204" pitchFamily="34" charset="0"/>
                <a:cs typeface="Calibri" panose="020F0502020204030204" pitchFamily="34" charset="0"/>
              </a:rPr>
              <a:t>Opittavaan asiaan kohdistuva kiinnostus ja innostuminen, jonka syntymistä voi edistää esim. ympäristön, asian tai ilmiön uutuus, hauskuus tai </a:t>
            </a:r>
            <a:r>
              <a:rPr lang="fi-FI" sz="2800" dirty="0" err="1">
                <a:latin typeface="Calibri" panose="020F0502020204030204" pitchFamily="34" charset="0"/>
                <a:cs typeface="Calibri" panose="020F0502020204030204" pitchFamily="34" charset="0"/>
              </a:rPr>
              <a:t>yllätyksellisyys</a:t>
            </a:r>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Sisältää myönteisten tunteiden aktivoitumista, tarkkaavuuden kohdistumista asiaan sekä tehtävään suuntautumista</a:t>
            </a:r>
          </a:p>
          <a:p>
            <a:r>
              <a:rPr lang="fi-FI" sz="2800" dirty="0">
                <a:latin typeface="Calibri" panose="020F0502020204030204" pitchFamily="34" charset="0"/>
                <a:cs typeface="Calibri" panose="020F0502020204030204" pitchFamily="34" charset="0"/>
              </a:rPr>
              <a:t>Usein verrattain lyhytkestoinen</a:t>
            </a:r>
            <a:endParaRPr lang="fi-FI"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36629496-E812-CC43-9126-819AE9AD3245}" type="datetime1">
              <a:rPr lang="fi-FI" smtClean="0"/>
              <a:t>22.8.2023</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12</a:t>
            </a:fld>
            <a:endParaRPr lang="fi-FI" dirty="0"/>
          </a:p>
        </p:txBody>
      </p:sp>
      <p:pic>
        <p:nvPicPr>
          <p:cNvPr id="8" name="Picture 7"/>
          <p:cNvPicPr>
            <a:picLocks noChangeAspect="1"/>
          </p:cNvPicPr>
          <p:nvPr/>
        </p:nvPicPr>
        <p:blipFill>
          <a:blip r:embed="rId2"/>
          <a:stretch>
            <a:fillRect/>
          </a:stretch>
        </p:blipFill>
        <p:spPr>
          <a:xfrm>
            <a:off x="7303336" y="914498"/>
            <a:ext cx="1655762" cy="1655762"/>
          </a:xfrm>
          <a:prstGeom prst="rect">
            <a:avLst/>
          </a:prstGeom>
        </p:spPr>
      </p:pic>
      <p:sp>
        <p:nvSpPr>
          <p:cNvPr id="9" name="TextBox 8"/>
          <p:cNvSpPr txBox="1"/>
          <p:nvPr/>
        </p:nvSpPr>
        <p:spPr>
          <a:xfrm flipH="1">
            <a:off x="7303336" y="2570260"/>
            <a:ext cx="1973960" cy="923330"/>
          </a:xfrm>
          <a:prstGeom prst="rect">
            <a:avLst/>
          </a:prstGeom>
          <a:noFill/>
        </p:spPr>
        <p:txBody>
          <a:bodyPr wrap="square" rtlCol="0">
            <a:spAutoFit/>
          </a:bodyPr>
          <a:lstStyle/>
          <a:p>
            <a:r>
              <a:rPr lang="fi-FI" dirty="0">
                <a:latin typeface="Calibri" panose="020F0502020204030204" pitchFamily="34" charset="0"/>
                <a:cs typeface="Calibri" panose="020F0502020204030204" pitchFamily="34" charset="0"/>
              </a:rPr>
              <a:t>Suzanne </a:t>
            </a:r>
            <a:r>
              <a:rPr lang="fi-FI" dirty="0" err="1">
                <a:latin typeface="Calibri" panose="020F0502020204030204" pitchFamily="34" charset="0"/>
                <a:cs typeface="Calibri" panose="020F0502020204030204" pitchFamily="34" charset="0"/>
              </a:rPr>
              <a:t>Hidi</a:t>
            </a:r>
            <a:endParaRPr lang="fi-FI" dirty="0">
              <a:latin typeface="Calibri" panose="020F0502020204030204" pitchFamily="34" charset="0"/>
              <a:cs typeface="Calibri" panose="020F0502020204030204" pitchFamily="34" charset="0"/>
            </a:endParaRPr>
          </a:p>
          <a:p>
            <a:r>
              <a:rPr lang="fi-FI" dirty="0" err="1">
                <a:latin typeface="Calibri" panose="020F0502020204030204" pitchFamily="34" charset="0"/>
                <a:cs typeface="Calibri" panose="020F0502020204030204" pitchFamily="34" charset="0"/>
              </a:rPr>
              <a:t>University</a:t>
            </a:r>
            <a:r>
              <a:rPr lang="fi-FI" dirty="0">
                <a:latin typeface="Calibri" panose="020F0502020204030204" pitchFamily="34" charset="0"/>
                <a:cs typeface="Calibri" panose="020F0502020204030204" pitchFamily="34" charset="0"/>
              </a:rPr>
              <a:t> of Toronto, CA</a:t>
            </a:r>
          </a:p>
        </p:txBody>
      </p:sp>
      <p:pic>
        <p:nvPicPr>
          <p:cNvPr id="1028" name="Picture 4" descr="Kuvahaun tulos haulle Ann Renninger"/>
          <p:cNvPicPr>
            <a:picLocks noChangeAspect="1" noChangeArrowheads="1"/>
          </p:cNvPicPr>
          <p:nvPr/>
        </p:nvPicPr>
        <p:blipFill rotWithShape="1">
          <a:blip r:embed="rId3">
            <a:extLst>
              <a:ext uri="{28A0092B-C50C-407E-A947-70E740481C1C}">
                <a14:useLocalDpi xmlns:a14="http://schemas.microsoft.com/office/drawing/2010/main" val="0"/>
              </a:ext>
            </a:extLst>
          </a:blip>
          <a:srcRect b="17375"/>
          <a:stretch/>
        </p:blipFill>
        <p:spPr bwMode="auto">
          <a:xfrm>
            <a:off x="7303336" y="3648740"/>
            <a:ext cx="1655762" cy="18222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8226" y="5504529"/>
            <a:ext cx="1845982" cy="923330"/>
          </a:xfrm>
          <a:prstGeom prst="rect">
            <a:avLst/>
          </a:prstGeom>
          <a:noFill/>
        </p:spPr>
        <p:txBody>
          <a:bodyPr wrap="square" rtlCol="0">
            <a:spAutoFit/>
          </a:bodyPr>
          <a:lstStyle/>
          <a:p>
            <a:r>
              <a:rPr lang="fi-FI" dirty="0">
                <a:latin typeface="Calibri" panose="020F0502020204030204" pitchFamily="34" charset="0"/>
                <a:cs typeface="Calibri" panose="020F0502020204030204" pitchFamily="34" charset="0"/>
              </a:rPr>
              <a:t>Ann </a:t>
            </a:r>
            <a:r>
              <a:rPr lang="fi-FI" dirty="0" err="1">
                <a:latin typeface="Calibri" panose="020F0502020204030204" pitchFamily="34" charset="0"/>
                <a:cs typeface="Calibri" panose="020F0502020204030204" pitchFamily="34" charset="0"/>
              </a:rPr>
              <a:t>Renninger</a:t>
            </a:r>
            <a:endParaRPr lang="fi-FI" dirty="0">
              <a:latin typeface="Calibri" panose="020F0502020204030204" pitchFamily="34" charset="0"/>
              <a:cs typeface="Calibri" panose="020F0502020204030204" pitchFamily="34" charset="0"/>
            </a:endParaRPr>
          </a:p>
          <a:p>
            <a:r>
              <a:rPr lang="fi-FI" dirty="0" err="1">
                <a:latin typeface="Calibri" panose="020F0502020204030204" pitchFamily="34" charset="0"/>
                <a:cs typeface="Calibri" panose="020F0502020204030204" pitchFamily="34" charset="0"/>
              </a:rPr>
              <a:t>Swarthmore</a:t>
            </a:r>
            <a:r>
              <a:rPr lang="fi-FI" dirty="0">
                <a:latin typeface="Calibri" panose="020F0502020204030204" pitchFamily="34" charset="0"/>
                <a:cs typeface="Calibri" panose="020F0502020204030204" pitchFamily="34" charset="0"/>
              </a:rPr>
              <a:t> College, US</a:t>
            </a:r>
          </a:p>
        </p:txBody>
      </p:sp>
      <p:sp>
        <p:nvSpPr>
          <p:cNvPr id="7" name="Rectangle 6"/>
          <p:cNvSpPr/>
          <p:nvPr/>
        </p:nvSpPr>
        <p:spPr>
          <a:xfrm>
            <a:off x="66675" y="5863911"/>
            <a:ext cx="7141551" cy="646331"/>
          </a:xfrm>
          <a:prstGeom prst="rect">
            <a:avLst/>
          </a:prstGeom>
          <a:solidFill>
            <a:schemeClr val="accent2">
              <a:lumMod val="10000"/>
              <a:lumOff val="90000"/>
            </a:schemeClr>
          </a:solidFill>
        </p:spPr>
        <p:txBody>
          <a:bodyPr wrap="square">
            <a:spAutoFit/>
          </a:bodyPr>
          <a:lstStyle/>
          <a:p>
            <a:r>
              <a:rPr lang="en-US" dirty="0" err="1">
                <a:solidFill>
                  <a:srgbClr val="222222"/>
                </a:solidFill>
                <a:latin typeface="Arial" panose="020B0604020202020204" pitchFamily="34" charset="0"/>
              </a:rPr>
              <a:t>Hidi</a:t>
            </a:r>
            <a:r>
              <a:rPr lang="en-US" dirty="0">
                <a:solidFill>
                  <a:srgbClr val="222222"/>
                </a:solidFill>
                <a:latin typeface="Arial" panose="020B0604020202020204" pitchFamily="34" charset="0"/>
              </a:rPr>
              <a:t>, S., &amp; </a:t>
            </a:r>
            <a:r>
              <a:rPr lang="en-US" dirty="0" err="1">
                <a:solidFill>
                  <a:srgbClr val="222222"/>
                </a:solidFill>
                <a:latin typeface="Arial" panose="020B0604020202020204" pitchFamily="34" charset="0"/>
              </a:rPr>
              <a:t>Renninger</a:t>
            </a:r>
            <a:r>
              <a:rPr lang="en-US" dirty="0">
                <a:solidFill>
                  <a:srgbClr val="222222"/>
                </a:solidFill>
                <a:latin typeface="Arial" panose="020B0604020202020204" pitchFamily="34" charset="0"/>
              </a:rPr>
              <a:t>, K. A. (2006). The four-phase model of interest development. </a:t>
            </a:r>
            <a:r>
              <a:rPr lang="en-US" i="1" dirty="0">
                <a:solidFill>
                  <a:srgbClr val="222222"/>
                </a:solidFill>
                <a:latin typeface="Arial" panose="020B0604020202020204" pitchFamily="34" charset="0"/>
              </a:rPr>
              <a:t>Educational Psychologist</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41</a:t>
            </a:r>
            <a:r>
              <a:rPr lang="en-US" dirty="0">
                <a:solidFill>
                  <a:srgbClr val="222222"/>
                </a:solidFill>
                <a:latin typeface="Arial" panose="020B0604020202020204" pitchFamily="34" charset="0"/>
              </a:rPr>
              <a:t>(2), 111-127.</a:t>
            </a:r>
            <a:endParaRPr lang="fi-FI" dirty="0"/>
          </a:p>
        </p:txBody>
      </p:sp>
    </p:spTree>
    <p:extLst>
      <p:ext uri="{BB962C8B-B14F-4D97-AF65-F5344CB8AC3E}">
        <p14:creationId xmlns:p14="http://schemas.microsoft.com/office/powerpoint/2010/main" val="162137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13</a:t>
            </a:fld>
            <a:endParaRPr lang="fi-FI" dirty="0"/>
          </a:p>
        </p:txBody>
      </p:sp>
      <p:sp>
        <p:nvSpPr>
          <p:cNvPr id="4" name="Title 3"/>
          <p:cNvSpPr>
            <a:spLocks noGrp="1"/>
          </p:cNvSpPr>
          <p:nvPr>
            <p:ph type="title"/>
          </p:nvPr>
        </p:nvSpPr>
        <p:spPr>
          <a:xfrm>
            <a:off x="457200" y="377165"/>
            <a:ext cx="7368419" cy="688769"/>
          </a:xfrm>
        </p:spPr>
        <p:txBody>
          <a:bodyPr>
            <a:normAutofit fontScale="90000"/>
          </a:bodyPr>
          <a:lstStyle/>
          <a:p>
            <a:r>
              <a:rPr lang="fi-FI" dirty="0"/>
              <a:t>Käyttäytymisen </a:t>
            </a:r>
            <a:r>
              <a:rPr lang="fi-FI"/>
              <a:t>tason indikaattoreita</a:t>
            </a:r>
            <a:endParaRPr lang="fi-FI" dirty="0"/>
          </a:p>
        </p:txBody>
      </p:sp>
      <p:sp>
        <p:nvSpPr>
          <p:cNvPr id="5" name="Content Placeholder 4"/>
          <p:cNvSpPr>
            <a:spLocks noGrp="1"/>
          </p:cNvSpPr>
          <p:nvPr>
            <p:ph idx="1"/>
          </p:nvPr>
        </p:nvSpPr>
        <p:spPr>
          <a:xfrm>
            <a:off x="562383" y="1195398"/>
            <a:ext cx="8229600" cy="4557156"/>
          </a:xfrm>
          <a:solidFill>
            <a:schemeClr val="bg1"/>
          </a:solidFill>
        </p:spPr>
        <p:txBody>
          <a:bodyPr>
            <a:normAutofit fontScale="77500" lnSpcReduction="20000"/>
          </a:bodyPr>
          <a:lstStyle/>
          <a:p>
            <a:r>
              <a:rPr lang="fi-FI" sz="2800" b="1" dirty="0"/>
              <a:t>Tehtävään liittyvä tutkiminen</a:t>
            </a:r>
          </a:p>
          <a:p>
            <a:pPr lvl="1"/>
            <a:r>
              <a:rPr lang="fi-FI" sz="2400" dirty="0"/>
              <a:t>Kuinka rivakasti tai viipyillen oppilas tarttuu tehtävään?</a:t>
            </a:r>
          </a:p>
          <a:p>
            <a:pPr lvl="1"/>
            <a:r>
              <a:rPr lang="fi-FI" sz="2400" dirty="0"/>
              <a:t>Vetääkö oppilas tehtävämateriaalin lähelleen?</a:t>
            </a:r>
          </a:p>
          <a:p>
            <a:pPr lvl="1"/>
            <a:r>
              <a:rPr lang="fi-FI" sz="2400" dirty="0"/>
              <a:t>Kuinka aktiivista tai passiivista toiminta on?</a:t>
            </a:r>
          </a:p>
          <a:p>
            <a:pPr lvl="1"/>
            <a:r>
              <a:rPr lang="fi-FI" sz="2400" dirty="0"/>
              <a:t>Kuinka paljon oppilas näkee vaivaa ja kuinka yksityiskohtaisesti hän tutkii tehtävää?</a:t>
            </a:r>
          </a:p>
          <a:p>
            <a:pPr lvl="1"/>
            <a:r>
              <a:rPr lang="fi-FI" sz="2400" dirty="0"/>
              <a:t>Pyrkiikö oppilas hankkimaan muilta lisätietoja?</a:t>
            </a:r>
          </a:p>
          <a:p>
            <a:r>
              <a:rPr lang="fi-FI" sz="2800" b="1" dirty="0"/>
              <a:t>Katseen fokusoiminen</a:t>
            </a:r>
          </a:p>
          <a:p>
            <a:r>
              <a:rPr lang="fi-FI" sz="2800" b="1" dirty="0"/>
              <a:t>Silmien sulkeminen hetkeksi ja/tai laajeneminen</a:t>
            </a:r>
          </a:p>
          <a:p>
            <a:r>
              <a:rPr lang="fi-FI" sz="2800" b="1" dirty="0"/>
              <a:t>Leuan asento ja huulten raottuminen</a:t>
            </a:r>
          </a:p>
          <a:p>
            <a:r>
              <a:rPr lang="en-US" sz="2800" b="1" dirty="0" err="1"/>
              <a:t>Nopea</a:t>
            </a:r>
            <a:r>
              <a:rPr lang="en-US" sz="2800" b="1" dirty="0"/>
              <a:t> </a:t>
            </a:r>
            <a:r>
              <a:rPr lang="en-US" sz="2800" b="1" dirty="0" err="1"/>
              <a:t>puheen</a:t>
            </a:r>
            <a:r>
              <a:rPr lang="en-US" sz="2800" b="1" dirty="0"/>
              <a:t> </a:t>
            </a:r>
            <a:r>
              <a:rPr lang="en-US" sz="2800" b="1" dirty="0" err="1"/>
              <a:t>rytmi</a:t>
            </a:r>
            <a:r>
              <a:rPr lang="en-US" sz="2800" b="1" dirty="0"/>
              <a:t> </a:t>
            </a:r>
          </a:p>
          <a:p>
            <a:r>
              <a:rPr lang="fi-FI" sz="2800" b="1" dirty="0"/>
              <a:t>Vaihteleva äänen käyttö</a:t>
            </a:r>
          </a:p>
          <a:p>
            <a:r>
              <a:rPr lang="en-US" sz="2800" b="1" dirty="0" err="1"/>
              <a:t>Asennon</a:t>
            </a:r>
            <a:r>
              <a:rPr lang="en-US" sz="2800" b="1" dirty="0"/>
              <a:t> </a:t>
            </a:r>
            <a:r>
              <a:rPr lang="en-US" sz="2800" b="1" dirty="0" err="1"/>
              <a:t>kohentaminen</a:t>
            </a:r>
            <a:r>
              <a:rPr lang="en-US" sz="2800" b="1" dirty="0"/>
              <a:t>, </a:t>
            </a:r>
            <a:r>
              <a:rPr lang="en-US" sz="2800" b="1" dirty="0" err="1"/>
              <a:t>aktiivinen</a:t>
            </a:r>
            <a:r>
              <a:rPr lang="en-US" sz="2800" b="1" dirty="0"/>
              <a:t> </a:t>
            </a:r>
            <a:r>
              <a:rPr lang="en-US" sz="2800" b="1" dirty="0" err="1"/>
              <a:t>liikkuminen</a:t>
            </a:r>
            <a:endParaRPr lang="en-US" sz="2800" b="1" dirty="0"/>
          </a:p>
          <a:p>
            <a:endParaRPr lang="fi-FI" sz="2800" b="1" dirty="0"/>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7" name="Rectangle 6"/>
          <p:cNvSpPr/>
          <p:nvPr/>
        </p:nvSpPr>
        <p:spPr>
          <a:xfrm>
            <a:off x="457200" y="5882019"/>
            <a:ext cx="8107775" cy="584775"/>
          </a:xfrm>
          <a:prstGeom prst="rect">
            <a:avLst/>
          </a:prstGeom>
          <a:solidFill>
            <a:schemeClr val="bg1">
              <a:lumMod val="85000"/>
            </a:schemeClr>
          </a:solidFill>
        </p:spPr>
        <p:txBody>
          <a:bodyPr wrap="square">
            <a:spAutoFit/>
          </a:bodyPr>
          <a:lstStyle/>
          <a:p>
            <a:r>
              <a:rPr lang="en-US" sz="1600" dirty="0">
                <a:solidFill>
                  <a:srgbClr val="222222"/>
                </a:solidFill>
                <a:latin typeface="Arial" panose="020B0604020202020204" pitchFamily="34" charset="0"/>
              </a:rPr>
              <a:t>Reeve, J., &amp; Nix, G. (1997). Expressing intrinsic motivation through acts of exploration and facial displays of interest. </a:t>
            </a:r>
            <a:r>
              <a:rPr lang="en-US" sz="1600" i="1" dirty="0">
                <a:solidFill>
                  <a:srgbClr val="222222"/>
                </a:solidFill>
                <a:latin typeface="Arial" panose="020B0604020202020204" pitchFamily="34" charset="0"/>
              </a:rPr>
              <a:t>Motivation and Emotion</a:t>
            </a:r>
            <a:r>
              <a:rPr lang="en-US" sz="1600" dirty="0">
                <a:solidFill>
                  <a:srgbClr val="222222"/>
                </a:solidFill>
                <a:latin typeface="Arial" panose="020B0604020202020204" pitchFamily="34" charset="0"/>
              </a:rPr>
              <a:t>, </a:t>
            </a:r>
            <a:r>
              <a:rPr lang="en-US" sz="1600" i="1" dirty="0">
                <a:solidFill>
                  <a:srgbClr val="222222"/>
                </a:solidFill>
                <a:latin typeface="Arial" panose="020B0604020202020204" pitchFamily="34" charset="0"/>
              </a:rPr>
              <a:t>21</a:t>
            </a:r>
            <a:r>
              <a:rPr lang="en-US" sz="1600" dirty="0">
                <a:solidFill>
                  <a:srgbClr val="222222"/>
                </a:solidFill>
                <a:latin typeface="Arial" panose="020B0604020202020204" pitchFamily="34" charset="0"/>
              </a:rPr>
              <a:t>(3), 237-250.</a:t>
            </a:r>
            <a:endParaRPr lang="fi-FI" sz="1600" dirty="0"/>
          </a:p>
        </p:txBody>
      </p:sp>
    </p:spTree>
    <p:extLst>
      <p:ext uri="{BB962C8B-B14F-4D97-AF65-F5344CB8AC3E}">
        <p14:creationId xmlns:p14="http://schemas.microsoft.com/office/powerpoint/2010/main" val="63513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5" name="Title 4"/>
          <p:cNvSpPr>
            <a:spLocks noGrp="1"/>
          </p:cNvSpPr>
          <p:nvPr>
            <p:ph type="title"/>
          </p:nvPr>
        </p:nvSpPr>
        <p:spPr>
          <a:xfrm>
            <a:off x="457200" y="1110815"/>
            <a:ext cx="7368419" cy="1019912"/>
          </a:xfrm>
        </p:spPr>
        <p:txBody>
          <a:bodyPr>
            <a:normAutofit/>
          </a:bodyPr>
          <a:lstStyle/>
          <a:p>
            <a:r>
              <a:rPr lang="fi-FI" sz="4700" dirty="0">
                <a:hlinkClick r:id="rId2" action="ppaction://hlinkfile"/>
              </a:rPr>
              <a:t>Video II </a:t>
            </a:r>
            <a:r>
              <a:rPr lang="fi-FI" sz="4700" dirty="0"/>
              <a:t>(nro 30) </a:t>
            </a:r>
            <a:endParaRPr lang="fi-FI" dirty="0"/>
          </a:p>
        </p:txBody>
      </p:sp>
      <p:sp>
        <p:nvSpPr>
          <p:cNvPr id="6" name="Content Placeholder 5"/>
          <p:cNvSpPr>
            <a:spLocks noGrp="1"/>
          </p:cNvSpPr>
          <p:nvPr>
            <p:ph idx="1"/>
          </p:nvPr>
        </p:nvSpPr>
        <p:spPr>
          <a:xfrm>
            <a:off x="546100" y="2451832"/>
            <a:ext cx="8229600" cy="2489557"/>
          </a:xfrm>
        </p:spPr>
        <p:txBody>
          <a:bodyPr>
            <a:normAutofit fontScale="92500" lnSpcReduction="20000"/>
          </a:bodyPr>
          <a:lstStyle/>
          <a:p>
            <a:pPr marL="0" indent="0">
              <a:buNone/>
            </a:pPr>
            <a:r>
              <a:rPr lang="fi-FI" dirty="0"/>
              <a:t>Havainnoi oppilaiden kiinnostusta ja innostusta opittavaa asiaa kohtaan. Millaisia havaintoja teet?</a:t>
            </a:r>
          </a:p>
          <a:p>
            <a:pPr marL="0" indent="0">
              <a:buNone/>
            </a:pPr>
            <a:endParaRPr lang="fi-FI" dirty="0"/>
          </a:p>
          <a:p>
            <a:pPr marL="0" indent="0">
              <a:buNone/>
            </a:pPr>
            <a:r>
              <a:rPr lang="fi-FI" dirty="0"/>
              <a:t>Kirjoita muistiinpanoja ja varaudu keskustelemaan havainnoistasi.</a:t>
            </a:r>
          </a:p>
        </p:txBody>
      </p:sp>
      <p:sp>
        <p:nvSpPr>
          <p:cNvPr id="4" name="Date Placeholder 3"/>
          <p:cNvSpPr>
            <a:spLocks noGrp="1"/>
          </p:cNvSpPr>
          <p:nvPr>
            <p:ph type="dt" sz="half" idx="10"/>
          </p:nvPr>
        </p:nvSpPr>
        <p:spPr/>
        <p:txBody>
          <a:bodyPr/>
          <a:lstStyle/>
          <a:p>
            <a:fld id="{36629496-E812-CC43-9126-819AE9AD3245}" type="datetime1">
              <a:rPr lang="fi-FI" smtClean="0"/>
              <a:t>22.8.2023</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14</a:t>
            </a:fld>
            <a:endParaRPr lang="fi-FI" dirty="0"/>
          </a:p>
        </p:txBody>
      </p:sp>
    </p:spTree>
    <p:extLst>
      <p:ext uri="{BB962C8B-B14F-4D97-AF65-F5344CB8AC3E}">
        <p14:creationId xmlns:p14="http://schemas.microsoft.com/office/powerpoint/2010/main" val="67914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a:xfrm>
            <a:off x="457199" y="1038225"/>
            <a:ext cx="5314949" cy="534306"/>
          </a:xfrm>
        </p:spPr>
        <p:txBody>
          <a:bodyPr>
            <a:normAutofit fontScale="90000"/>
          </a:bodyPr>
          <a:lstStyle/>
          <a:p>
            <a:r>
              <a:rPr lang="fi-FI" sz="3400" dirty="0"/>
              <a:t>Pienryhmäkeskustelu</a:t>
            </a:r>
          </a:p>
        </p:txBody>
      </p:sp>
      <p:sp>
        <p:nvSpPr>
          <p:cNvPr id="5" name="Content Placeholder 4"/>
          <p:cNvSpPr>
            <a:spLocks noGrp="1"/>
          </p:cNvSpPr>
          <p:nvPr>
            <p:ph idx="1"/>
          </p:nvPr>
        </p:nvSpPr>
        <p:spPr>
          <a:xfrm>
            <a:off x="181428" y="1790229"/>
            <a:ext cx="5314949" cy="4705783"/>
          </a:xfrm>
          <a:solidFill>
            <a:schemeClr val="bg1"/>
          </a:solidFill>
        </p:spPr>
        <p:txBody>
          <a:bodyPr>
            <a:noAutofit/>
          </a:bodyPr>
          <a:lstStyle/>
          <a:p>
            <a:pPr marL="180975" lvl="1" indent="-180975"/>
            <a:r>
              <a:rPr lang="fi-FI" sz="2400" b="1" dirty="0">
                <a:solidFill>
                  <a:srgbClr val="002060"/>
                </a:solidFill>
                <a:latin typeface="Calibri" panose="020F0502020204030204" pitchFamily="34" charset="0"/>
                <a:cs typeface="Calibri" panose="020F0502020204030204" pitchFamily="34" charset="0"/>
              </a:rPr>
              <a:t>Millaisia </a:t>
            </a:r>
            <a:r>
              <a:rPr lang="fi-FI" sz="2400" dirty="0">
                <a:solidFill>
                  <a:srgbClr val="002060"/>
                </a:solidFill>
                <a:latin typeface="Calibri" panose="020F0502020204030204" pitchFamily="34" charset="0"/>
                <a:cs typeface="Calibri" panose="020F0502020204030204" pitchFamily="34" charset="0"/>
              </a:rPr>
              <a:t>havaintoja teit oppilaiden kiinnostuksesta opetustuokion aikana?</a:t>
            </a:r>
          </a:p>
          <a:p>
            <a:pPr marL="180975" lvl="1" indent="-180975"/>
            <a:r>
              <a:rPr lang="fi-FI" sz="2400" b="1" dirty="0">
                <a:solidFill>
                  <a:srgbClr val="002060"/>
                </a:solidFill>
                <a:latin typeface="Calibri" panose="020F0502020204030204" pitchFamily="34" charset="0"/>
                <a:cs typeface="Calibri" panose="020F0502020204030204" pitchFamily="34" charset="0"/>
              </a:rPr>
              <a:t>Miksi</a:t>
            </a:r>
            <a:r>
              <a:rPr lang="fi-FI" sz="2400" dirty="0">
                <a:solidFill>
                  <a:srgbClr val="002060"/>
                </a:solidFill>
                <a:latin typeface="Calibri" panose="020F0502020204030204" pitchFamily="34" charset="0"/>
                <a:cs typeface="Calibri" panose="020F0502020204030204" pitchFamily="34" charset="0"/>
              </a:rPr>
              <a:t> kiinnitit huomiota havaitsemiisi asioihin?</a:t>
            </a:r>
          </a:p>
          <a:p>
            <a:pPr marL="180975" lvl="1" indent="-180975"/>
            <a:r>
              <a:rPr lang="fi-FI" sz="2400" b="1" dirty="0">
                <a:solidFill>
                  <a:srgbClr val="002060"/>
                </a:solidFill>
                <a:latin typeface="Calibri" panose="020F0502020204030204" pitchFamily="34" charset="0"/>
                <a:cs typeface="Calibri" panose="020F0502020204030204" pitchFamily="34" charset="0"/>
              </a:rPr>
              <a:t>Miksi </a:t>
            </a:r>
            <a:r>
              <a:rPr lang="fi-FI" sz="2400" dirty="0">
                <a:solidFill>
                  <a:srgbClr val="002060"/>
                </a:solidFill>
                <a:latin typeface="Calibri" panose="020F0502020204030204" pitchFamily="34" charset="0"/>
                <a:cs typeface="Calibri" panose="020F0502020204030204" pitchFamily="34" charset="0"/>
              </a:rPr>
              <a:t>havaitsemasi tilanteet tai asiat tapahtuivat?</a:t>
            </a:r>
          </a:p>
          <a:p>
            <a:pPr marL="180975" lvl="1" indent="-180975"/>
            <a:r>
              <a:rPr lang="fi-FI" sz="2400" dirty="0">
                <a:solidFill>
                  <a:srgbClr val="002060"/>
                </a:solidFill>
                <a:latin typeface="Calibri" panose="020F0502020204030204" pitchFamily="34" charset="0"/>
                <a:cs typeface="Calibri" panose="020F0502020204030204" pitchFamily="34" charset="0"/>
              </a:rPr>
              <a:t>Mitä niistä </a:t>
            </a:r>
            <a:r>
              <a:rPr lang="fi-FI" sz="2400" b="1" dirty="0">
                <a:solidFill>
                  <a:srgbClr val="002060"/>
                </a:solidFill>
                <a:latin typeface="Calibri" panose="020F0502020204030204" pitchFamily="34" charset="0"/>
                <a:cs typeface="Calibri" panose="020F0502020204030204" pitchFamily="34" charset="0"/>
              </a:rPr>
              <a:t>seurasi</a:t>
            </a:r>
            <a:r>
              <a:rPr lang="fi-FI" sz="2400" dirty="0">
                <a:solidFill>
                  <a:srgbClr val="002060"/>
                </a:solidFill>
                <a:latin typeface="Calibri" panose="020F0502020204030204" pitchFamily="34" charset="0"/>
                <a:cs typeface="Calibri" panose="020F0502020204030204" pitchFamily="34" charset="0"/>
              </a:rPr>
              <a:t> oppilaan tai oppilaiden oppimisen kannalta?</a:t>
            </a:r>
          </a:p>
          <a:p>
            <a:pPr marL="180975" lvl="1" indent="-180975"/>
            <a:r>
              <a:rPr lang="fi-FI" sz="2400" dirty="0">
                <a:solidFill>
                  <a:srgbClr val="002060"/>
                </a:solidFill>
                <a:latin typeface="Calibri" panose="020F0502020204030204" pitchFamily="34" charset="0"/>
                <a:cs typeface="Calibri" panose="020F0502020204030204" pitchFamily="34" charset="0"/>
              </a:rPr>
              <a:t>Miten lukemasi </a:t>
            </a:r>
            <a:r>
              <a:rPr lang="fi-FI" sz="2400" b="1" dirty="0">
                <a:solidFill>
                  <a:srgbClr val="002060"/>
                </a:solidFill>
                <a:latin typeface="Calibri" panose="020F0502020204030204" pitchFamily="34" charset="0"/>
                <a:cs typeface="Calibri" panose="020F0502020204030204" pitchFamily="34" charset="0"/>
              </a:rPr>
              <a:t>Juutin &amp; Lavosen artikkeli auttoi sinua ymmärtämään tekemiäsi havaintoja?</a:t>
            </a:r>
          </a:p>
          <a:p>
            <a:endParaRPr lang="fi-FI" sz="2400" dirty="0">
              <a:solidFill>
                <a:schemeClr val="tx1"/>
              </a:solidFill>
              <a:latin typeface="Calibri" panose="020F0502020204030204" pitchFamily="34" charset="0"/>
              <a:cs typeface="Calibri" panose="020F0502020204030204" pitchFamily="34" charset="0"/>
            </a:endParaRPr>
          </a:p>
          <a:p>
            <a:endParaRPr lang="fi-FI" sz="2400" dirty="0">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02F6C6FE-2BCB-574D-9E89-D023255ACA90}" type="datetime1">
              <a:rPr lang="fi-FI" smtClean="0"/>
              <a:t>22.8.2023</a:t>
            </a:fld>
            <a:endParaRPr lang="fi-FI" dirty="0"/>
          </a:p>
        </p:txBody>
      </p:sp>
    </p:spTree>
    <p:extLst>
      <p:ext uri="{BB962C8B-B14F-4D97-AF65-F5344CB8AC3E}">
        <p14:creationId xmlns:p14="http://schemas.microsoft.com/office/powerpoint/2010/main" val="49498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16</a:t>
            </a:fld>
            <a:endParaRPr lang="fi-FI" dirty="0"/>
          </a:p>
        </p:txBody>
      </p:sp>
      <p:sp>
        <p:nvSpPr>
          <p:cNvPr id="7" name="TextBox 6"/>
          <p:cNvSpPr txBox="1"/>
          <p:nvPr/>
        </p:nvSpPr>
        <p:spPr>
          <a:xfrm>
            <a:off x="435428" y="2273493"/>
            <a:ext cx="1930400" cy="2031325"/>
          </a:xfrm>
          <a:prstGeom prst="rect">
            <a:avLst/>
          </a:prstGeom>
          <a:noFill/>
        </p:spPr>
        <p:txBody>
          <a:bodyPr wrap="square" rtlCol="0">
            <a:spAutoFit/>
          </a:bodyPr>
          <a:lstStyle/>
          <a:p>
            <a:r>
              <a:rPr lang="fi-FI" sz="2400" b="1" dirty="0">
                <a:latin typeface="Calibri" panose="020F0502020204030204" pitchFamily="34" charset="0"/>
                <a:cs typeface="Calibri" panose="020F0502020204030204" pitchFamily="34" charset="0"/>
              </a:rPr>
              <a:t>1 Tilanne-kiinnostus</a:t>
            </a:r>
          </a:p>
          <a:p>
            <a:endParaRPr lang="fi-FI" sz="2400" b="1" dirty="0">
              <a:latin typeface="Calibri" panose="020F0502020204030204" pitchFamily="34" charset="0"/>
              <a:cs typeface="Calibri" panose="020F0502020204030204" pitchFamily="34" charset="0"/>
            </a:endParaRPr>
          </a:p>
          <a:p>
            <a:pPr>
              <a:lnSpc>
                <a:spcPts val="2000"/>
              </a:lnSpc>
            </a:pPr>
            <a:r>
              <a:rPr lang="fi-FI" i="1" dirty="0">
                <a:latin typeface="Calibri" panose="020F0502020204030204" pitchFamily="34" charset="0"/>
                <a:cs typeface="Calibri" panose="020F0502020204030204" pitchFamily="34" charset="0"/>
              </a:rPr>
              <a:t>”hetkessä viriävä”, tilanteisesti syntyvä</a:t>
            </a:r>
          </a:p>
        </p:txBody>
      </p:sp>
      <p:sp>
        <p:nvSpPr>
          <p:cNvPr id="9" name="Right Arrow 8"/>
          <p:cNvSpPr/>
          <p:nvPr/>
        </p:nvSpPr>
        <p:spPr>
          <a:xfrm>
            <a:off x="2251070" y="2462009"/>
            <a:ext cx="957943" cy="638629"/>
          </a:xfrm>
          <a:prstGeom prst="rightArrow">
            <a:avLst/>
          </a:prstGeom>
          <a:solidFill>
            <a:schemeClr val="bg1"/>
          </a:solidFill>
          <a:ln w="571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xtBox 9"/>
          <p:cNvSpPr txBox="1"/>
          <p:nvPr/>
        </p:nvSpPr>
        <p:spPr>
          <a:xfrm>
            <a:off x="3324693" y="2156151"/>
            <a:ext cx="2161906" cy="4524315"/>
          </a:xfrm>
          <a:prstGeom prst="rect">
            <a:avLst/>
          </a:prstGeom>
          <a:noFill/>
        </p:spPr>
        <p:txBody>
          <a:bodyPr wrap="square" rtlCol="0">
            <a:spAutoFit/>
          </a:bodyPr>
          <a:lstStyle/>
          <a:p>
            <a:r>
              <a:rPr lang="fi-FI" sz="2400" b="1" dirty="0">
                <a:latin typeface="Calibri" panose="020F0502020204030204" pitchFamily="34" charset="0"/>
                <a:cs typeface="Calibri" panose="020F0502020204030204" pitchFamily="34" charset="0"/>
              </a:rPr>
              <a:t>2 Henkilö-kohtainen</a:t>
            </a:r>
          </a:p>
          <a:p>
            <a:r>
              <a:rPr lang="fi-FI" sz="2400" b="1" dirty="0">
                <a:latin typeface="Calibri" panose="020F0502020204030204" pitchFamily="34" charset="0"/>
                <a:cs typeface="Calibri" panose="020F0502020204030204" pitchFamily="34" charset="0"/>
              </a:rPr>
              <a:t>kiinnostus </a:t>
            </a:r>
            <a:endParaRPr lang="fi-FI" b="1" dirty="0">
              <a:latin typeface="Calibri" panose="020F0502020204030204" pitchFamily="34" charset="0"/>
              <a:cs typeface="Calibri" panose="020F0502020204030204" pitchFamily="34" charset="0"/>
            </a:endParaRPr>
          </a:p>
          <a:p>
            <a:endParaRPr lang="fi-FI" i="1" dirty="0">
              <a:latin typeface="Calibri" panose="020F0502020204030204" pitchFamily="34" charset="0"/>
              <a:cs typeface="Calibri" panose="020F0502020204030204" pitchFamily="34" charset="0"/>
            </a:endParaRPr>
          </a:p>
          <a:p>
            <a:pPr>
              <a:lnSpc>
                <a:spcPts val="2000"/>
              </a:lnSpc>
            </a:pPr>
            <a:r>
              <a:rPr lang="fi-FI" i="1" dirty="0">
                <a:latin typeface="Calibri" panose="020F0502020204030204" pitchFamily="34" charset="0"/>
                <a:cs typeface="Calibri" panose="020F0502020204030204" pitchFamily="34" charset="0"/>
              </a:rPr>
              <a:t>”pysyvämpi orientaatio” suuntautua joihinkin asioihin, arvostaa niitä, nauttii niistä ja ponnistelee niissä tavoitteita asettaen, mutta välttää joitakin toisia</a:t>
            </a:r>
            <a:r>
              <a:rPr lang="fi-FI" sz="2400" b="1" dirty="0">
                <a:latin typeface="Calibri" panose="020F0502020204030204" pitchFamily="34" charset="0"/>
                <a:cs typeface="Calibri" panose="020F0502020204030204" pitchFamily="34" charset="0"/>
              </a:rPr>
              <a:t> </a:t>
            </a:r>
            <a:endParaRPr lang="fi-FI" b="1" dirty="0">
              <a:latin typeface="Calibri" panose="020F0502020204030204" pitchFamily="34" charset="0"/>
              <a:cs typeface="Calibri" panose="020F0502020204030204" pitchFamily="34" charset="0"/>
            </a:endParaRPr>
          </a:p>
          <a:p>
            <a:endParaRPr lang="fi-FI" sz="2400" b="1" dirty="0">
              <a:latin typeface="Calibri" panose="020F0502020204030204" pitchFamily="34" charset="0"/>
              <a:cs typeface="Calibri" panose="020F0502020204030204" pitchFamily="34" charset="0"/>
            </a:endParaRPr>
          </a:p>
          <a:p>
            <a:endParaRPr lang="fi-FI" sz="2400" b="1" dirty="0">
              <a:latin typeface="Calibri" panose="020F0502020204030204" pitchFamily="34" charset="0"/>
              <a:cs typeface="Calibri" panose="020F0502020204030204" pitchFamily="34" charset="0"/>
            </a:endParaRPr>
          </a:p>
        </p:txBody>
      </p:sp>
      <p:sp>
        <p:nvSpPr>
          <p:cNvPr id="11" name="TextBox 10"/>
          <p:cNvSpPr txBox="1"/>
          <p:nvPr/>
        </p:nvSpPr>
        <p:spPr>
          <a:xfrm>
            <a:off x="6329784" y="1211663"/>
            <a:ext cx="2624665" cy="1569660"/>
          </a:xfrm>
          <a:prstGeom prst="rect">
            <a:avLst/>
          </a:prstGeom>
          <a:noFill/>
        </p:spPr>
        <p:txBody>
          <a:bodyPr wrap="square" rtlCol="0">
            <a:spAutoFit/>
          </a:bodyPr>
          <a:lstStyle/>
          <a:p>
            <a:r>
              <a:rPr lang="fi-FI" sz="2400" b="1" dirty="0">
                <a:latin typeface="Calibri" panose="020F0502020204030204" pitchFamily="34" charset="0"/>
                <a:cs typeface="Calibri" panose="020F0502020204030204" pitchFamily="34" charset="0"/>
              </a:rPr>
              <a:t>2a) Tehtävä-suuntautunut toiminta/ käyttäytyminen</a:t>
            </a:r>
          </a:p>
        </p:txBody>
      </p:sp>
      <p:sp>
        <p:nvSpPr>
          <p:cNvPr id="12" name="Left Brace 11"/>
          <p:cNvSpPr/>
          <p:nvPr/>
        </p:nvSpPr>
        <p:spPr>
          <a:xfrm rot="5400000">
            <a:off x="2338157" y="-401029"/>
            <a:ext cx="783771" cy="4380608"/>
          </a:xfrm>
          <a:prstGeom prst="leftBrace">
            <a:avLst/>
          </a:prstGeom>
          <a:ln w="381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13" name="Right Arrow 12"/>
          <p:cNvSpPr/>
          <p:nvPr/>
        </p:nvSpPr>
        <p:spPr>
          <a:xfrm>
            <a:off x="5146094" y="2020271"/>
            <a:ext cx="957943" cy="638629"/>
          </a:xfrm>
          <a:prstGeom prst="rightArrow">
            <a:avLst/>
          </a:prstGeom>
          <a:solidFill>
            <a:schemeClr val="bg1"/>
          </a:solidFill>
          <a:ln w="571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Right Arrow 13"/>
          <p:cNvSpPr/>
          <p:nvPr/>
        </p:nvSpPr>
        <p:spPr>
          <a:xfrm>
            <a:off x="5182522" y="2898664"/>
            <a:ext cx="957943" cy="638629"/>
          </a:xfrm>
          <a:prstGeom prst="rightArrow">
            <a:avLst/>
          </a:prstGeom>
          <a:solidFill>
            <a:schemeClr val="bg1"/>
          </a:solidFill>
          <a:ln w="571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TextBox 14"/>
          <p:cNvSpPr txBox="1"/>
          <p:nvPr/>
        </p:nvSpPr>
        <p:spPr>
          <a:xfrm>
            <a:off x="6390073" y="3217979"/>
            <a:ext cx="2624665" cy="1200329"/>
          </a:xfrm>
          <a:prstGeom prst="rect">
            <a:avLst/>
          </a:prstGeom>
          <a:noFill/>
        </p:spPr>
        <p:txBody>
          <a:bodyPr wrap="square" rtlCol="0">
            <a:spAutoFit/>
          </a:bodyPr>
          <a:lstStyle/>
          <a:p>
            <a:r>
              <a:rPr lang="fi-FI" sz="2400" b="1" dirty="0">
                <a:latin typeface="Calibri" panose="020F0502020204030204" pitchFamily="34" charset="0"/>
                <a:cs typeface="Calibri" panose="020F0502020204030204" pitchFamily="34" charset="0"/>
              </a:rPr>
              <a:t>2b) Tehtävää välttelevä  käyttäytyminen</a:t>
            </a:r>
          </a:p>
        </p:txBody>
      </p:sp>
      <p:sp>
        <p:nvSpPr>
          <p:cNvPr id="16" name="Left Brace 15"/>
          <p:cNvSpPr/>
          <p:nvPr/>
        </p:nvSpPr>
        <p:spPr>
          <a:xfrm rot="16200000">
            <a:off x="7148139" y="3753423"/>
            <a:ext cx="783771" cy="2299903"/>
          </a:xfrm>
          <a:prstGeom prst="leftBrace">
            <a:avLst/>
          </a:prstGeom>
          <a:ln w="381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17" name="TextBox 16"/>
          <p:cNvSpPr txBox="1"/>
          <p:nvPr/>
        </p:nvSpPr>
        <p:spPr>
          <a:xfrm>
            <a:off x="1625600" y="746147"/>
            <a:ext cx="2917371" cy="646331"/>
          </a:xfrm>
          <a:prstGeom prst="rect">
            <a:avLst/>
          </a:prstGeom>
          <a:noFill/>
        </p:spPr>
        <p:txBody>
          <a:bodyPr wrap="square" rtlCol="0">
            <a:spAutoFit/>
          </a:bodyPr>
          <a:lstStyle/>
          <a:p>
            <a:r>
              <a:rPr lang="fi-FI" dirty="0">
                <a:latin typeface="Calibri" panose="020F0502020204030204" pitchFamily="34" charset="0"/>
                <a:cs typeface="Calibri" panose="020F0502020204030204" pitchFamily="34" charset="0"/>
              </a:rPr>
              <a:t>Pääosin yksilön sisäinen, haastava havainnoida</a:t>
            </a:r>
          </a:p>
        </p:txBody>
      </p:sp>
      <p:sp>
        <p:nvSpPr>
          <p:cNvPr id="18" name="TextBox 17"/>
          <p:cNvSpPr txBox="1"/>
          <p:nvPr/>
        </p:nvSpPr>
        <p:spPr>
          <a:xfrm>
            <a:off x="6390073" y="5295260"/>
            <a:ext cx="2917371" cy="923330"/>
          </a:xfrm>
          <a:prstGeom prst="rect">
            <a:avLst/>
          </a:prstGeom>
          <a:noFill/>
        </p:spPr>
        <p:txBody>
          <a:bodyPr wrap="square" rtlCol="0">
            <a:spAutoFit/>
          </a:bodyPr>
          <a:lstStyle/>
          <a:p>
            <a:r>
              <a:rPr lang="fi-FI" dirty="0">
                <a:latin typeface="Calibri" panose="020F0502020204030204" pitchFamily="34" charset="0"/>
                <a:cs typeface="Calibri" panose="020F0502020204030204" pitchFamily="34" charset="0"/>
              </a:rPr>
              <a:t>Ilmenee toiminnassa ja ilmaisuissa, helpommin havainnoitavissa</a:t>
            </a:r>
          </a:p>
        </p:txBody>
      </p:sp>
      <p:pic>
        <p:nvPicPr>
          <p:cNvPr id="21" name="Picture 20"/>
          <p:cNvPicPr>
            <a:picLocks noChangeAspect="1"/>
          </p:cNvPicPr>
          <p:nvPr/>
        </p:nvPicPr>
        <p:blipFill rotWithShape="1">
          <a:blip r:embed="rId2"/>
          <a:srcRect l="51016"/>
          <a:stretch/>
        </p:blipFill>
        <p:spPr>
          <a:xfrm>
            <a:off x="5221764" y="5295259"/>
            <a:ext cx="1080375" cy="1235115"/>
          </a:xfrm>
          <a:prstGeom prst="rect">
            <a:avLst/>
          </a:prstGeom>
        </p:spPr>
      </p:pic>
      <p:pic>
        <p:nvPicPr>
          <p:cNvPr id="22" name="Picture 21"/>
          <p:cNvPicPr>
            <a:picLocks noChangeAspect="1"/>
          </p:cNvPicPr>
          <p:nvPr/>
        </p:nvPicPr>
        <p:blipFill rotWithShape="1">
          <a:blip r:embed="rId3"/>
          <a:srcRect t="10013" r="52151" b="19295"/>
          <a:stretch/>
        </p:blipFill>
        <p:spPr>
          <a:xfrm>
            <a:off x="539738" y="4869394"/>
            <a:ext cx="1558880" cy="1660980"/>
          </a:xfrm>
          <a:prstGeom prst="rect">
            <a:avLst/>
          </a:prstGeom>
        </p:spPr>
      </p:pic>
    </p:spTree>
    <p:extLst>
      <p:ext uri="{BB962C8B-B14F-4D97-AF65-F5344CB8AC3E}">
        <p14:creationId xmlns:p14="http://schemas.microsoft.com/office/powerpoint/2010/main" val="177454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17</a:t>
            </a:fld>
            <a:endParaRPr lang="fi-FI" dirty="0"/>
          </a:p>
        </p:txBody>
      </p:sp>
      <p:sp>
        <p:nvSpPr>
          <p:cNvPr id="4" name="Title 3"/>
          <p:cNvSpPr>
            <a:spLocks noGrp="1"/>
          </p:cNvSpPr>
          <p:nvPr>
            <p:ph type="title"/>
          </p:nvPr>
        </p:nvSpPr>
        <p:spPr>
          <a:xfrm>
            <a:off x="457200" y="247424"/>
            <a:ext cx="7368419" cy="1019912"/>
          </a:xfrm>
        </p:spPr>
        <p:txBody>
          <a:bodyPr>
            <a:normAutofit fontScale="90000"/>
          </a:bodyPr>
          <a:lstStyle/>
          <a:p>
            <a:r>
              <a:rPr lang="fi-FI" dirty="0"/>
              <a:t>Tilannekiinnostuksesta henkilökohtaiseen kiinnostukseen</a:t>
            </a:r>
          </a:p>
        </p:txBody>
      </p:sp>
      <p:sp>
        <p:nvSpPr>
          <p:cNvPr id="5" name="Content Placeholder 4"/>
          <p:cNvSpPr>
            <a:spLocks noGrp="1"/>
          </p:cNvSpPr>
          <p:nvPr>
            <p:ph idx="1"/>
          </p:nvPr>
        </p:nvSpPr>
        <p:spPr>
          <a:xfrm>
            <a:off x="457200" y="1580517"/>
            <a:ext cx="8229600" cy="3871594"/>
          </a:xfrm>
          <a:solidFill>
            <a:schemeClr val="bg1"/>
          </a:solidFill>
        </p:spPr>
        <p:txBody>
          <a:bodyPr>
            <a:normAutofit fontScale="92500"/>
          </a:bodyPr>
          <a:lstStyle/>
          <a:p>
            <a:r>
              <a:rPr lang="fi-FI" sz="2400" dirty="0">
                <a:solidFill>
                  <a:srgbClr val="002060"/>
                </a:solidFill>
                <a:latin typeface="Calibri" panose="020F0502020204030204" pitchFamily="34" charset="0"/>
                <a:cs typeface="Calibri" panose="020F0502020204030204" pitchFamily="34" charset="0"/>
              </a:rPr>
              <a:t>Toistuessaan tilannekiinnostuksen kokemukset pitävät oppilasta aiheen äärellä ja alkavat </a:t>
            </a:r>
            <a:r>
              <a:rPr lang="fi-FI" sz="2400" b="1" dirty="0">
                <a:solidFill>
                  <a:srgbClr val="002060"/>
                </a:solidFill>
                <a:latin typeface="Calibri" panose="020F0502020204030204" pitchFamily="34" charset="0"/>
                <a:cs typeface="Calibri" panose="020F0502020204030204" pitchFamily="34" charset="0"/>
              </a:rPr>
              <a:t>ylläpitää pitkäaikaisempaa kiinnostusta</a:t>
            </a:r>
            <a:r>
              <a:rPr lang="fi-FI" sz="2400" dirty="0">
                <a:solidFill>
                  <a:srgbClr val="002060"/>
                </a:solidFill>
                <a:latin typeface="Calibri" panose="020F0502020204030204" pitchFamily="34" charset="0"/>
                <a:cs typeface="Calibri" panose="020F0502020204030204" pitchFamily="34" charset="0"/>
              </a:rPr>
              <a:t> </a:t>
            </a:r>
          </a:p>
          <a:p>
            <a:r>
              <a:rPr lang="fi-FI" sz="2400" dirty="0">
                <a:solidFill>
                  <a:srgbClr val="002060"/>
                </a:solidFill>
                <a:latin typeface="Calibri" panose="020F0502020204030204" pitchFamily="34" charset="0"/>
                <a:cs typeface="Calibri" panose="020F0502020204030204" pitchFamily="34" charset="0"/>
              </a:rPr>
              <a:t>Oppilas alkaa arvostaa aiheen parissa viettämäänsä aikaa ja hänelle </a:t>
            </a:r>
            <a:r>
              <a:rPr lang="fi-FI" sz="2400" b="1" dirty="0">
                <a:solidFill>
                  <a:srgbClr val="002060"/>
                </a:solidFill>
                <a:latin typeface="Calibri" panose="020F0502020204030204" pitchFamily="34" charset="0"/>
                <a:cs typeface="Calibri" panose="020F0502020204030204" pitchFamily="34" charset="0"/>
              </a:rPr>
              <a:t>kehkeytyy orastava pysyvämpi henkilökohtainen kiinnostus</a:t>
            </a:r>
            <a:r>
              <a:rPr lang="fi-FI" sz="2400" dirty="0">
                <a:solidFill>
                  <a:srgbClr val="002060"/>
                </a:solidFill>
                <a:latin typeface="Calibri" panose="020F0502020204030204" pitchFamily="34" charset="0"/>
                <a:cs typeface="Calibri" panose="020F0502020204030204" pitchFamily="34" charset="0"/>
              </a:rPr>
              <a:t> sitä kohtaan</a:t>
            </a:r>
          </a:p>
          <a:p>
            <a:r>
              <a:rPr lang="fi-FI" sz="2400" dirty="0">
                <a:solidFill>
                  <a:srgbClr val="002060"/>
                </a:solidFill>
                <a:latin typeface="Calibri" panose="020F0502020204030204" pitchFamily="34" charset="0"/>
                <a:cs typeface="Calibri" panose="020F0502020204030204" pitchFamily="34" charset="0"/>
              </a:rPr>
              <a:t>Toistuvat myönteiset oppimiskokemukset voivat vahvistaa </a:t>
            </a:r>
            <a:r>
              <a:rPr lang="fi-FI" sz="2400" b="1" dirty="0">
                <a:solidFill>
                  <a:srgbClr val="002060"/>
                </a:solidFill>
                <a:latin typeface="Calibri" panose="020F0502020204030204" pitchFamily="34" charset="0"/>
                <a:cs typeface="Calibri" panose="020F0502020204030204" pitchFamily="34" charset="0"/>
              </a:rPr>
              <a:t>henkilökohtaista kiinnostusta </a:t>
            </a:r>
            <a:r>
              <a:rPr lang="fi-FI" sz="2400" dirty="0">
                <a:solidFill>
                  <a:srgbClr val="002060"/>
                </a:solidFill>
                <a:latin typeface="Calibri" panose="020F0502020204030204" pitchFamily="34" charset="0"/>
                <a:cs typeface="Calibri" panose="020F0502020204030204" pitchFamily="34" charset="0"/>
              </a:rPr>
              <a:t>aihetta kohtaan</a:t>
            </a:r>
          </a:p>
          <a:p>
            <a:r>
              <a:rPr lang="fi-FI" sz="2400" dirty="0">
                <a:solidFill>
                  <a:srgbClr val="002060"/>
                </a:solidFill>
                <a:latin typeface="Calibri" panose="020F0502020204030204" pitchFamily="34" charset="0"/>
                <a:cs typeface="Calibri" panose="020F0502020204030204" pitchFamily="34" charset="0"/>
              </a:rPr>
              <a:t>Henkilökohtainen kiinnostus tarkoittaa sitä että oppilas hakeutuu aiheen pariin itsenäisesti ja vapaaehtoisesti, ja hän jatkaa aiheen parissa työskentelyä vaikka kohtaisikin vastoinkäymisiä</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7" name="Rectangle 6"/>
          <p:cNvSpPr/>
          <p:nvPr/>
        </p:nvSpPr>
        <p:spPr>
          <a:xfrm>
            <a:off x="0" y="5781661"/>
            <a:ext cx="9144000" cy="646331"/>
          </a:xfrm>
          <a:prstGeom prst="rect">
            <a:avLst/>
          </a:prstGeom>
          <a:solidFill>
            <a:schemeClr val="bg1">
              <a:lumMod val="85000"/>
            </a:schemeClr>
          </a:solidFill>
        </p:spPr>
        <p:txBody>
          <a:bodyPr wrap="square">
            <a:spAutoFit/>
          </a:bodyPr>
          <a:lstStyle/>
          <a:p>
            <a:r>
              <a:rPr lang="fi-FI" dirty="0" err="1">
                <a:latin typeface="Calibri" panose="020F0502020204030204" pitchFamily="34" charset="0"/>
                <a:cs typeface="Calibri" panose="020F0502020204030204" pitchFamily="34" charset="0"/>
              </a:rPr>
              <a:t>Juuti</a:t>
            </a:r>
            <a:r>
              <a:rPr lang="fi-FI" dirty="0">
                <a:latin typeface="Calibri" panose="020F0502020204030204" pitchFamily="34" charset="0"/>
                <a:cs typeface="Calibri" panose="020F0502020204030204" pitchFamily="34" charset="0"/>
              </a:rPr>
              <a:t>, K., &amp; Lavonen, J. (2018). Opettaja voi tukea oppilaan kiinnostuksen kehittymistä. Teoksessa K. Salmela-Aro (toim.). </a:t>
            </a:r>
            <a:r>
              <a:rPr lang="fi-FI" i="1" dirty="0">
                <a:latin typeface="Calibri" panose="020F0502020204030204" pitchFamily="34" charset="0"/>
                <a:cs typeface="Calibri" panose="020F0502020204030204" pitchFamily="34" charset="0"/>
              </a:rPr>
              <a:t>Motivaatio ja oppiminen </a:t>
            </a:r>
            <a:r>
              <a:rPr lang="fi-FI" dirty="0">
                <a:latin typeface="Calibri" panose="020F0502020204030204" pitchFamily="34" charset="0"/>
                <a:cs typeface="Calibri" panose="020F0502020204030204" pitchFamily="34" charset="0"/>
              </a:rPr>
              <a:t>(ss. 197-210). Jyväskylä: PS-Kustannus.</a:t>
            </a:r>
          </a:p>
        </p:txBody>
      </p:sp>
    </p:spTree>
    <p:extLst>
      <p:ext uri="{BB962C8B-B14F-4D97-AF65-F5344CB8AC3E}">
        <p14:creationId xmlns:p14="http://schemas.microsoft.com/office/powerpoint/2010/main" val="254138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18</a:t>
            </a:fld>
            <a:endParaRPr lang="fi-FI" dirty="0"/>
          </a:p>
        </p:txBody>
      </p:sp>
      <p:sp>
        <p:nvSpPr>
          <p:cNvPr id="4" name="Title 3"/>
          <p:cNvSpPr>
            <a:spLocks noGrp="1"/>
          </p:cNvSpPr>
          <p:nvPr>
            <p:ph type="title"/>
          </p:nvPr>
        </p:nvSpPr>
        <p:spPr>
          <a:xfrm>
            <a:off x="457200" y="686260"/>
            <a:ext cx="7368419" cy="1019912"/>
          </a:xfrm>
        </p:spPr>
        <p:txBody>
          <a:bodyPr>
            <a:normAutofit fontScale="90000"/>
          </a:bodyPr>
          <a:lstStyle/>
          <a:p>
            <a:r>
              <a:rPr lang="fi-FI" dirty="0"/>
              <a:t>Tehtäväsuuntautunut käyttäytyminen </a:t>
            </a:r>
            <a:r>
              <a:rPr lang="fi-FI" sz="2200" dirty="0"/>
              <a:t>(on-</a:t>
            </a:r>
            <a:r>
              <a:rPr lang="fi-FI" sz="2200" dirty="0" err="1"/>
              <a:t>task</a:t>
            </a:r>
            <a:r>
              <a:rPr lang="fi-FI" sz="2200" dirty="0"/>
              <a:t> </a:t>
            </a:r>
            <a:r>
              <a:rPr lang="fi-FI" sz="2200" dirty="0" err="1"/>
              <a:t>behavior</a:t>
            </a:r>
            <a:r>
              <a:rPr lang="fi-FI" sz="2200" dirty="0"/>
              <a:t>, </a:t>
            </a:r>
            <a:r>
              <a:rPr lang="fi-FI" sz="2200" dirty="0" err="1"/>
              <a:t>task-focus</a:t>
            </a:r>
            <a:r>
              <a:rPr lang="fi-FI" sz="2200" dirty="0"/>
              <a:t>)</a:t>
            </a:r>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7" name="Rectangle 6"/>
          <p:cNvSpPr/>
          <p:nvPr/>
        </p:nvSpPr>
        <p:spPr>
          <a:xfrm>
            <a:off x="328024" y="5735794"/>
            <a:ext cx="8366125" cy="738664"/>
          </a:xfrm>
          <a:prstGeom prst="rect">
            <a:avLst/>
          </a:prstGeom>
          <a:solidFill>
            <a:schemeClr val="accent4">
              <a:lumMod val="20000"/>
              <a:lumOff val="80000"/>
            </a:schemeClr>
          </a:solidFill>
        </p:spPr>
        <p:txBody>
          <a:bodyPr wrap="square">
            <a:spAutoFit/>
          </a:bodyPr>
          <a:lstStyle/>
          <a:p>
            <a:r>
              <a:rPr lang="en-US" sz="1400" dirty="0">
                <a:solidFill>
                  <a:srgbClr val="222222"/>
                </a:solidFill>
                <a:latin typeface="Arial" panose="020B0604020202020204" pitchFamily="34" charset="0"/>
              </a:rPr>
              <a:t>Skinner, E. A., </a:t>
            </a:r>
            <a:r>
              <a:rPr lang="en-US" sz="1400" dirty="0" err="1">
                <a:solidFill>
                  <a:srgbClr val="222222"/>
                </a:solidFill>
                <a:latin typeface="Arial" panose="020B0604020202020204" pitchFamily="34" charset="0"/>
              </a:rPr>
              <a:t>Kindermann</a:t>
            </a:r>
            <a:r>
              <a:rPr lang="en-US" sz="1400" dirty="0">
                <a:solidFill>
                  <a:srgbClr val="222222"/>
                </a:solidFill>
                <a:latin typeface="Arial" panose="020B0604020202020204" pitchFamily="34" charset="0"/>
              </a:rPr>
              <a:t>, T. A., &amp; </a:t>
            </a:r>
            <a:r>
              <a:rPr lang="en-US" sz="1400" dirty="0" err="1">
                <a:solidFill>
                  <a:srgbClr val="222222"/>
                </a:solidFill>
                <a:latin typeface="Arial" panose="020B0604020202020204" pitchFamily="34" charset="0"/>
              </a:rPr>
              <a:t>Furrer</a:t>
            </a:r>
            <a:r>
              <a:rPr lang="en-US" sz="1400" dirty="0">
                <a:solidFill>
                  <a:srgbClr val="222222"/>
                </a:solidFill>
                <a:latin typeface="Arial" panose="020B0604020202020204" pitchFamily="34" charset="0"/>
              </a:rPr>
              <a:t>, C. J. (2009). A motivational perspective on engagement and disaffection: Conceptualization and assessment of children's behavioral and emotional participation in academic activities in the classroom. </a:t>
            </a:r>
            <a:r>
              <a:rPr lang="en-US" sz="1400" i="1" dirty="0">
                <a:solidFill>
                  <a:srgbClr val="222222"/>
                </a:solidFill>
                <a:latin typeface="Arial" panose="020B0604020202020204" pitchFamily="34" charset="0"/>
              </a:rPr>
              <a:t>Educational and Psychological Measurement</a:t>
            </a:r>
            <a:r>
              <a:rPr lang="en-US" sz="1400" dirty="0">
                <a:solidFill>
                  <a:srgbClr val="222222"/>
                </a:solidFill>
                <a:latin typeface="Arial" panose="020B0604020202020204" pitchFamily="34" charset="0"/>
              </a:rPr>
              <a:t>, </a:t>
            </a:r>
            <a:r>
              <a:rPr lang="en-US" sz="1400" i="1" dirty="0">
                <a:solidFill>
                  <a:srgbClr val="222222"/>
                </a:solidFill>
                <a:latin typeface="Arial" panose="020B0604020202020204" pitchFamily="34" charset="0"/>
              </a:rPr>
              <a:t>69</a:t>
            </a:r>
            <a:r>
              <a:rPr lang="en-US" sz="1400" dirty="0">
                <a:solidFill>
                  <a:srgbClr val="222222"/>
                </a:solidFill>
                <a:latin typeface="Arial" panose="020B0604020202020204" pitchFamily="34" charset="0"/>
              </a:rPr>
              <a:t>(3), 493-525.</a:t>
            </a:r>
            <a:endParaRPr lang="fi-FI" sz="1400" dirty="0"/>
          </a:p>
        </p:txBody>
      </p:sp>
      <p:sp>
        <p:nvSpPr>
          <p:cNvPr id="8" name="Rectangle 7"/>
          <p:cNvSpPr/>
          <p:nvPr/>
        </p:nvSpPr>
        <p:spPr>
          <a:xfrm>
            <a:off x="457200" y="1924308"/>
            <a:ext cx="8107775" cy="3693319"/>
          </a:xfrm>
          <a:prstGeom prst="rect">
            <a:avLst/>
          </a:prstGeom>
        </p:spPr>
        <p:txBody>
          <a:bodyPr wrap="square">
            <a:spAutoFit/>
          </a:bodyPr>
          <a:lstStyle/>
          <a:p>
            <a:pPr marL="530225" indent="-530225">
              <a:spcAft>
                <a:spcPts val="600"/>
              </a:spcAft>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Aktiivinen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aloitteellisuus</a:t>
            </a:r>
            <a:r>
              <a:rPr lang="en-US" sz="2800" b="1"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oppilas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osallistuu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oppitunnilla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omasta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aloitteestaan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viittaa</a:t>
            </a:r>
            <a:r>
              <a:rPr lang="en-US" sz="2800" dirty="0">
                <a:solidFill>
                  <a:srgbClr val="002060"/>
                </a:solidFill>
                <a:latin typeface="Calibri" panose="020F0502020204030204" pitchFamily="34" charset="0"/>
                <a:cs typeface="Calibri" panose="020F0502020204030204" pitchFamily="34" charset="0"/>
              </a:rPr>
              <a:t> tai </a:t>
            </a:r>
            <a:r>
              <a:rPr lang="en-US" sz="2800" dirty="0" err="1">
                <a:solidFill>
                  <a:srgbClr val="002060"/>
                </a:solidFill>
                <a:latin typeface="Calibri" panose="020F0502020204030204" pitchFamily="34" charset="0"/>
                <a:cs typeface="Calibri" panose="020F0502020204030204" pitchFamily="34" charset="0"/>
              </a:rPr>
              <a:t>menee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taululle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esittämään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tehtävän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ratkaisun</a:t>
            </a:r>
            <a:r>
              <a:rPr lang="en-US" sz="2800" dirty="0">
                <a:solidFill>
                  <a:srgbClr val="002060"/>
                </a:solidFill>
                <a:latin typeface="Calibri" panose="020F0502020204030204" pitchFamily="34" charset="0"/>
                <a:cs typeface="Calibri" panose="020F0502020204030204" pitchFamily="34" charset="0"/>
              </a:rPr>
              <a:t>)</a:t>
            </a:r>
          </a:p>
          <a:p>
            <a:pPr marL="530225" indent="-530225">
              <a:spcAft>
                <a:spcPts val="600"/>
              </a:spcAft>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Tehtäväsuuntautunut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toiminta</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lukee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ohjeen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mukaisesti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oppikirjan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kappaletta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ratkoo</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tehtävää</a:t>
            </a:r>
            <a:r>
              <a:rPr lang="en-US" sz="2800" dirty="0">
                <a:solidFill>
                  <a:srgbClr val="002060"/>
                </a:solidFill>
                <a:latin typeface="Calibri" panose="020F0502020204030204" pitchFamily="34" charset="0"/>
                <a:cs typeface="Calibri" panose="020F0502020204030204" pitchFamily="34" charset="0"/>
              </a:rPr>
              <a:t>)</a:t>
            </a:r>
          </a:p>
          <a:p>
            <a:pPr marL="530225" indent="-530225">
              <a:spcAft>
                <a:spcPts val="600"/>
              </a:spcAft>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Passiivinen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tehtäväsuuntautuneisuus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kuuntelee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opettajaa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katsoo</a:t>
            </a:r>
            <a:r>
              <a:rPr lang="en-US" sz="2800" dirty="0">
                <a:solidFill>
                  <a:srgbClr val="002060"/>
                </a:solidFill>
                <a:latin typeface="Calibri" panose="020F0502020204030204" pitchFamily="34" charset="0"/>
                <a:cs typeface="Calibri" panose="020F0502020204030204" pitchFamily="34" charset="0"/>
              </a:rPr>
              <a:t> kun </a:t>
            </a:r>
            <a:r>
              <a:rPr lang="en-US" sz="2800" dirty="0" err="1">
                <a:solidFill>
                  <a:srgbClr val="002060"/>
                </a:solidFill>
                <a:latin typeface="Calibri" panose="020F0502020204030204" pitchFamily="34" charset="0"/>
                <a:cs typeface="Calibri" panose="020F0502020204030204" pitchFamily="34" charset="0"/>
              </a:rPr>
              <a:t>toinen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oppilas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ratkoo</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tehtävää</a:t>
            </a:r>
            <a:r>
              <a:rPr lang="en-US" sz="28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9924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19</a:t>
            </a:fld>
            <a:endParaRPr lang="fi-FI" dirty="0"/>
          </a:p>
        </p:txBody>
      </p:sp>
      <p:sp>
        <p:nvSpPr>
          <p:cNvPr id="4" name="Title 3"/>
          <p:cNvSpPr>
            <a:spLocks noGrp="1"/>
          </p:cNvSpPr>
          <p:nvPr>
            <p:ph type="title"/>
          </p:nvPr>
        </p:nvSpPr>
        <p:spPr>
          <a:xfrm>
            <a:off x="388937" y="817786"/>
            <a:ext cx="7368419" cy="743090"/>
          </a:xfrm>
        </p:spPr>
        <p:txBody>
          <a:bodyPr>
            <a:normAutofit fontScale="90000"/>
          </a:bodyPr>
          <a:lstStyle/>
          <a:p>
            <a:r>
              <a:rPr lang="fi-FI" dirty="0"/>
              <a:t>Tehtävää välttelevä käyttäytyminen</a:t>
            </a:r>
            <a:br>
              <a:rPr lang="fi-FI" dirty="0"/>
            </a:br>
            <a:r>
              <a:rPr lang="fi-FI" dirty="0"/>
              <a:t>(</a:t>
            </a:r>
            <a:r>
              <a:rPr lang="fi-FI" dirty="0" err="1"/>
              <a:t>off-task</a:t>
            </a:r>
            <a:r>
              <a:rPr lang="fi-FI" dirty="0"/>
              <a:t> </a:t>
            </a:r>
            <a:r>
              <a:rPr lang="fi-FI" dirty="0" err="1"/>
              <a:t>behavior</a:t>
            </a:r>
            <a:r>
              <a:rPr lang="fi-FI" dirty="0"/>
              <a:t>, </a:t>
            </a:r>
            <a:r>
              <a:rPr lang="fi-FI" dirty="0" err="1"/>
              <a:t>task-avoidance</a:t>
            </a:r>
            <a:r>
              <a:rPr lang="fi-FI" dirty="0"/>
              <a:t>)</a:t>
            </a:r>
          </a:p>
        </p:txBody>
      </p:sp>
      <p:sp>
        <p:nvSpPr>
          <p:cNvPr id="5" name="Content Placeholder 4"/>
          <p:cNvSpPr>
            <a:spLocks noGrp="1"/>
          </p:cNvSpPr>
          <p:nvPr>
            <p:ph idx="1"/>
          </p:nvPr>
        </p:nvSpPr>
        <p:spPr>
          <a:xfrm>
            <a:off x="388937" y="2026568"/>
            <a:ext cx="8229600" cy="4001175"/>
          </a:xfrm>
        </p:spPr>
        <p:txBody>
          <a:bodyPr>
            <a:normAutofit/>
          </a:bodyPr>
          <a:lstStyle/>
          <a:p>
            <a:pPr marL="633413" indent="-633413">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Tehtävään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liittymätön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aloitteellisuus</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fi-FI" sz="2800" dirty="0">
                <a:solidFill>
                  <a:srgbClr val="002060"/>
                </a:solidFill>
                <a:latin typeface="Calibri" panose="020F0502020204030204" pitchFamily="34" charset="0"/>
                <a:cs typeface="Calibri" panose="020F0502020204030204" pitchFamily="34" charset="0"/>
              </a:rPr>
              <a:t>häiritsevä käyttäytyminen, opetettavaan asiaan liittymätön keskustelu)</a:t>
            </a:r>
            <a:endParaRPr lang="en-US" sz="2800" dirty="0">
              <a:solidFill>
                <a:srgbClr val="002060"/>
              </a:solidFill>
              <a:latin typeface="Calibri" panose="020F0502020204030204" pitchFamily="34" charset="0"/>
              <a:cs typeface="Calibri" panose="020F0502020204030204" pitchFamily="34" charset="0"/>
            </a:endParaRPr>
          </a:p>
          <a:p>
            <a:pPr marL="633413" indent="-633413">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Tehtävään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liittymätön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puuhastelu</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piirtelee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vihkoon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vilkuilee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puhelinta</a:t>
            </a:r>
            <a:r>
              <a:rPr lang="en-US" sz="2800" dirty="0">
                <a:solidFill>
                  <a:srgbClr val="002060"/>
                </a:solidFill>
                <a:latin typeface="Calibri" panose="020F0502020204030204" pitchFamily="34" charset="0"/>
                <a:cs typeface="Calibri" panose="020F0502020204030204" pitchFamily="34" charset="0"/>
              </a:rPr>
              <a:t>)</a:t>
            </a:r>
          </a:p>
          <a:p>
            <a:pPr marL="633413" indent="-633413">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Passiivinen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tehtävää</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välttelevä</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käyttäytyminen</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katselee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ikkunasta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ulos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istuu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hiljaa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tekemättä</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mitään</a:t>
            </a:r>
            <a:r>
              <a:rPr lang="en-US" sz="2800" dirty="0">
                <a:solidFill>
                  <a:srgbClr val="002060"/>
                </a:solidFill>
                <a:latin typeface="Calibri" panose="020F0502020204030204" pitchFamily="34" charset="0"/>
                <a:cs typeface="Calibri" panose="020F0502020204030204" pitchFamily="34" charset="0"/>
              </a:rPr>
              <a:t>)</a:t>
            </a:r>
            <a:endParaRPr lang="fi-FI" sz="2800" dirty="0">
              <a:solidFill>
                <a:srgbClr val="002060"/>
              </a:solidFill>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8" name="Rectangle 7"/>
          <p:cNvSpPr/>
          <p:nvPr/>
        </p:nvSpPr>
        <p:spPr>
          <a:xfrm>
            <a:off x="388937" y="6216037"/>
            <a:ext cx="8366125" cy="553998"/>
          </a:xfrm>
          <a:prstGeom prst="rect">
            <a:avLst/>
          </a:prstGeom>
          <a:solidFill>
            <a:schemeClr val="accent4">
              <a:lumMod val="20000"/>
              <a:lumOff val="80000"/>
            </a:schemeClr>
          </a:solidFill>
        </p:spPr>
        <p:txBody>
          <a:bodyPr wrap="square">
            <a:spAutoFit/>
          </a:bodyPr>
          <a:lstStyle/>
          <a:p>
            <a:r>
              <a:rPr lang="en-US" sz="1000" dirty="0">
                <a:solidFill>
                  <a:srgbClr val="222222"/>
                </a:solidFill>
                <a:latin typeface="Arial" panose="020B0604020202020204" pitchFamily="34" charset="0"/>
              </a:rPr>
              <a:t>Skinner, E. A., </a:t>
            </a:r>
            <a:r>
              <a:rPr lang="en-US" sz="1000" dirty="0" err="1">
                <a:solidFill>
                  <a:srgbClr val="222222"/>
                </a:solidFill>
                <a:latin typeface="Arial" panose="020B0604020202020204" pitchFamily="34" charset="0"/>
              </a:rPr>
              <a:t>Kindermann</a:t>
            </a:r>
            <a:r>
              <a:rPr lang="en-US" sz="1000" dirty="0">
                <a:solidFill>
                  <a:srgbClr val="222222"/>
                </a:solidFill>
                <a:latin typeface="Arial" panose="020B0604020202020204" pitchFamily="34" charset="0"/>
              </a:rPr>
              <a:t>, T. A., &amp; </a:t>
            </a:r>
            <a:r>
              <a:rPr lang="en-US" sz="1000" dirty="0" err="1">
                <a:solidFill>
                  <a:srgbClr val="222222"/>
                </a:solidFill>
                <a:latin typeface="Arial" panose="020B0604020202020204" pitchFamily="34" charset="0"/>
              </a:rPr>
              <a:t>Furrer</a:t>
            </a:r>
            <a:r>
              <a:rPr lang="en-US" sz="1000" dirty="0">
                <a:solidFill>
                  <a:srgbClr val="222222"/>
                </a:solidFill>
                <a:latin typeface="Arial" panose="020B0604020202020204" pitchFamily="34" charset="0"/>
              </a:rPr>
              <a:t>, C. J. (2009). A motivational perspective on engagement and disaffection: Conceptualization and assessment of children's behavioral and emotional participation in academic activities in the classroom. </a:t>
            </a:r>
            <a:r>
              <a:rPr lang="en-US" sz="1000" i="1" dirty="0">
                <a:solidFill>
                  <a:srgbClr val="222222"/>
                </a:solidFill>
                <a:latin typeface="Arial" panose="020B0604020202020204" pitchFamily="34" charset="0"/>
              </a:rPr>
              <a:t>Educational and Psychological Measurement</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69</a:t>
            </a:r>
            <a:r>
              <a:rPr lang="en-US" sz="1000" dirty="0">
                <a:solidFill>
                  <a:srgbClr val="222222"/>
                </a:solidFill>
                <a:latin typeface="Arial" panose="020B0604020202020204" pitchFamily="34" charset="0"/>
              </a:rPr>
              <a:t>(3), 493-525.</a:t>
            </a:r>
            <a:endParaRPr lang="fi-FI" sz="1000" dirty="0"/>
          </a:p>
        </p:txBody>
      </p:sp>
    </p:spTree>
    <p:extLst>
      <p:ext uri="{BB962C8B-B14F-4D97-AF65-F5344CB8AC3E}">
        <p14:creationId xmlns:p14="http://schemas.microsoft.com/office/powerpoint/2010/main" val="181142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i-FI" b="1">
                <a:solidFill>
                  <a:schemeClr val="accent1"/>
                </a:solidFill>
              </a:rPr>
              <a:t>JYU.</a:t>
            </a:r>
            <a:r>
              <a:rPr lang="fi-FI" b="1"/>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2</a:t>
            </a:fld>
            <a:endParaRPr lang="fi-FI" dirty="0"/>
          </a:p>
        </p:txBody>
      </p:sp>
      <p:sp>
        <p:nvSpPr>
          <p:cNvPr id="6" name="Date Placeholder 5"/>
          <p:cNvSpPr>
            <a:spLocks noGrp="1"/>
          </p:cNvSpPr>
          <p:nvPr>
            <p:ph type="dt" sz="half" idx="10"/>
          </p:nvPr>
        </p:nvSpPr>
        <p:spPr/>
        <p:txBody>
          <a:bodyPr/>
          <a:lstStyle/>
          <a:p>
            <a:fld id="{34034FB0-F16B-984E-9F7F-EBDE0736108B}" type="datetime1">
              <a:rPr lang="fi-FI" smtClean="0"/>
              <a:t>22.8.2023</a:t>
            </a:fld>
            <a:endParaRPr lang="fi-FI" dirty="0"/>
          </a:p>
        </p:txBody>
      </p:sp>
      <p:sp>
        <p:nvSpPr>
          <p:cNvPr id="7" name="Title 6"/>
          <p:cNvSpPr>
            <a:spLocks noGrp="1"/>
          </p:cNvSpPr>
          <p:nvPr>
            <p:ph type="title" idx="4294967295"/>
          </p:nvPr>
        </p:nvSpPr>
        <p:spPr>
          <a:xfrm>
            <a:off x="182880" y="646709"/>
            <a:ext cx="8229600" cy="1020762"/>
          </a:xfrm>
        </p:spPr>
        <p:txBody>
          <a:bodyPr>
            <a:normAutofit/>
          </a:bodyPr>
          <a:lstStyle/>
          <a:p>
            <a:r>
              <a:rPr lang="fi-FI" sz="2800" dirty="0">
                <a:latin typeface="Calibri" panose="020F0502020204030204" pitchFamily="34" charset="0"/>
                <a:cs typeface="Calibri" panose="020F0502020204030204" pitchFamily="34" charset="0"/>
              </a:rPr>
              <a:t>KTKP3019 Osaaminen ja asiantuntijuus: opetusharjoittelu 1 (5 op)</a:t>
            </a:r>
          </a:p>
        </p:txBody>
      </p:sp>
      <p:sp>
        <p:nvSpPr>
          <p:cNvPr id="8" name="Content Placeholder 7"/>
          <p:cNvSpPr>
            <a:spLocks noGrp="1"/>
          </p:cNvSpPr>
          <p:nvPr>
            <p:ph idx="4294967295"/>
          </p:nvPr>
        </p:nvSpPr>
        <p:spPr>
          <a:xfrm>
            <a:off x="182880" y="1651000"/>
            <a:ext cx="4535488" cy="4443413"/>
          </a:xfrm>
          <a:ln w="57150">
            <a:solidFill>
              <a:schemeClr val="accent3">
                <a:lumMod val="20000"/>
                <a:lumOff val="80000"/>
              </a:schemeClr>
            </a:solidFill>
          </a:ln>
        </p:spPr>
        <p:txBody>
          <a:bodyPr>
            <a:normAutofit fontScale="85000" lnSpcReduction="20000"/>
          </a:bodyPr>
          <a:lstStyle/>
          <a:p>
            <a:pPr marL="0" indent="0">
              <a:spcBef>
                <a:spcPts val="0"/>
              </a:spcBef>
              <a:buNone/>
            </a:pPr>
            <a:r>
              <a:rPr lang="fi-FI" sz="2400" b="1" dirty="0">
                <a:latin typeface="Calibri" panose="020F0502020204030204" pitchFamily="34" charset="0"/>
                <a:cs typeface="Calibri" panose="020F0502020204030204" pitchFamily="34" charset="0"/>
              </a:rPr>
              <a:t>Sisältö</a:t>
            </a:r>
          </a:p>
          <a:p>
            <a:pPr marL="179388" indent="-179388">
              <a:lnSpc>
                <a:spcPct val="120000"/>
              </a:lnSpc>
              <a:spcBef>
                <a:spcPts val="0"/>
              </a:spcBef>
              <a:spcAft>
                <a:spcPts val="600"/>
              </a:spcAft>
            </a:pPr>
            <a:r>
              <a:rPr lang="fi-FI" sz="2100" dirty="0">
                <a:latin typeface="Calibri" panose="020F0502020204030204" pitchFamily="34" charset="0"/>
                <a:cs typeface="Calibri" panose="020F0502020204030204" pitchFamily="34" charset="0"/>
              </a:rPr>
              <a:t>koulun toimintakulttuurin ja </a:t>
            </a:r>
            <a:r>
              <a:rPr lang="fi-FI" sz="2600" b="1" dirty="0">
                <a:latin typeface="Calibri" panose="020F0502020204030204" pitchFamily="34" charset="0"/>
                <a:cs typeface="Calibri" panose="020F0502020204030204" pitchFamily="34" charset="0"/>
              </a:rPr>
              <a:t>opetustilanteiden havainnointi ohjatusti ja itsenäisesti</a:t>
            </a:r>
          </a:p>
          <a:p>
            <a:pPr marL="179388" indent="-179388">
              <a:lnSpc>
                <a:spcPct val="120000"/>
              </a:lnSpc>
              <a:spcBef>
                <a:spcPts val="0"/>
              </a:spcBef>
              <a:spcAft>
                <a:spcPts val="600"/>
              </a:spcAft>
            </a:pPr>
            <a:r>
              <a:rPr lang="fi-FI" sz="2100" dirty="0">
                <a:latin typeface="Calibri" panose="020F0502020204030204" pitchFamily="34" charset="0"/>
                <a:cs typeface="Calibri" panose="020F0502020204030204" pitchFamily="34" charset="0"/>
              </a:rPr>
              <a:t>pedagogisen prosessin eli opetuksen </a:t>
            </a:r>
            <a:r>
              <a:rPr lang="fi-FI" sz="2100" dirty="0">
                <a:solidFill>
                  <a:srgbClr val="002060"/>
                </a:solidFill>
                <a:latin typeface="Calibri" panose="020F0502020204030204" pitchFamily="34" charset="0"/>
                <a:cs typeface="Calibri" panose="020F0502020204030204" pitchFamily="34" charset="0"/>
              </a:rPr>
              <a:t>suunnittelun,</a:t>
            </a:r>
            <a:r>
              <a:rPr lang="fi-FI" sz="2100" dirty="0">
                <a:latin typeface="Calibri" panose="020F0502020204030204" pitchFamily="34" charset="0"/>
                <a:cs typeface="Calibri" panose="020F0502020204030204" pitchFamily="34" charset="0"/>
              </a:rPr>
              <a:t> toteutuksen ja arvioinnin harjoittelu ohjatusti</a:t>
            </a:r>
          </a:p>
          <a:p>
            <a:pPr marL="179388" indent="-179388">
              <a:lnSpc>
                <a:spcPct val="120000"/>
              </a:lnSpc>
              <a:spcBef>
                <a:spcPts val="0"/>
              </a:spcBef>
              <a:spcAft>
                <a:spcPts val="600"/>
              </a:spcAft>
            </a:pPr>
            <a:r>
              <a:rPr lang="fi-FI" sz="2100" dirty="0">
                <a:latin typeface="Calibri" panose="020F0502020204030204" pitchFamily="34" charset="0"/>
                <a:cs typeface="Calibri" panose="020F0502020204030204" pitchFamily="34" charset="0"/>
              </a:rPr>
              <a:t>kasvatustieteellisen asiantuntijuuden ja opettajuuden ydinosaamisalueen jäsentäminen teorioiden, omien ennakkokäsitysten ja toimintatapojen kriittisen reflektion avulla</a:t>
            </a:r>
          </a:p>
          <a:p>
            <a:pPr marL="179388" indent="-179388">
              <a:lnSpc>
                <a:spcPct val="120000"/>
              </a:lnSpc>
              <a:spcBef>
                <a:spcPts val="0"/>
              </a:spcBef>
              <a:spcAft>
                <a:spcPts val="600"/>
              </a:spcAft>
            </a:pPr>
            <a:r>
              <a:rPr lang="fi-FI" sz="2100" dirty="0">
                <a:latin typeface="Calibri" panose="020F0502020204030204" pitchFamily="34" charset="0"/>
                <a:cs typeface="Calibri" panose="020F0502020204030204" pitchFamily="34" charset="0"/>
              </a:rPr>
              <a:t>tieto- ja viestintäteknologian pedagogisiin käyttötapoihin tutustuminen</a:t>
            </a:r>
          </a:p>
        </p:txBody>
      </p:sp>
      <p:sp>
        <p:nvSpPr>
          <p:cNvPr id="9" name="Rectangle 8"/>
          <p:cNvSpPr/>
          <p:nvPr/>
        </p:nvSpPr>
        <p:spPr>
          <a:xfrm>
            <a:off x="4796118" y="1650420"/>
            <a:ext cx="4347882" cy="4047262"/>
          </a:xfrm>
          <a:prstGeom prst="rect">
            <a:avLst/>
          </a:prstGeom>
          <a:solidFill>
            <a:schemeClr val="accent3">
              <a:lumMod val="20000"/>
              <a:lumOff val="80000"/>
            </a:schemeClr>
          </a:solidFill>
        </p:spPr>
        <p:txBody>
          <a:bodyPr wrap="square">
            <a:spAutoFit/>
          </a:bodyPr>
          <a:lstStyle/>
          <a:p>
            <a:r>
              <a:rPr lang="fi-FI" sz="2200" b="1" dirty="0">
                <a:solidFill>
                  <a:srgbClr val="212529"/>
                </a:solidFill>
                <a:latin typeface="Calibri" panose="020F0502020204030204" pitchFamily="34" charset="0"/>
                <a:cs typeface="Calibri" panose="020F0502020204030204" pitchFamily="34" charset="0"/>
              </a:rPr>
              <a:t>Opintojakson suoritettuaan opiskelija osaa</a:t>
            </a:r>
          </a:p>
          <a:p>
            <a:pPr marL="179388" indent="-179388">
              <a:spcAft>
                <a:spcPts val="600"/>
              </a:spcAft>
              <a:buFont typeface="Arial" panose="020B0604020202020204" pitchFamily="34" charset="0"/>
              <a:buChar char="•"/>
            </a:pPr>
            <a:r>
              <a:rPr lang="fi-FI" dirty="0">
                <a:solidFill>
                  <a:srgbClr val="212529"/>
                </a:solidFill>
                <a:latin typeface="Calibri" panose="020F0502020204030204" pitchFamily="34" charset="0"/>
                <a:cs typeface="Calibri" panose="020F0502020204030204" pitchFamily="34" charset="0"/>
              </a:rPr>
              <a:t>havainnoida koulun toimintakulttuuria, oppimisympäristöjä, oppila</a:t>
            </a:r>
            <a:r>
              <a:rPr lang="fi-FI" dirty="0">
                <a:latin typeface="Calibri" panose="020F0502020204030204" pitchFamily="34" charset="0"/>
                <a:cs typeface="Calibri" panose="020F0502020204030204" pitchFamily="34" charset="0"/>
              </a:rPr>
              <a:t>id</a:t>
            </a:r>
            <a:r>
              <a:rPr lang="fi-FI" dirty="0">
                <a:solidFill>
                  <a:srgbClr val="212529"/>
                </a:solidFill>
                <a:latin typeface="Calibri" panose="020F0502020204030204" pitchFamily="34" charset="0"/>
                <a:cs typeface="Calibri" panose="020F0502020204030204" pitchFamily="34" charset="0"/>
              </a:rPr>
              <a:t>en moninaisuutta ja oppilaiden oppimiseen vaikuttavia tekijöitä</a:t>
            </a:r>
          </a:p>
          <a:p>
            <a:pPr marL="179388" indent="-179388">
              <a:spcAft>
                <a:spcPts val="600"/>
              </a:spcAft>
              <a:buFont typeface="Arial" panose="020B0604020202020204" pitchFamily="34" charset="0"/>
              <a:buChar char="•"/>
            </a:pPr>
            <a:r>
              <a:rPr lang="fi-FI" dirty="0">
                <a:solidFill>
                  <a:srgbClr val="212529"/>
                </a:solidFill>
                <a:latin typeface="Calibri" panose="020F0502020204030204" pitchFamily="34" charset="0"/>
                <a:cs typeface="Calibri" panose="020F0502020204030204" pitchFamily="34" charset="0"/>
              </a:rPr>
              <a:t>tunnistaa pedagogiseen prosessiin liittyviä tekijöitä ja soveltaa niitä omassa opetuksessa</a:t>
            </a:r>
            <a:r>
              <a:rPr lang="fi-FI" dirty="0">
                <a:latin typeface="Calibri" panose="020F0502020204030204" pitchFamily="34" charset="0"/>
                <a:cs typeface="Calibri" panose="020F0502020204030204" pitchFamily="34" charset="0"/>
              </a:rPr>
              <a:t>an</a:t>
            </a:r>
          </a:p>
          <a:p>
            <a:pPr marL="179388" indent="-179388">
              <a:spcAft>
                <a:spcPts val="600"/>
              </a:spcAft>
              <a:buFont typeface="Arial" panose="020B0604020202020204" pitchFamily="34" charset="0"/>
              <a:buChar char="•"/>
            </a:pPr>
            <a:r>
              <a:rPr lang="fi-FI" dirty="0">
                <a:solidFill>
                  <a:srgbClr val="212529"/>
                </a:solidFill>
                <a:latin typeface="Calibri" panose="020F0502020204030204" pitchFamily="34" charset="0"/>
                <a:cs typeface="Calibri" panose="020F0502020204030204" pitchFamily="34" charset="0"/>
              </a:rPr>
              <a:t>rakentaa aktiivisesti opetus- ja </a:t>
            </a:r>
            <a:r>
              <a:rPr lang="fi-FI" dirty="0" err="1">
                <a:solidFill>
                  <a:srgbClr val="212529"/>
                </a:solidFill>
                <a:latin typeface="Calibri" panose="020F0502020204030204" pitchFamily="34" charset="0"/>
                <a:cs typeface="Calibri" panose="020F0502020204030204" pitchFamily="34" charset="0"/>
              </a:rPr>
              <a:t>kasvatusalan</a:t>
            </a:r>
            <a:r>
              <a:rPr lang="fi-FI" dirty="0">
                <a:solidFill>
                  <a:srgbClr val="212529"/>
                </a:solidFill>
                <a:latin typeface="Calibri" panose="020F0502020204030204" pitchFamily="34" charset="0"/>
                <a:cs typeface="Calibri" panose="020F0502020204030204" pitchFamily="34" charset="0"/>
              </a:rPr>
              <a:t> asiantuntijuuttaan</a:t>
            </a:r>
          </a:p>
          <a:p>
            <a:pPr marL="179388" indent="-179388">
              <a:spcAft>
                <a:spcPts val="600"/>
              </a:spcAft>
              <a:buFont typeface="Arial" panose="020B0604020202020204" pitchFamily="34" charset="0"/>
              <a:buChar char="•"/>
            </a:pPr>
            <a:r>
              <a:rPr lang="fi-FI" dirty="0">
                <a:solidFill>
                  <a:srgbClr val="212529"/>
                </a:solidFill>
                <a:latin typeface="Calibri" panose="020F0502020204030204" pitchFamily="34" charset="0"/>
                <a:cs typeface="Calibri" panose="020F0502020204030204" pitchFamily="34" charset="0"/>
              </a:rPr>
              <a:t>reflektoida kokemuksiaan tutkimustietoon pohjautuen</a:t>
            </a:r>
            <a:endParaRPr lang="fi-FI" b="0" i="0" dirty="0">
              <a:solidFill>
                <a:srgbClr val="212529"/>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810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20</a:t>
            </a:fld>
            <a:endParaRPr lang="fi-FI" dirty="0"/>
          </a:p>
        </p:txBody>
      </p:sp>
      <p:sp>
        <p:nvSpPr>
          <p:cNvPr id="4" name="Title 3"/>
          <p:cNvSpPr>
            <a:spLocks noGrp="1"/>
          </p:cNvSpPr>
          <p:nvPr>
            <p:ph type="title"/>
          </p:nvPr>
        </p:nvSpPr>
        <p:spPr/>
        <p:txBody>
          <a:bodyPr>
            <a:normAutofit fontScale="90000"/>
          </a:bodyPr>
          <a:lstStyle/>
          <a:p>
            <a:r>
              <a:rPr lang="fi-FI" dirty="0">
                <a:hlinkClick r:id="rId2" action="ppaction://hlinkfile"/>
              </a:rPr>
              <a:t>Video III </a:t>
            </a:r>
            <a:r>
              <a:rPr lang="fi-FI" dirty="0"/>
              <a:t>(nro 10 kohdasta 02.45-&gt;)</a:t>
            </a:r>
          </a:p>
        </p:txBody>
      </p:sp>
      <p:sp>
        <p:nvSpPr>
          <p:cNvPr id="5" name="Content Placeholder 4"/>
          <p:cNvSpPr>
            <a:spLocks noGrp="1"/>
          </p:cNvSpPr>
          <p:nvPr>
            <p:ph idx="1"/>
          </p:nvPr>
        </p:nvSpPr>
        <p:spPr/>
        <p:txBody>
          <a:bodyPr/>
          <a:lstStyle/>
          <a:p>
            <a:pPr marL="0" indent="0">
              <a:buNone/>
            </a:pPr>
            <a:r>
              <a:rPr lang="fi-FI" dirty="0">
                <a:latin typeface="Calibri" panose="020F0502020204030204" pitchFamily="34" charset="0"/>
                <a:cs typeface="Calibri" panose="020F0502020204030204" pitchFamily="34" charset="0"/>
              </a:rPr>
              <a:t>Havainnoi missä määrin oppilaat toimivat opettajan ohjeiden mukaan eli tekevät tehtävää.</a:t>
            </a:r>
          </a:p>
          <a:p>
            <a:pPr marL="0" indent="0">
              <a:buNone/>
            </a:pPr>
            <a:r>
              <a:rPr lang="fi-FI" dirty="0">
                <a:latin typeface="Calibri" panose="020F0502020204030204" pitchFamily="34" charset="0"/>
                <a:cs typeface="Calibri" panose="020F0502020204030204" pitchFamily="34" charset="0"/>
              </a:rPr>
              <a:t>Varaudu keskustelemaan havainnoistasi.</a:t>
            </a:r>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Tree>
    <p:extLst>
      <p:ext uri="{BB962C8B-B14F-4D97-AF65-F5344CB8AC3E}">
        <p14:creationId xmlns:p14="http://schemas.microsoft.com/office/powerpoint/2010/main" val="2572688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21</a:t>
            </a:fld>
            <a:endParaRPr lang="fi-FI" dirty="0"/>
          </a:p>
        </p:txBody>
      </p:sp>
      <p:sp>
        <p:nvSpPr>
          <p:cNvPr id="4" name="Title 3"/>
          <p:cNvSpPr>
            <a:spLocks noGrp="1"/>
          </p:cNvSpPr>
          <p:nvPr>
            <p:ph type="title"/>
          </p:nvPr>
        </p:nvSpPr>
        <p:spPr>
          <a:xfrm>
            <a:off x="410856" y="809925"/>
            <a:ext cx="7368419" cy="1019912"/>
          </a:xfrm>
        </p:spPr>
        <p:txBody>
          <a:bodyPr>
            <a:normAutofit/>
          </a:bodyPr>
          <a:lstStyle/>
          <a:p>
            <a:r>
              <a:rPr lang="fi-FI" sz="2800" dirty="0"/>
              <a:t>Tilannekohtaisen ja henkilökohtaisen kiinnostuksen havainnoinnin haasteet</a:t>
            </a:r>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7" name="Rectangle 6"/>
          <p:cNvSpPr/>
          <p:nvPr/>
        </p:nvSpPr>
        <p:spPr>
          <a:xfrm>
            <a:off x="399270" y="2108960"/>
            <a:ext cx="7991480" cy="830997"/>
          </a:xfrm>
          <a:prstGeom prst="rect">
            <a:avLst/>
          </a:prstGeom>
          <a:solidFill>
            <a:schemeClr val="bg1"/>
          </a:solidFill>
          <a:ln>
            <a:solidFill>
              <a:schemeClr val="bg1">
                <a:lumMod val="65000"/>
              </a:schemeClr>
            </a:solidFill>
          </a:ln>
        </p:spPr>
        <p:txBody>
          <a:bodyPr wrap="square">
            <a:spAutoFit/>
          </a:bodyPr>
          <a:lstStyle/>
          <a:p>
            <a:r>
              <a:rPr lang="en-US" sz="2400" dirty="0" err="1">
                <a:latin typeface="Calibri" panose="020F0502020204030204" pitchFamily="34" charset="0"/>
                <a:cs typeface="Calibri" panose="020F0502020204030204" pitchFamily="34" charset="0"/>
              </a:rPr>
              <a:t>Oppilas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saattaa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näyttää</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siltä</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että</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ei</a:t>
            </a:r>
            <a:r>
              <a:rPr lang="en-US" sz="2400" dirty="0">
                <a:latin typeface="Calibri" panose="020F0502020204030204" pitchFamily="34" charset="0"/>
                <a:cs typeface="Calibri" panose="020F0502020204030204" pitchFamily="34" charset="0"/>
              </a:rPr>
              <a:t> ole </a:t>
            </a:r>
            <a:r>
              <a:rPr lang="en-US" sz="2400" dirty="0" err="1">
                <a:latin typeface="Calibri" panose="020F0502020204030204" pitchFamily="34" charset="0"/>
                <a:cs typeface="Calibri" panose="020F0502020204030204" pitchFamily="34" charset="0"/>
              </a:rPr>
              <a:t>mukana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opetuksessa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vaikka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itse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asiassa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tekee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tiiviisti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ajattelutyötä</a:t>
            </a:r>
            <a:endParaRPr lang="fi-FI" sz="2400" dirty="0">
              <a:latin typeface="Calibri" panose="020F0502020204030204" pitchFamily="34" charset="0"/>
              <a:cs typeface="Calibri" panose="020F0502020204030204" pitchFamily="34" charset="0"/>
            </a:endParaRPr>
          </a:p>
        </p:txBody>
      </p:sp>
      <p:sp>
        <p:nvSpPr>
          <p:cNvPr id="8" name="Rectangle 7"/>
          <p:cNvSpPr/>
          <p:nvPr/>
        </p:nvSpPr>
        <p:spPr>
          <a:xfrm>
            <a:off x="410856" y="3910928"/>
            <a:ext cx="8003066" cy="1200329"/>
          </a:xfrm>
          <a:prstGeom prst="rect">
            <a:avLst/>
          </a:prstGeom>
          <a:solidFill>
            <a:schemeClr val="bg1"/>
          </a:solidFill>
          <a:ln>
            <a:solidFill>
              <a:schemeClr val="bg1">
                <a:lumMod val="65000"/>
              </a:schemeClr>
            </a:solidFill>
          </a:ln>
        </p:spPr>
        <p:txBody>
          <a:bodyPr wrap="square">
            <a:spAutoFit/>
          </a:bodyPr>
          <a:lstStyle/>
          <a:p>
            <a:r>
              <a:rPr lang="fi-FI" sz="2400" dirty="0">
                <a:latin typeface="Calibri" panose="020F0502020204030204" pitchFamily="34" charset="0"/>
                <a:cs typeface="Calibri" panose="020F0502020204030204" pitchFamily="34" charset="0"/>
              </a:rPr>
              <a:t>Oppitunnin aikana oppilaalla voi olla taipumus […] toimia ikään kuin osallistuisi opetukseen, mutta hän tekee oppimistehtäviä mekaanisesti ilman, että todella paneutuisi opittavaan asiaan</a:t>
            </a:r>
            <a:endParaRPr lang="en-US" sz="2400" dirty="0">
              <a:latin typeface="Calibri" panose="020F0502020204030204" pitchFamily="34" charset="0"/>
              <a:cs typeface="Calibri" panose="020F0502020204030204" pitchFamily="34" charset="0"/>
            </a:endParaRPr>
          </a:p>
        </p:txBody>
      </p:sp>
      <p:sp>
        <p:nvSpPr>
          <p:cNvPr id="9" name="Rectangle 8"/>
          <p:cNvSpPr/>
          <p:nvPr/>
        </p:nvSpPr>
        <p:spPr>
          <a:xfrm>
            <a:off x="410856" y="5111257"/>
            <a:ext cx="8003066" cy="646331"/>
          </a:xfrm>
          <a:prstGeom prst="rect">
            <a:avLst/>
          </a:prstGeom>
          <a:solidFill>
            <a:schemeClr val="accent1">
              <a:lumMod val="20000"/>
              <a:lumOff val="80000"/>
            </a:schemeClr>
          </a:solidFill>
        </p:spPr>
        <p:txBody>
          <a:bodyPr wrap="square">
            <a:spAutoFit/>
          </a:bodyPr>
          <a:lstStyle/>
          <a:p>
            <a:r>
              <a:rPr lang="en-US" dirty="0" err="1">
                <a:latin typeface="Calibri" panose="020F0502020204030204" pitchFamily="34" charset="0"/>
                <a:cs typeface="Calibri" panose="020F0502020204030204" pitchFamily="34" charset="0"/>
              </a:rPr>
              <a:t>Cheon</a:t>
            </a:r>
            <a:r>
              <a:rPr lang="en-US" dirty="0">
                <a:latin typeface="Calibri" panose="020F0502020204030204" pitchFamily="34" charset="0"/>
                <a:cs typeface="Calibri" panose="020F0502020204030204" pitchFamily="34" charset="0"/>
              </a:rPr>
              <a:t>, S. H., &amp; Reeve, J. (2015). A classroom-based intervention to help teachers decrease students’ </a:t>
            </a:r>
            <a:r>
              <a:rPr lang="en-US" dirty="0" err="1">
                <a:latin typeface="Calibri" panose="020F0502020204030204" pitchFamily="34" charset="0"/>
                <a:cs typeface="Calibri" panose="020F0502020204030204" pitchFamily="34" charset="0"/>
              </a:rPr>
              <a:t>amotivation</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Contemporary Educational Psychology</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40</a:t>
            </a:r>
            <a:r>
              <a:rPr lang="en-US" dirty="0">
                <a:latin typeface="Calibri" panose="020F0502020204030204" pitchFamily="34" charset="0"/>
                <a:cs typeface="Calibri" panose="020F0502020204030204" pitchFamily="34" charset="0"/>
              </a:rPr>
              <a:t>, 99-111.</a:t>
            </a:r>
            <a:endParaRPr lang="fi-FI" dirty="0">
              <a:latin typeface="Calibri" panose="020F0502020204030204" pitchFamily="34" charset="0"/>
              <a:cs typeface="Calibri" panose="020F0502020204030204" pitchFamily="34" charset="0"/>
            </a:endParaRPr>
          </a:p>
        </p:txBody>
      </p:sp>
      <p:sp>
        <p:nvSpPr>
          <p:cNvPr id="5" name="Rectangle 4"/>
          <p:cNvSpPr/>
          <p:nvPr/>
        </p:nvSpPr>
        <p:spPr>
          <a:xfrm>
            <a:off x="399270" y="2939957"/>
            <a:ext cx="8014652" cy="646331"/>
          </a:xfrm>
          <a:prstGeom prst="rect">
            <a:avLst/>
          </a:prstGeom>
          <a:solidFill>
            <a:schemeClr val="accent3">
              <a:lumMod val="40000"/>
              <a:lumOff val="60000"/>
            </a:schemeClr>
          </a:solidFill>
        </p:spPr>
        <p:txBody>
          <a:bodyPr wrap="square">
            <a:spAutoFit/>
          </a:bodyPr>
          <a:lstStyle/>
          <a:p>
            <a:pPr>
              <a:spcAft>
                <a:spcPts val="800"/>
              </a:spcAft>
            </a:pPr>
            <a:r>
              <a:rPr lang="en-US" dirty="0" err="1">
                <a:solidFill>
                  <a:srgbClr val="222222"/>
                </a:solidFill>
                <a:latin typeface="Calibri" panose="020F0502020204030204" pitchFamily="34" charset="0"/>
                <a:ea typeface="Calibri" panose="020F0502020204030204" pitchFamily="34" charset="0"/>
                <a:cs typeface="Calibri" panose="020F0502020204030204" pitchFamily="34" charset="0"/>
              </a:rPr>
              <a:t>Swarat</a:t>
            </a: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S., </a:t>
            </a:r>
            <a:r>
              <a:rPr lang="en-US" dirty="0" err="1">
                <a:solidFill>
                  <a:srgbClr val="222222"/>
                </a:solidFill>
                <a:latin typeface="Calibri" panose="020F0502020204030204" pitchFamily="34" charset="0"/>
                <a:ea typeface="Calibri" panose="020F0502020204030204" pitchFamily="34" charset="0"/>
                <a:cs typeface="Calibri" panose="020F0502020204030204" pitchFamily="34" charset="0"/>
              </a:rPr>
              <a:t>Ortony</a:t>
            </a: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A., &amp; </a:t>
            </a:r>
            <a:r>
              <a:rPr lang="en-US" dirty="0" err="1">
                <a:solidFill>
                  <a:srgbClr val="222222"/>
                </a:solidFill>
                <a:latin typeface="Calibri" panose="020F0502020204030204" pitchFamily="34" charset="0"/>
                <a:ea typeface="Calibri" panose="020F0502020204030204" pitchFamily="34" charset="0"/>
                <a:cs typeface="Calibri" panose="020F0502020204030204" pitchFamily="34" charset="0"/>
              </a:rPr>
              <a:t>Revelle</a:t>
            </a: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W. (2012). Activity matters: Understanding student interest in school science. </a:t>
            </a:r>
            <a:r>
              <a:rPr lang="fi-FI" i="1" dirty="0">
                <a:solidFill>
                  <a:srgbClr val="222222"/>
                </a:solidFill>
                <a:latin typeface="Calibri" panose="020F0502020204030204" pitchFamily="34" charset="0"/>
                <a:ea typeface="Calibri" panose="020F0502020204030204" pitchFamily="34" charset="0"/>
                <a:cs typeface="Calibri" panose="020F0502020204030204" pitchFamily="34" charset="0"/>
              </a:rPr>
              <a:t>Journal of Research in Science </a:t>
            </a:r>
            <a:r>
              <a:rPr lang="fi-FI" i="1" dirty="0" err="1">
                <a:solidFill>
                  <a:srgbClr val="222222"/>
                </a:solidFill>
                <a:latin typeface="Calibri" panose="020F0502020204030204" pitchFamily="34" charset="0"/>
                <a:ea typeface="Calibri" panose="020F0502020204030204" pitchFamily="34" charset="0"/>
                <a:cs typeface="Calibri" panose="020F0502020204030204" pitchFamily="34" charset="0"/>
              </a:rPr>
              <a:t>Teaching</a:t>
            </a:r>
            <a:r>
              <a:rPr lang="fi-FI"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fi-FI" i="1" dirty="0">
                <a:solidFill>
                  <a:srgbClr val="222222"/>
                </a:solidFill>
                <a:latin typeface="Calibri" panose="020F0502020204030204" pitchFamily="34" charset="0"/>
                <a:ea typeface="Calibri" panose="020F0502020204030204" pitchFamily="34" charset="0"/>
                <a:cs typeface="Calibri" panose="020F0502020204030204" pitchFamily="34" charset="0"/>
              </a:rPr>
              <a:t>49</a:t>
            </a:r>
            <a:r>
              <a:rPr lang="fi-FI" dirty="0">
                <a:solidFill>
                  <a:srgbClr val="222222"/>
                </a:solidFill>
                <a:latin typeface="Calibri" panose="020F0502020204030204" pitchFamily="34" charset="0"/>
                <a:ea typeface="Calibri" panose="020F0502020204030204" pitchFamily="34" charset="0"/>
                <a:cs typeface="Calibri" panose="020F0502020204030204" pitchFamily="34" charset="0"/>
              </a:rPr>
              <a:t>(4), 515-537.</a:t>
            </a:r>
            <a:endParaRPr lang="fi-FI"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31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22</a:t>
            </a:fld>
            <a:endParaRPr lang="fi-FI" dirty="0"/>
          </a:p>
        </p:txBody>
      </p:sp>
      <p:sp>
        <p:nvSpPr>
          <p:cNvPr id="4" name="Title 3"/>
          <p:cNvSpPr>
            <a:spLocks noGrp="1"/>
          </p:cNvSpPr>
          <p:nvPr>
            <p:ph type="title"/>
          </p:nvPr>
        </p:nvSpPr>
        <p:spPr>
          <a:xfrm>
            <a:off x="562383" y="229702"/>
            <a:ext cx="7368419" cy="1019912"/>
          </a:xfrm>
        </p:spPr>
        <p:txBody>
          <a:bodyPr/>
          <a:lstStyle/>
          <a:p>
            <a:r>
              <a:rPr lang="fi-FI" dirty="0"/>
              <a:t>Opetus</a:t>
            </a:r>
          </a:p>
        </p:txBody>
      </p:sp>
      <p:sp>
        <p:nvSpPr>
          <p:cNvPr id="5" name="Content Placeholder 4"/>
          <p:cNvSpPr>
            <a:spLocks noGrp="1"/>
          </p:cNvSpPr>
          <p:nvPr>
            <p:ph idx="1"/>
          </p:nvPr>
        </p:nvSpPr>
        <p:spPr>
          <a:xfrm>
            <a:off x="562383" y="1249614"/>
            <a:ext cx="8229600" cy="4164215"/>
          </a:xfrm>
        </p:spPr>
        <p:txBody>
          <a:bodyPr>
            <a:normAutofit fontScale="92500" lnSpcReduction="10000"/>
          </a:bodyPr>
          <a:lstStyle/>
          <a:p>
            <a:r>
              <a:rPr lang="fi-FI" sz="2800" dirty="0"/>
              <a:t>Opettaja voi vaikuttaa opetuksen suunnittelulla tilannekiinnostuksen syntyyn</a:t>
            </a:r>
          </a:p>
          <a:p>
            <a:pPr lvl="1"/>
            <a:r>
              <a:rPr lang="fi-FI" sz="2400" dirty="0"/>
              <a:t>Haasteena </a:t>
            </a:r>
            <a:r>
              <a:rPr lang="fi-FI" sz="2400" b="1" dirty="0"/>
              <a:t>”</a:t>
            </a:r>
            <a:r>
              <a:rPr lang="fi-FI" sz="2400" b="1" dirty="0" err="1"/>
              <a:t>catch</a:t>
            </a:r>
            <a:r>
              <a:rPr lang="fi-FI" sz="2400" b="1" dirty="0"/>
              <a:t> and </a:t>
            </a:r>
            <a:r>
              <a:rPr lang="fi-FI" sz="2400" b="1" dirty="0" err="1"/>
              <a:t>hold</a:t>
            </a:r>
            <a:r>
              <a:rPr lang="fi-FI" sz="2400" b="1" dirty="0"/>
              <a:t>”</a:t>
            </a:r>
            <a:r>
              <a:rPr lang="fi-FI" sz="2400" dirty="0"/>
              <a:t> eli tilannekiinnostuksen ylläpitäminen</a:t>
            </a:r>
          </a:p>
          <a:p>
            <a:pPr>
              <a:spcBef>
                <a:spcPts val="1200"/>
              </a:spcBef>
            </a:pPr>
            <a:r>
              <a:rPr lang="fi-FI" sz="2800" dirty="0"/>
              <a:t>Tilannekiinnostusta virittävä opetuskerta voi</a:t>
            </a:r>
          </a:p>
          <a:p>
            <a:pPr lvl="1"/>
            <a:r>
              <a:rPr lang="fi-FI" sz="2400" dirty="0"/>
              <a:t>olla vaihteleva ja yllätyksellinen</a:t>
            </a:r>
          </a:p>
          <a:p>
            <a:pPr lvl="1"/>
            <a:r>
              <a:rPr lang="fi-FI" sz="2400" dirty="0"/>
              <a:t>sisältää aktiviteetteja, joissa asioita voi tehdä ”käsin”</a:t>
            </a:r>
          </a:p>
          <a:p>
            <a:pPr lvl="1"/>
            <a:r>
              <a:rPr lang="fi-FI" sz="2400" dirty="0"/>
              <a:t>mahdollistaa luovuuden ja keksimisen</a:t>
            </a:r>
          </a:p>
          <a:p>
            <a:pPr lvl="1"/>
            <a:r>
              <a:rPr lang="fi-FI" sz="2400" dirty="0"/>
              <a:t>sisältää opetusteknologian käyttöä</a:t>
            </a:r>
          </a:p>
          <a:p>
            <a:pPr lvl="1"/>
            <a:r>
              <a:rPr lang="fi-FI" sz="2400" dirty="0"/>
              <a:t>olla oppilaalle sopivan haasteellinen</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7" name="Rectangle 6"/>
          <p:cNvSpPr/>
          <p:nvPr/>
        </p:nvSpPr>
        <p:spPr>
          <a:xfrm>
            <a:off x="0" y="5699631"/>
            <a:ext cx="9143999" cy="584775"/>
          </a:xfrm>
          <a:prstGeom prst="rect">
            <a:avLst/>
          </a:prstGeom>
          <a:solidFill>
            <a:schemeClr val="bg1">
              <a:lumMod val="85000"/>
            </a:schemeClr>
          </a:solidFill>
        </p:spPr>
        <p:txBody>
          <a:bodyPr wrap="square">
            <a:spAutoFit/>
          </a:bodyPr>
          <a:lstStyle/>
          <a:p>
            <a:pPr>
              <a:spcAft>
                <a:spcPts val="800"/>
              </a:spcAft>
            </a:pPr>
            <a:r>
              <a:rPr lang="en-US" sz="16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Swarat</a:t>
            </a:r>
            <a:r>
              <a:rPr lang="en-US"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S., </a:t>
            </a:r>
            <a:r>
              <a:rPr lang="en-US" sz="16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Ortony</a:t>
            </a:r>
            <a:r>
              <a:rPr lang="en-US"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A., &amp; </a:t>
            </a:r>
            <a:r>
              <a:rPr lang="en-US" sz="16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Revelle</a:t>
            </a:r>
            <a:r>
              <a:rPr lang="en-US"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W. (2012). Activity matters: Understanding student interest in school science. </a:t>
            </a:r>
            <a:r>
              <a:rPr lang="fi-FI" sz="16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Journal of Research in Science </a:t>
            </a:r>
            <a:r>
              <a:rPr lang="fi-FI" sz="1600" i="1"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Teaching</a:t>
            </a:r>
            <a:r>
              <a:rPr lang="fi-FI"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fi-FI" sz="16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49</a:t>
            </a:r>
            <a:r>
              <a:rPr lang="fi-FI" sz="1600" dirty="0">
                <a:solidFill>
                  <a:srgbClr val="222222"/>
                </a:solidFill>
                <a:latin typeface="Arial" panose="020B0604020202020204" pitchFamily="34" charset="0"/>
                <a:ea typeface="Calibri" panose="020F0502020204030204" pitchFamily="34" charset="0"/>
                <a:cs typeface="Times New Roman" panose="02020603050405020304" pitchFamily="18" charset="0"/>
              </a:rPr>
              <a:t>(4), 515-537.</a:t>
            </a:r>
            <a:endParaRPr lang="fi-FI"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0" y="6299199"/>
            <a:ext cx="9143999" cy="584775"/>
          </a:xfrm>
          <a:prstGeom prst="rect">
            <a:avLst/>
          </a:prstGeom>
          <a:solidFill>
            <a:schemeClr val="bg1">
              <a:lumMod val="85000"/>
            </a:schemeClr>
          </a:solidFill>
        </p:spPr>
        <p:txBody>
          <a:bodyPr wrap="square">
            <a:spAutoFit/>
          </a:bodyPr>
          <a:lstStyle/>
          <a:p>
            <a:r>
              <a:rPr lang="en-US" sz="1600" dirty="0">
                <a:solidFill>
                  <a:srgbClr val="222222"/>
                </a:solidFill>
                <a:latin typeface="Arial" panose="020B0604020202020204" pitchFamily="34" charset="0"/>
              </a:rPr>
              <a:t>Roberts, J. C. (2015). Situational interest of fourth-grade children in music at school. </a:t>
            </a:r>
            <a:r>
              <a:rPr lang="en-US" sz="1600" i="1" dirty="0">
                <a:solidFill>
                  <a:srgbClr val="222222"/>
                </a:solidFill>
                <a:latin typeface="Arial" panose="020B0604020202020204" pitchFamily="34" charset="0"/>
              </a:rPr>
              <a:t>Journal of Research in Music Education</a:t>
            </a:r>
            <a:r>
              <a:rPr lang="en-US" sz="1600" dirty="0">
                <a:solidFill>
                  <a:srgbClr val="222222"/>
                </a:solidFill>
                <a:latin typeface="Arial" panose="020B0604020202020204" pitchFamily="34" charset="0"/>
              </a:rPr>
              <a:t>, </a:t>
            </a:r>
            <a:r>
              <a:rPr lang="en-US" sz="1600" i="1" dirty="0">
                <a:solidFill>
                  <a:srgbClr val="222222"/>
                </a:solidFill>
                <a:latin typeface="Arial" panose="020B0604020202020204" pitchFamily="34" charset="0"/>
              </a:rPr>
              <a:t>63</a:t>
            </a:r>
            <a:r>
              <a:rPr lang="en-US" sz="1600" dirty="0">
                <a:solidFill>
                  <a:srgbClr val="222222"/>
                </a:solidFill>
                <a:latin typeface="Arial" panose="020B0604020202020204" pitchFamily="34" charset="0"/>
              </a:rPr>
              <a:t>(2), 180-197.</a:t>
            </a:r>
            <a:endParaRPr lang="fi-FI" sz="1600" dirty="0"/>
          </a:p>
        </p:txBody>
      </p:sp>
    </p:spTree>
    <p:extLst>
      <p:ext uri="{BB962C8B-B14F-4D97-AF65-F5344CB8AC3E}">
        <p14:creationId xmlns:p14="http://schemas.microsoft.com/office/powerpoint/2010/main" val="190108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23</a:t>
            </a:fld>
            <a:endParaRPr lang="fi-FI" dirty="0"/>
          </a:p>
        </p:txBody>
      </p:sp>
      <p:sp>
        <p:nvSpPr>
          <p:cNvPr id="4" name="Title 3"/>
          <p:cNvSpPr>
            <a:spLocks noGrp="1"/>
          </p:cNvSpPr>
          <p:nvPr>
            <p:ph type="title"/>
          </p:nvPr>
        </p:nvSpPr>
        <p:spPr>
          <a:xfrm>
            <a:off x="335375" y="234682"/>
            <a:ext cx="7368419" cy="1019912"/>
          </a:xfrm>
        </p:spPr>
        <p:txBody>
          <a:bodyPr>
            <a:normAutofit fontScale="90000"/>
          </a:bodyPr>
          <a:lstStyle/>
          <a:p>
            <a:r>
              <a:rPr lang="fi-FI" dirty="0"/>
              <a:t>Ohjeistus tilannekiinnostuksen havainnointiin norssilla</a:t>
            </a:r>
          </a:p>
        </p:txBody>
      </p:sp>
      <p:sp>
        <p:nvSpPr>
          <p:cNvPr id="5" name="Content Placeholder 4"/>
          <p:cNvSpPr>
            <a:spLocks noGrp="1"/>
          </p:cNvSpPr>
          <p:nvPr>
            <p:ph idx="1"/>
          </p:nvPr>
        </p:nvSpPr>
        <p:spPr>
          <a:xfrm>
            <a:off x="335375" y="1337450"/>
            <a:ext cx="8229600" cy="3413101"/>
          </a:xfrm>
          <a:solidFill>
            <a:schemeClr val="bg1"/>
          </a:solidFill>
        </p:spPr>
        <p:txBody>
          <a:bodyPr>
            <a:normAutofit fontScale="85000" lnSpcReduction="10000"/>
          </a:bodyPr>
          <a:lstStyle/>
          <a:p>
            <a:pPr marL="0" indent="0">
              <a:buNone/>
            </a:pPr>
            <a:r>
              <a:rPr lang="fi-FI" sz="2800" dirty="0">
                <a:latin typeface="Calibri" panose="020F0502020204030204" pitchFamily="34" charset="0"/>
                <a:cs typeface="Calibri" panose="020F0502020204030204" pitchFamily="34" charset="0"/>
              </a:rPr>
              <a:t>Tee havaintoja tilannekiinnostuksesta oppituntien aikana.</a:t>
            </a:r>
          </a:p>
          <a:p>
            <a:r>
              <a:rPr lang="fi-FI" sz="2800" dirty="0">
                <a:latin typeface="Calibri" panose="020F0502020204030204" pitchFamily="34" charset="0"/>
                <a:cs typeface="Calibri" panose="020F0502020204030204" pitchFamily="34" charset="0"/>
              </a:rPr>
              <a:t>Millä eri tavoilla se näkyy oppilaiden käyttäytymisen tasolla? </a:t>
            </a:r>
          </a:p>
          <a:p>
            <a:r>
              <a:rPr lang="fi-FI" sz="2800" dirty="0">
                <a:latin typeface="Calibri" panose="020F0502020204030204" pitchFamily="34" charset="0"/>
                <a:cs typeface="Calibri" panose="020F0502020204030204" pitchFamily="34" charset="0"/>
              </a:rPr>
              <a:t>Millaiset tekijät voivat selittää kiinnostusta tai sen puutetta? </a:t>
            </a:r>
          </a:p>
          <a:p>
            <a:r>
              <a:rPr lang="fi-FI" sz="2800" dirty="0">
                <a:latin typeface="Calibri" panose="020F0502020204030204" pitchFamily="34" charset="0"/>
                <a:cs typeface="Calibri" panose="020F0502020204030204" pitchFamily="34" charset="0"/>
              </a:rPr>
              <a:t>Millaisia eroja oppilaiden välillä on tilannekiinnostuksessa saman oppitunnin aikana? </a:t>
            </a:r>
          </a:p>
          <a:p>
            <a:r>
              <a:rPr lang="fi-FI" sz="2800" dirty="0">
                <a:latin typeface="Calibri" panose="020F0502020204030204" pitchFamily="34" charset="0"/>
                <a:cs typeface="Calibri" panose="020F0502020204030204" pitchFamily="34" charset="0"/>
              </a:rPr>
              <a:t>Millaisten tehtävien aikana kiinnostus on voimakkainta? </a:t>
            </a:r>
          </a:p>
          <a:p>
            <a:r>
              <a:rPr lang="fi-FI" sz="2800" dirty="0">
                <a:latin typeface="Calibri" panose="020F0502020204030204" pitchFamily="34" charset="0"/>
                <a:cs typeface="Calibri" panose="020F0502020204030204" pitchFamily="34" charset="0"/>
              </a:rPr>
              <a:t>Miten oppilaat vaikuttavat toistensa motivaatioon? </a:t>
            </a:r>
          </a:p>
          <a:p>
            <a:r>
              <a:rPr lang="fi-FI" sz="2800" dirty="0">
                <a:latin typeface="Calibri" panose="020F0502020204030204" pitchFamily="34" charset="0"/>
                <a:cs typeface="Calibri" panose="020F0502020204030204" pitchFamily="34" charset="0"/>
              </a:rPr>
              <a:t>Miten opettaja tukee tilannekiinnostusta?</a:t>
            </a:r>
          </a:p>
          <a:p>
            <a:pPr marL="0" indent="0">
              <a:buNone/>
            </a:pP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7" name="TextBox 6"/>
          <p:cNvSpPr txBox="1"/>
          <p:nvPr/>
        </p:nvSpPr>
        <p:spPr>
          <a:xfrm flipH="1">
            <a:off x="457200" y="5103473"/>
            <a:ext cx="8229600" cy="1323439"/>
          </a:xfrm>
          <a:prstGeom prst="rect">
            <a:avLst/>
          </a:prstGeom>
          <a:noFill/>
        </p:spPr>
        <p:txBody>
          <a:bodyPr wrap="square" rtlCol="0">
            <a:spAutoFit/>
          </a:bodyPr>
          <a:lstStyle/>
          <a:p>
            <a:r>
              <a:rPr lang="fi-FI" sz="2000" dirty="0">
                <a:solidFill>
                  <a:srgbClr val="002060"/>
                </a:solidFill>
                <a:latin typeface="Calibri" panose="020F0502020204030204" pitchFamily="34" charset="0"/>
                <a:cs typeface="Calibri" panose="020F0502020204030204" pitchFamily="34" charset="0"/>
              </a:rPr>
              <a:t>Video Club 1 ja 2 sisältävät yhteensä 5 x 75 min observointia norssilla viikkojen 41-44 aikana. Aloita havainnoinnit tilannekiinnostuksen osalta jo viikon 41 aikana (tai mahdollisimman pian)! Video Club 2 teemoihin liittyvän observaation ohjeistus annetaan ensi kerralla.  </a:t>
            </a:r>
          </a:p>
        </p:txBody>
      </p:sp>
    </p:spTree>
    <p:extLst>
      <p:ext uri="{BB962C8B-B14F-4D97-AF65-F5344CB8AC3E}">
        <p14:creationId xmlns:p14="http://schemas.microsoft.com/office/powerpoint/2010/main" val="215887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4" name="Title 3"/>
          <p:cNvSpPr>
            <a:spLocks noGrp="1"/>
          </p:cNvSpPr>
          <p:nvPr>
            <p:ph type="title"/>
          </p:nvPr>
        </p:nvSpPr>
        <p:spPr>
          <a:xfrm>
            <a:off x="436638" y="567892"/>
            <a:ext cx="7356324" cy="731520"/>
          </a:xfrm>
        </p:spPr>
        <p:txBody>
          <a:bodyPr>
            <a:normAutofit fontScale="90000"/>
          </a:bodyPr>
          <a:lstStyle/>
          <a:p>
            <a:br>
              <a:rPr lang="fi-FI" dirty="0"/>
            </a:br>
            <a:br>
              <a:rPr lang="fi-FI" dirty="0"/>
            </a:br>
            <a:r>
              <a:rPr lang="fi-FI" dirty="0"/>
              <a:t>Video Club 2: </a:t>
            </a:r>
            <a:br>
              <a:rPr lang="fi-FI" dirty="0"/>
            </a:br>
            <a:r>
              <a:rPr lang="fi-FI" dirty="0"/>
              <a:t>Formatiivinen arviointi ja palaute</a:t>
            </a:r>
            <a:br>
              <a:rPr lang="fi-FI" dirty="0"/>
            </a:b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24</a:t>
            </a:fld>
            <a:endParaRPr lang="fi-FI" dirty="0"/>
          </a:p>
        </p:txBody>
      </p:sp>
      <p:sp>
        <p:nvSpPr>
          <p:cNvPr id="10" name="Rectangle 9"/>
          <p:cNvSpPr/>
          <p:nvPr/>
        </p:nvSpPr>
        <p:spPr>
          <a:xfrm>
            <a:off x="436638" y="2055734"/>
            <a:ext cx="8175024" cy="477054"/>
          </a:xfrm>
          <a:prstGeom prst="rect">
            <a:avLst/>
          </a:prstGeom>
        </p:spPr>
        <p:txBody>
          <a:bodyPr wrap="square">
            <a:spAutoFit/>
          </a:bodyPr>
          <a:lstStyle/>
          <a:p>
            <a:r>
              <a:rPr lang="fi-FI" sz="2500" b="1" dirty="0">
                <a:latin typeface="Calibri" panose="020F0502020204030204" pitchFamily="34" charset="0"/>
                <a:cs typeface="Calibri" panose="020F0502020204030204" pitchFamily="34" charset="0"/>
              </a:rPr>
              <a:t>Kuuntele Laura Ketosen Arviointi ja palaute –podcast</a:t>
            </a:r>
            <a:endParaRPr lang="fi-FI" sz="25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30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7" name="Title 6"/>
          <p:cNvSpPr>
            <a:spLocks noGrp="1"/>
          </p:cNvSpPr>
          <p:nvPr>
            <p:ph type="title"/>
          </p:nvPr>
        </p:nvSpPr>
        <p:spPr>
          <a:xfrm>
            <a:off x="457200" y="345211"/>
            <a:ext cx="7543800" cy="1019912"/>
          </a:xfrm>
        </p:spPr>
        <p:txBody>
          <a:bodyPr>
            <a:normAutofit/>
          </a:bodyPr>
          <a:lstStyle/>
          <a:p>
            <a:r>
              <a:rPr lang="fi-FI" sz="2900" dirty="0"/>
              <a:t>Oppimistilanteiden havainnoinnin prosessit </a:t>
            </a:r>
            <a:r>
              <a:rPr lang="fi-FI" sz="2200" dirty="0">
                <a:solidFill>
                  <a:srgbClr val="C00000"/>
                </a:solidFill>
              </a:rPr>
              <a:t>(</a:t>
            </a:r>
            <a:r>
              <a:rPr lang="fi-FI" sz="2200" dirty="0" err="1">
                <a:solidFill>
                  <a:srgbClr val="C00000"/>
                </a:solidFill>
              </a:rPr>
              <a:t>teacher</a:t>
            </a:r>
            <a:r>
              <a:rPr lang="fi-FI" sz="2200" dirty="0">
                <a:solidFill>
                  <a:srgbClr val="C00000"/>
                </a:solidFill>
              </a:rPr>
              <a:t> </a:t>
            </a:r>
            <a:r>
              <a:rPr lang="fi-FI" sz="2200" dirty="0" err="1">
                <a:solidFill>
                  <a:srgbClr val="C00000"/>
                </a:solidFill>
              </a:rPr>
              <a:t>noticing</a:t>
            </a:r>
            <a:r>
              <a:rPr lang="fi-FI" sz="2200" dirty="0">
                <a:solidFill>
                  <a:srgbClr val="C00000"/>
                </a:solidFill>
              </a:rPr>
              <a:t>, </a:t>
            </a:r>
            <a:r>
              <a:rPr lang="fi-FI" sz="2200" dirty="0" err="1">
                <a:solidFill>
                  <a:srgbClr val="C00000"/>
                </a:solidFill>
              </a:rPr>
              <a:t>professional</a:t>
            </a:r>
            <a:r>
              <a:rPr lang="fi-FI" sz="2200" dirty="0">
                <a:solidFill>
                  <a:srgbClr val="C00000"/>
                </a:solidFill>
              </a:rPr>
              <a:t> vision)</a:t>
            </a:r>
          </a:p>
        </p:txBody>
      </p:sp>
      <p:sp>
        <p:nvSpPr>
          <p:cNvPr id="9" name="Content Placeholder 8"/>
          <p:cNvSpPr>
            <a:spLocks noGrp="1"/>
          </p:cNvSpPr>
          <p:nvPr>
            <p:ph idx="1"/>
          </p:nvPr>
        </p:nvSpPr>
        <p:spPr>
          <a:xfrm>
            <a:off x="457200" y="1844699"/>
            <a:ext cx="4225636" cy="4557156"/>
          </a:xfrm>
        </p:spPr>
        <p:txBody>
          <a:bodyPr/>
          <a:lstStyle/>
          <a:p>
            <a:pPr marL="0" indent="0">
              <a:buNone/>
            </a:pPr>
            <a:endParaRPr lang="fi-FI" sz="2800" dirty="0"/>
          </a:p>
          <a:p>
            <a:endParaRPr lang="fi-FI"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13B751-1C73-F140-8F4C-4EAC8C7B914C}"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22.8.2023</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Slide Number Placeholder 5"/>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8" name="Picture 7"/>
          <p:cNvPicPr>
            <a:picLocks noChangeAspect="1"/>
          </p:cNvPicPr>
          <p:nvPr/>
        </p:nvPicPr>
        <p:blipFill rotWithShape="1">
          <a:blip r:embed="rId2"/>
          <a:srcRect l="29644" t="43121" r="49983" b="23214"/>
          <a:stretch/>
        </p:blipFill>
        <p:spPr>
          <a:xfrm>
            <a:off x="5044217" y="2164903"/>
            <a:ext cx="3888778" cy="3614544"/>
          </a:xfrm>
          <a:prstGeom prst="rect">
            <a:avLst/>
          </a:prstGeom>
        </p:spPr>
      </p:pic>
      <p:sp>
        <p:nvSpPr>
          <p:cNvPr id="11" name="TextBox 10"/>
          <p:cNvSpPr txBox="1"/>
          <p:nvPr/>
        </p:nvSpPr>
        <p:spPr>
          <a:xfrm flipH="1">
            <a:off x="163528" y="1474779"/>
            <a:ext cx="4880689"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Havaitseminen</a:t>
            </a:r>
            <a:r>
              <a:rPr kumimoji="0" lang="fi-FI" sz="19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19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huomio</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kohdistuu</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johonkin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vuorovaikutuksen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osatekijään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esim</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oppilaiden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tai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toimintaan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tunnereaktioon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opittavan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asian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ymmärtämiseen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Tulkinta</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tulkitsee</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havaitsemaansa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kokemustensa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tietojensa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oppilaan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tuntemuksen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perusteella</a:t>
            </a:r>
            <a:r>
              <a:rPr kumimoji="0" lang="en-US" sz="1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Päätöksenteko:</a:t>
            </a:r>
            <a:r>
              <a:rPr kumimoji="0" lang="fi-FI"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havaintojen teon ja tulkintojensa pohjalta opettaja päätyy johonkin toimintaan</a:t>
            </a:r>
          </a:p>
        </p:txBody>
      </p:sp>
      <p:sp>
        <p:nvSpPr>
          <p:cNvPr id="2" name="TextBox 1"/>
          <p:cNvSpPr txBox="1"/>
          <p:nvPr/>
        </p:nvSpPr>
        <p:spPr>
          <a:xfrm>
            <a:off x="457201" y="5970380"/>
            <a:ext cx="8459786" cy="430887"/>
          </a:xfrm>
          <a:prstGeom prst="rect">
            <a:avLst/>
          </a:prstGeom>
          <a:solidFill>
            <a:schemeClr val="bg1"/>
          </a:solidFill>
        </p:spPr>
        <p:txBody>
          <a:bodyPr wrap="square" rtlCol="0">
            <a:spAutoFit/>
          </a:bodyPr>
          <a:lstStyle/>
          <a:p>
            <a:r>
              <a:rPr lang="fi-FI" sz="2200" dirty="0">
                <a:latin typeface="Calibri" panose="020F0502020204030204" pitchFamily="34" charset="0"/>
                <a:cs typeface="Calibri" panose="020F0502020204030204" pitchFamily="34" charset="0"/>
              </a:rPr>
              <a:t>Video Clubit tukevat oppimistilanteiden havainnointitaidon kehittymistä</a:t>
            </a:r>
          </a:p>
        </p:txBody>
      </p:sp>
      <p:sp>
        <p:nvSpPr>
          <p:cNvPr id="3" name="Rectangle 2"/>
          <p:cNvSpPr/>
          <p:nvPr/>
        </p:nvSpPr>
        <p:spPr>
          <a:xfrm>
            <a:off x="4896719" y="1475367"/>
            <a:ext cx="4183774" cy="738664"/>
          </a:xfrm>
          <a:prstGeom prst="rect">
            <a:avLst/>
          </a:prstGeom>
        </p:spPr>
        <p:txBody>
          <a:bodyPr wrap="none">
            <a:spAutoFit/>
          </a:bodyPr>
          <a:lstStyle/>
          <a:p>
            <a:r>
              <a:rPr lang="fi-FI" sz="2400" b="1" dirty="0">
                <a:solidFill>
                  <a:prstClr val="black"/>
                </a:solidFill>
                <a:latin typeface="Calibri" panose="020F0502020204030204" pitchFamily="34" charset="0"/>
                <a:cs typeface="Calibri" panose="020F0502020204030204" pitchFamily="34" charset="0"/>
              </a:rPr>
              <a:t>PID-malli</a:t>
            </a:r>
          </a:p>
          <a:p>
            <a:r>
              <a:rPr lang="fi-FI" dirty="0" err="1">
                <a:solidFill>
                  <a:prstClr val="black"/>
                </a:solidFill>
                <a:latin typeface="Calibri" panose="020F0502020204030204" pitchFamily="34" charset="0"/>
                <a:cs typeface="Calibri" panose="020F0502020204030204" pitchFamily="34" charset="0"/>
              </a:rPr>
              <a:t>Perception-Interpretation-Decision-making</a:t>
            </a:r>
            <a:endParaRPr lang="fi-FI" dirty="0"/>
          </a:p>
        </p:txBody>
      </p:sp>
    </p:spTree>
    <p:extLst>
      <p:ext uri="{BB962C8B-B14F-4D97-AF65-F5344CB8AC3E}">
        <p14:creationId xmlns:p14="http://schemas.microsoft.com/office/powerpoint/2010/main" val="419619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4</a:t>
            </a:fld>
            <a:endParaRPr lang="fi-FI" dirty="0"/>
          </a:p>
        </p:txBody>
      </p:sp>
      <p:sp>
        <p:nvSpPr>
          <p:cNvPr id="5" name="Content Placeholder 4"/>
          <p:cNvSpPr>
            <a:spLocks noGrp="1"/>
          </p:cNvSpPr>
          <p:nvPr>
            <p:ph idx="1"/>
          </p:nvPr>
        </p:nvSpPr>
        <p:spPr>
          <a:xfrm>
            <a:off x="509221" y="611052"/>
            <a:ext cx="8282762" cy="1781003"/>
          </a:xfrm>
        </p:spPr>
        <p:txBody>
          <a:bodyPr>
            <a:normAutofit/>
          </a:bodyPr>
          <a:lstStyle/>
          <a:p>
            <a:pPr marL="0" indent="0">
              <a:buNone/>
            </a:pPr>
            <a:r>
              <a:rPr lang="en-US" dirty="0" err="1">
                <a:latin typeface="Calibri" panose="020F0502020204030204" pitchFamily="34" charset="0"/>
                <a:cs typeface="Calibri" panose="020F0502020204030204" pitchFamily="34" charset="0"/>
              </a:rPr>
              <a:t>Havaintojen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tekeminen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opetustilanteissa</a:t>
            </a:r>
            <a:r>
              <a:rPr lang="en-US" dirty="0">
                <a:latin typeface="Calibri" panose="020F0502020204030204" pitchFamily="34" charset="0"/>
                <a:cs typeface="Calibri" panose="020F0502020204030204" pitchFamily="34" charset="0"/>
              </a:rPr>
              <a:t> on </a:t>
            </a:r>
            <a:r>
              <a:rPr lang="en-US" dirty="0" err="1">
                <a:latin typeface="Calibri" panose="020F0502020204030204" pitchFamily="34" charset="0"/>
                <a:cs typeface="Calibri" panose="020F0502020204030204" pitchFamily="34" charset="0"/>
              </a:rPr>
              <a:t>opittavissa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oleva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taito</a:t>
            </a:r>
            <a:endParaRPr lang="en-US" dirty="0">
              <a:latin typeface="Calibri" panose="020F0502020204030204" pitchFamily="34" charset="0"/>
              <a:cs typeface="Calibri" panose="020F0502020204030204" pitchFamily="34" charset="0"/>
            </a:endParaRPr>
          </a:p>
          <a:p>
            <a:pPr marL="0" indent="0">
              <a:buNone/>
            </a:pPr>
            <a:r>
              <a:rPr lang="de-DE" sz="1400" dirty="0">
                <a:latin typeface="Calibri" panose="020F0502020204030204" pitchFamily="34" charset="0"/>
                <a:cs typeface="Calibri" panose="020F0502020204030204" pitchFamily="34" charset="0"/>
              </a:rPr>
              <a:t>Stürmer, K., &amp; Seidel, T. (2015). </a:t>
            </a:r>
            <a:r>
              <a:rPr lang="de-DE" sz="1400" dirty="0" err="1">
                <a:latin typeface="Calibri" panose="020F0502020204030204" pitchFamily="34" charset="0"/>
                <a:cs typeface="Calibri" panose="020F0502020204030204" pitchFamily="34" charset="0"/>
              </a:rPr>
              <a:t>Assessing</a:t>
            </a:r>
            <a:r>
              <a:rPr lang="de-DE" sz="1400" dirty="0">
                <a:latin typeface="Calibri" panose="020F0502020204030204" pitchFamily="34" charset="0"/>
                <a:cs typeface="Calibri" panose="020F0502020204030204" pitchFamily="34" charset="0"/>
              </a:rPr>
              <a:t> professional </a:t>
            </a:r>
            <a:r>
              <a:rPr lang="de-DE" sz="1400" dirty="0" err="1">
                <a:latin typeface="Calibri" panose="020F0502020204030204" pitchFamily="34" charset="0"/>
                <a:cs typeface="Calibri" panose="020F0502020204030204" pitchFamily="34" charset="0"/>
              </a:rPr>
              <a:t>vision</a:t>
            </a:r>
            <a:r>
              <a:rPr lang="de-DE" sz="1400" dirty="0">
                <a:latin typeface="Calibri" panose="020F0502020204030204" pitchFamily="34" charset="0"/>
                <a:cs typeface="Calibri" panose="020F0502020204030204" pitchFamily="34" charset="0"/>
              </a:rPr>
              <a:t> in </a:t>
            </a:r>
            <a:r>
              <a:rPr lang="de-DE" sz="1400" dirty="0" err="1">
                <a:latin typeface="Calibri" panose="020F0502020204030204" pitchFamily="34" charset="0"/>
                <a:cs typeface="Calibri" panose="020F0502020204030204" pitchFamily="34" charset="0"/>
              </a:rPr>
              <a:t>teacher</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candidates</a:t>
            </a:r>
            <a:r>
              <a:rPr lang="de-DE" sz="1400" dirty="0">
                <a:latin typeface="Calibri" panose="020F0502020204030204" pitchFamily="34" charset="0"/>
                <a:cs typeface="Calibri" panose="020F0502020204030204" pitchFamily="34" charset="0"/>
              </a:rPr>
              <a:t>. </a:t>
            </a:r>
            <a:r>
              <a:rPr lang="de-DE" sz="1400" i="1" dirty="0">
                <a:latin typeface="Calibri" panose="020F0502020204030204" pitchFamily="34" charset="0"/>
                <a:cs typeface="Calibri" panose="020F0502020204030204" pitchFamily="34" charset="0"/>
              </a:rPr>
              <a:t>Zeitschrift für Psychologie, 223, </a:t>
            </a:r>
            <a:r>
              <a:rPr lang="de-DE" sz="1400" dirty="0">
                <a:latin typeface="Calibri" panose="020F0502020204030204" pitchFamily="34" charset="0"/>
                <a:cs typeface="Calibri" panose="020F0502020204030204" pitchFamily="34" charset="0"/>
              </a:rPr>
              <a:t>54-63.</a:t>
            </a:r>
            <a:endParaRPr lang="fi-FI" sz="14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F9D46576-D913-A841-B054-014875DAA31A}" type="datetime1">
              <a:rPr lang="fi-FI" smtClean="0"/>
              <a:t>22.8.2023</a:t>
            </a:fld>
            <a:endParaRPr lang="fi-FI" dirty="0"/>
          </a:p>
        </p:txBody>
      </p:sp>
      <p:sp>
        <p:nvSpPr>
          <p:cNvPr id="8" name="Content Placeholder 4"/>
          <p:cNvSpPr txBox="1">
            <a:spLocks/>
          </p:cNvSpPr>
          <p:nvPr/>
        </p:nvSpPr>
        <p:spPr>
          <a:xfrm>
            <a:off x="509221" y="2472015"/>
            <a:ext cx="8282762" cy="1223016"/>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3"/>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err="1">
                <a:latin typeface="Calibri" panose="020F0502020204030204" pitchFamily="34" charset="0"/>
                <a:cs typeface="Calibri" panose="020F0502020204030204" pitchFamily="34" charset="0"/>
              </a:rPr>
              <a:t>Videotallenteet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tukevat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oppimista</a:t>
            </a:r>
            <a:r>
              <a:rPr lang="en-US" dirty="0">
                <a:latin typeface="Calibri" panose="020F0502020204030204" pitchFamily="34" charset="0"/>
                <a:cs typeface="Calibri" panose="020F0502020204030204" pitchFamily="34" charset="0"/>
              </a:rPr>
              <a:t>…</a:t>
            </a:r>
          </a:p>
          <a:p>
            <a:pPr marL="0" indent="0">
              <a:buNone/>
            </a:pPr>
            <a:r>
              <a:rPr lang="en-US" sz="1400" dirty="0">
                <a:solidFill>
                  <a:srgbClr val="002060"/>
                </a:solidFill>
                <a:latin typeface="Arial" panose="020B0604020202020204" pitchFamily="34" charset="0"/>
              </a:rPr>
              <a:t>Van </a:t>
            </a:r>
            <a:r>
              <a:rPr lang="en-US" sz="1400" dirty="0" err="1">
                <a:solidFill>
                  <a:srgbClr val="002060"/>
                </a:solidFill>
                <a:latin typeface="Arial" panose="020B0604020202020204" pitchFamily="34" charset="0"/>
              </a:rPr>
              <a:t>Es</a:t>
            </a:r>
            <a:r>
              <a:rPr lang="en-US" sz="1400" dirty="0">
                <a:solidFill>
                  <a:srgbClr val="002060"/>
                </a:solidFill>
                <a:latin typeface="Arial" panose="020B0604020202020204" pitchFamily="34" charset="0"/>
              </a:rPr>
              <a:t>, E. A., &amp; </a:t>
            </a:r>
            <a:r>
              <a:rPr lang="en-US" sz="1400" dirty="0" err="1">
                <a:solidFill>
                  <a:srgbClr val="002060"/>
                </a:solidFill>
                <a:latin typeface="Arial" panose="020B0604020202020204" pitchFamily="34" charset="0"/>
              </a:rPr>
              <a:t>Sherin</a:t>
            </a:r>
            <a:r>
              <a:rPr lang="en-US" sz="1400" dirty="0">
                <a:solidFill>
                  <a:srgbClr val="002060"/>
                </a:solidFill>
                <a:latin typeface="Arial" panose="020B0604020202020204" pitchFamily="34" charset="0"/>
              </a:rPr>
              <a:t>, M. G. (2002). Learning to notice: Scaffolding new teachers’ interpretations of classroom interactions. </a:t>
            </a:r>
            <a:r>
              <a:rPr lang="en-US" sz="1400" i="1" dirty="0">
                <a:solidFill>
                  <a:srgbClr val="002060"/>
                </a:solidFill>
                <a:latin typeface="Arial" panose="020B0604020202020204" pitchFamily="34" charset="0"/>
              </a:rPr>
              <a:t>Journal of Technology and Teacher Education, 10</a:t>
            </a:r>
            <a:r>
              <a:rPr lang="en-US" sz="1400" dirty="0">
                <a:solidFill>
                  <a:srgbClr val="002060"/>
                </a:solidFill>
                <a:latin typeface="Arial" panose="020B0604020202020204" pitchFamily="34" charset="0"/>
              </a:rPr>
              <a:t>(4), 571-596.</a:t>
            </a:r>
            <a:endParaRPr lang="en-US" dirty="0">
              <a:latin typeface="Calibri" panose="020F0502020204030204" pitchFamily="34" charset="0"/>
              <a:cs typeface="Calibri" panose="020F0502020204030204" pitchFamily="34" charset="0"/>
            </a:endParaRPr>
          </a:p>
        </p:txBody>
      </p:sp>
      <p:sp>
        <p:nvSpPr>
          <p:cNvPr id="12" name="Content Placeholder 4"/>
          <p:cNvSpPr txBox="1">
            <a:spLocks/>
          </p:cNvSpPr>
          <p:nvPr/>
        </p:nvSpPr>
        <p:spPr>
          <a:xfrm>
            <a:off x="509221" y="3949977"/>
            <a:ext cx="8282762" cy="238770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3"/>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100" dirty="0">
                <a:latin typeface="Calibri" panose="020F0502020204030204" pitchFamily="34" charset="0"/>
                <a:cs typeface="Calibri" panose="020F0502020204030204" pitchFamily="34" charset="0"/>
              </a:rPr>
              <a:t>…</a:t>
            </a:r>
            <a:r>
              <a:rPr lang="en-US" sz="4100" dirty="0" err="1">
                <a:latin typeface="Calibri" panose="020F0502020204030204" pitchFamily="34" charset="0"/>
                <a:cs typeface="Calibri" panose="020F0502020204030204" pitchFamily="34" charset="0"/>
              </a:rPr>
              <a:t>mutta</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havaintojen</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tekemiseen</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tarvitaan</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ohjausta</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Ilman</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ohjausta</a:t>
            </a:r>
            <a:r>
              <a:rPr lang="en-US" sz="4100" dirty="0">
                <a:latin typeface="Calibri" panose="020F0502020204030204" pitchFamily="34" charset="0"/>
                <a:cs typeface="Calibri" panose="020F0502020204030204" pitchFamily="34" charset="0"/>
              </a:rPr>
              <a:t> on </a:t>
            </a:r>
            <a:r>
              <a:rPr lang="en-US" sz="4100" dirty="0" err="1">
                <a:latin typeface="Calibri" panose="020F0502020204030204" pitchFamily="34" charset="0"/>
                <a:cs typeface="Calibri" panose="020F0502020204030204" pitchFamily="34" charset="0"/>
              </a:rPr>
              <a:t>vaikea</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tunnistaa</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oppimisen</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kannalta</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merkityksellisiä</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asioita</a:t>
            </a:r>
            <a:r>
              <a:rPr lang="en-US" sz="4100" dirty="0">
                <a:latin typeface="Calibri" panose="020F0502020204030204" pitchFamily="34" charset="0"/>
                <a:cs typeface="Calibri" panose="020F0502020204030204" pitchFamily="34" charset="0"/>
              </a:rPr>
              <a:t> ja </a:t>
            </a:r>
            <a:r>
              <a:rPr lang="en-US" sz="4100" dirty="0" err="1">
                <a:latin typeface="Calibri" panose="020F0502020204030204" pitchFamily="34" charset="0"/>
                <a:cs typeface="Calibri" panose="020F0502020204030204" pitchFamily="34" charset="0"/>
              </a:rPr>
              <a:t>kehittää</a:t>
            </a:r>
            <a:r>
              <a:rPr lang="en-US" sz="4100" dirty="0">
                <a:latin typeface="Calibri" panose="020F0502020204030204" pitchFamily="34" charset="0"/>
                <a:cs typeface="Calibri" panose="020F0502020204030204" pitchFamily="34" charset="0"/>
              </a:rPr>
              <a:t> </a:t>
            </a:r>
            <a:r>
              <a:rPr lang="en-US" sz="4100" dirty="0" err="1">
                <a:latin typeface="Calibri" panose="020F0502020204030204" pitchFamily="34" charset="0"/>
                <a:cs typeface="Calibri" panose="020F0502020204030204" pitchFamily="34" charset="0"/>
              </a:rPr>
              <a:t>havainnointitaitojaan</a:t>
            </a:r>
            <a:r>
              <a:rPr lang="en-US" sz="4100" dirty="0">
                <a:latin typeface="Calibri" panose="020F0502020204030204" pitchFamily="34" charset="0"/>
                <a:cs typeface="Calibri" panose="020F0502020204030204" pitchFamily="34" charset="0"/>
              </a:rPr>
              <a:t>. </a:t>
            </a:r>
          </a:p>
          <a:p>
            <a:pPr marL="0" indent="0">
              <a:lnSpc>
                <a:spcPct val="120000"/>
              </a:lnSpc>
              <a:buFont typeface="Arial"/>
              <a:buNone/>
            </a:pPr>
            <a:r>
              <a:rPr lang="en-US" sz="2000" dirty="0" err="1">
                <a:solidFill>
                  <a:srgbClr val="002060"/>
                </a:solidFill>
                <a:latin typeface="Arial" panose="020B0604020202020204" pitchFamily="34" charset="0"/>
              </a:rPr>
              <a:t>Santagata</a:t>
            </a:r>
            <a:r>
              <a:rPr lang="en-US" sz="2000" dirty="0">
                <a:solidFill>
                  <a:srgbClr val="002060"/>
                </a:solidFill>
                <a:latin typeface="Arial" panose="020B0604020202020204" pitchFamily="34" charset="0"/>
              </a:rPr>
              <a:t>, R., &amp; </a:t>
            </a:r>
            <a:r>
              <a:rPr lang="en-US" sz="2000" dirty="0" err="1">
                <a:solidFill>
                  <a:srgbClr val="002060"/>
                </a:solidFill>
                <a:latin typeface="Arial" panose="020B0604020202020204" pitchFamily="34" charset="0"/>
              </a:rPr>
              <a:t>Angelici</a:t>
            </a:r>
            <a:r>
              <a:rPr lang="en-US" sz="2000" dirty="0">
                <a:solidFill>
                  <a:srgbClr val="002060"/>
                </a:solidFill>
                <a:latin typeface="Arial" panose="020B0604020202020204" pitchFamily="34" charset="0"/>
              </a:rPr>
              <a:t>, G. (2010). Studying the impact of the lesson analysis framework on preservice teachers’ abilities to reflect on videos of classroom teaching. </a:t>
            </a:r>
            <a:r>
              <a:rPr lang="en-US" sz="2000" i="1" dirty="0">
                <a:solidFill>
                  <a:srgbClr val="002060"/>
                </a:solidFill>
                <a:latin typeface="Arial" panose="020B0604020202020204" pitchFamily="34" charset="0"/>
              </a:rPr>
              <a:t>Journal of Teacher Education</a:t>
            </a:r>
            <a:r>
              <a:rPr lang="en-US" sz="2000" dirty="0">
                <a:solidFill>
                  <a:srgbClr val="002060"/>
                </a:solidFill>
                <a:latin typeface="Arial" panose="020B0604020202020204" pitchFamily="34" charset="0"/>
              </a:rPr>
              <a:t>, </a:t>
            </a:r>
            <a:r>
              <a:rPr lang="en-US" sz="2000" i="1" dirty="0">
                <a:solidFill>
                  <a:srgbClr val="002060"/>
                </a:solidFill>
                <a:latin typeface="Arial" panose="020B0604020202020204" pitchFamily="34" charset="0"/>
              </a:rPr>
              <a:t>61</a:t>
            </a:r>
            <a:r>
              <a:rPr lang="en-US" sz="2000" dirty="0">
                <a:solidFill>
                  <a:srgbClr val="002060"/>
                </a:solidFill>
                <a:latin typeface="Arial" panose="020B0604020202020204" pitchFamily="34" charset="0"/>
              </a:rPr>
              <a:t>(4), 339-349.</a:t>
            </a:r>
            <a:endParaRPr lang="fi-FI" sz="2000" dirty="0">
              <a:solidFill>
                <a:srgbClr val="002060"/>
              </a:solidFill>
            </a:endParaRPr>
          </a:p>
          <a:p>
            <a:pPr marL="0" indent="0">
              <a:lnSpc>
                <a:spcPct val="120000"/>
              </a:lnSpc>
              <a:buFont typeface="Arial"/>
              <a:buNone/>
            </a:pPr>
            <a:endParaRPr lang="fi-FI" sz="1400" dirty="0">
              <a:solidFill>
                <a:srgbClr val="002060"/>
              </a:solidFill>
              <a:latin typeface="Calibri" panose="020F0502020204030204" pitchFamily="34" charset="0"/>
              <a:cs typeface="Calibri" panose="020F0502020204030204" pitchFamily="34" charset="0"/>
            </a:endParaRPr>
          </a:p>
          <a:p>
            <a:pPr marL="0" indent="0">
              <a:lnSpc>
                <a:spcPct val="120000"/>
              </a:lnSpc>
              <a:buFont typeface="Arial"/>
              <a:buNone/>
            </a:pP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77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5DA6D7-8BEC-4C7B-BD2E-0B933080A024}"/>
              </a:ext>
            </a:extLst>
          </p:cNvPr>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a:extLst>
              <a:ext uri="{FF2B5EF4-FFF2-40B4-BE49-F238E27FC236}">
                <a16:creationId xmlns:a16="http://schemas.microsoft.com/office/drawing/2014/main" id="{7BF62A35-500D-4B7C-A726-C587DEBC4676}"/>
              </a:ext>
            </a:extLst>
          </p:cNvPr>
          <p:cNvSpPr>
            <a:spLocks noGrp="1"/>
          </p:cNvSpPr>
          <p:nvPr>
            <p:ph type="sldNum" sz="quarter" idx="12"/>
          </p:nvPr>
        </p:nvSpPr>
        <p:spPr/>
        <p:txBody>
          <a:bodyPr/>
          <a:lstStyle/>
          <a:p>
            <a:fld id="{0FE3988A-0109-0B40-965D-9E0ED41EFEE4}" type="slidenum">
              <a:rPr lang="fi-FI" smtClean="0"/>
              <a:pPr/>
              <a:t>5</a:t>
            </a:fld>
            <a:endParaRPr lang="fi-FI" dirty="0"/>
          </a:p>
        </p:txBody>
      </p:sp>
      <p:sp>
        <p:nvSpPr>
          <p:cNvPr id="4" name="Title 3">
            <a:extLst>
              <a:ext uri="{FF2B5EF4-FFF2-40B4-BE49-F238E27FC236}">
                <a16:creationId xmlns:a16="http://schemas.microsoft.com/office/drawing/2014/main" id="{4ED90215-786A-44AF-A785-8E27E0F142AD}"/>
              </a:ext>
            </a:extLst>
          </p:cNvPr>
          <p:cNvSpPr>
            <a:spLocks noGrp="1"/>
          </p:cNvSpPr>
          <p:nvPr>
            <p:ph type="title"/>
          </p:nvPr>
        </p:nvSpPr>
        <p:spPr/>
        <p:txBody>
          <a:bodyPr>
            <a:normAutofit/>
          </a:bodyPr>
          <a:lstStyle/>
          <a:p>
            <a:r>
              <a:rPr lang="fi-FI" dirty="0"/>
              <a:t>Pariporinaa luennon pohjalta</a:t>
            </a:r>
          </a:p>
        </p:txBody>
      </p:sp>
      <p:sp>
        <p:nvSpPr>
          <p:cNvPr id="5" name="Content Placeholder 4">
            <a:extLst>
              <a:ext uri="{FF2B5EF4-FFF2-40B4-BE49-F238E27FC236}">
                <a16:creationId xmlns:a16="http://schemas.microsoft.com/office/drawing/2014/main" id="{BEA765DC-2832-4699-A52B-AB183869BB4A}"/>
              </a:ext>
            </a:extLst>
          </p:cNvPr>
          <p:cNvSpPr>
            <a:spLocks noGrp="1"/>
          </p:cNvSpPr>
          <p:nvPr>
            <p:ph idx="1"/>
          </p:nvPr>
        </p:nvSpPr>
        <p:spPr/>
        <p:txBody>
          <a:bodyPr/>
          <a:lstStyle/>
          <a:p>
            <a:r>
              <a:rPr lang="fi-FI" dirty="0"/>
              <a:t>Millainen olet havaintojen tekijänä? </a:t>
            </a:r>
          </a:p>
          <a:p>
            <a:r>
              <a:rPr lang="fi-FI" dirty="0"/>
              <a:t>Mikä havaitsemisessa ja havaintojen tekemisen taidossa tuntui itsellesi olennaiselta? </a:t>
            </a:r>
          </a:p>
        </p:txBody>
      </p:sp>
      <p:sp>
        <p:nvSpPr>
          <p:cNvPr id="6" name="Date Placeholder 5">
            <a:extLst>
              <a:ext uri="{FF2B5EF4-FFF2-40B4-BE49-F238E27FC236}">
                <a16:creationId xmlns:a16="http://schemas.microsoft.com/office/drawing/2014/main" id="{344A013B-9E01-46D4-9D26-E8354AC764AF}"/>
              </a:ext>
            </a:extLst>
          </p:cNvPr>
          <p:cNvSpPr>
            <a:spLocks noGrp="1"/>
          </p:cNvSpPr>
          <p:nvPr>
            <p:ph type="dt" sz="half" idx="10"/>
          </p:nvPr>
        </p:nvSpPr>
        <p:spPr/>
        <p:txBody>
          <a:bodyPr/>
          <a:lstStyle/>
          <a:p>
            <a:fld id="{F9D46576-D913-A841-B054-014875DAA31A}" type="datetime1">
              <a:rPr lang="fi-FI" smtClean="0"/>
              <a:t>22.8.2023</a:t>
            </a:fld>
            <a:endParaRPr lang="fi-FI" dirty="0"/>
          </a:p>
        </p:txBody>
      </p:sp>
    </p:spTree>
    <p:extLst>
      <p:ext uri="{BB962C8B-B14F-4D97-AF65-F5344CB8AC3E}">
        <p14:creationId xmlns:p14="http://schemas.microsoft.com/office/powerpoint/2010/main" val="94168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26317"/>
            <a:ext cx="4741260" cy="683433"/>
          </a:xfrm>
        </p:spPr>
        <p:txBody>
          <a:bodyPr>
            <a:normAutofit fontScale="90000"/>
          </a:bodyPr>
          <a:lstStyle/>
          <a:p>
            <a:r>
              <a:rPr lang="fi-FI" dirty="0"/>
              <a:t>Video Clubin tavoitteet</a:t>
            </a:r>
          </a:p>
        </p:txBody>
      </p:sp>
      <p:sp>
        <p:nvSpPr>
          <p:cNvPr id="8" name="Content Placeholder 7"/>
          <p:cNvSpPr>
            <a:spLocks noGrp="1"/>
          </p:cNvSpPr>
          <p:nvPr>
            <p:ph idx="1"/>
          </p:nvPr>
        </p:nvSpPr>
        <p:spPr>
          <a:xfrm>
            <a:off x="283029" y="1819729"/>
            <a:ext cx="4443274" cy="2923411"/>
          </a:xfrm>
        </p:spPr>
        <p:txBody>
          <a:bodyPr>
            <a:noAutofit/>
          </a:bodyPr>
          <a:lstStyle/>
          <a:p>
            <a:pPr marL="457200" indent="-457200">
              <a:buFont typeface="+mj-lt"/>
              <a:buAutoNum type="arabicPeriod"/>
            </a:pPr>
            <a:r>
              <a:rPr lang="fi-FI" sz="2200" dirty="0">
                <a:latin typeface="Calibri" panose="020F0502020204030204" pitchFamily="34" charset="0"/>
                <a:cs typeface="Calibri" panose="020F0502020204030204" pitchFamily="34" charset="0"/>
              </a:rPr>
              <a:t>Harjoitella </a:t>
            </a:r>
            <a:r>
              <a:rPr lang="fi-FI" sz="2200" b="1" dirty="0">
                <a:latin typeface="Calibri" panose="020F0502020204030204" pitchFamily="34" charset="0"/>
                <a:cs typeface="Calibri" panose="020F0502020204030204" pitchFamily="34" charset="0"/>
              </a:rPr>
              <a:t>ohjatusti opetustilanteiden </a:t>
            </a:r>
            <a:r>
              <a:rPr lang="fi-FI" sz="2200" dirty="0">
                <a:latin typeface="Calibri" panose="020F0502020204030204" pitchFamily="34" charset="0"/>
                <a:cs typeface="Calibri" panose="020F0502020204030204" pitchFamily="34" charset="0"/>
              </a:rPr>
              <a:t>havainnointia ennalta määritellyistä teemoista</a:t>
            </a:r>
          </a:p>
          <a:p>
            <a:pPr marL="457200" indent="-457200">
              <a:buFont typeface="+mj-lt"/>
              <a:buAutoNum type="arabicPeriod"/>
            </a:pPr>
            <a:r>
              <a:rPr lang="fi-FI" sz="2200" dirty="0">
                <a:latin typeface="Calibri" panose="020F0502020204030204" pitchFamily="34" charset="0"/>
                <a:cs typeface="Calibri" panose="020F0502020204030204" pitchFamily="34" charset="0"/>
              </a:rPr>
              <a:t>Soveltaa taitoja havainnoimalla </a:t>
            </a:r>
            <a:r>
              <a:rPr lang="fi-FI" sz="2200" b="1" dirty="0">
                <a:latin typeface="Calibri" panose="020F0502020204030204" pitchFamily="34" charset="0"/>
                <a:cs typeface="Calibri" panose="020F0502020204030204" pitchFamily="34" charset="0"/>
              </a:rPr>
              <a:t>itsenäisesti</a:t>
            </a:r>
            <a:r>
              <a:rPr lang="fi-FI" sz="2200" dirty="0">
                <a:latin typeface="Calibri" panose="020F0502020204030204" pitchFamily="34" charset="0"/>
                <a:cs typeface="Calibri" panose="020F0502020204030204" pitchFamily="34" charset="0"/>
              </a:rPr>
              <a:t> opetustilanteita </a:t>
            </a:r>
            <a:r>
              <a:rPr lang="fi-FI" sz="2200" dirty="0">
                <a:solidFill>
                  <a:srgbClr val="002060"/>
                </a:solidFill>
                <a:latin typeface="Calibri" panose="020F0502020204030204" pitchFamily="34" charset="0"/>
                <a:cs typeface="Calibri" panose="020F0502020204030204" pitchFamily="34" charset="0"/>
              </a:rPr>
              <a:t>norssilla samoista teemoista</a:t>
            </a:r>
          </a:p>
          <a:p>
            <a:pPr marL="457200" indent="-457200">
              <a:buFont typeface="+mj-lt"/>
              <a:buAutoNum type="arabicPeriod"/>
            </a:pPr>
            <a:r>
              <a:rPr lang="fi-FI" sz="2200" dirty="0">
                <a:solidFill>
                  <a:srgbClr val="002060"/>
                </a:solidFill>
                <a:latin typeface="Calibri" panose="020F0502020204030204" pitchFamily="34" charset="0"/>
                <a:cs typeface="Calibri" panose="020F0502020204030204" pitchFamily="34" charset="0"/>
              </a:rPr>
              <a:t>Laajentaa vuorovaikutuksen tilannekohtaisiin </a:t>
            </a:r>
            <a:r>
              <a:rPr lang="fi-FI" sz="2200" dirty="0">
                <a:latin typeface="Calibri" panose="020F0502020204030204" pitchFamily="34" charset="0"/>
                <a:cs typeface="Calibri" panose="020F0502020204030204" pitchFamily="34" charset="0"/>
              </a:rPr>
              <a:t>tekijöihin liittyvää osaamista perehtymällä </a:t>
            </a:r>
            <a:r>
              <a:rPr lang="fi-FI" sz="2200" b="1" dirty="0">
                <a:latin typeface="Calibri" panose="020F0502020204030204" pitchFamily="34" charset="0"/>
                <a:cs typeface="Calibri" panose="020F0502020204030204" pitchFamily="34" charset="0"/>
              </a:rPr>
              <a:t>tutkimustietoon</a:t>
            </a:r>
          </a:p>
        </p:txBody>
      </p:sp>
      <p:sp>
        <p:nvSpPr>
          <p:cNvPr id="6" name="Date Placeholder 5"/>
          <p:cNvSpPr>
            <a:spLocks noGrp="1"/>
          </p:cNvSpPr>
          <p:nvPr>
            <p:ph type="dt" sz="half" idx="10"/>
          </p:nvPr>
        </p:nvSpPr>
        <p:spPr/>
        <p:txBody>
          <a:bodyPr/>
          <a:lstStyle/>
          <a:p>
            <a:fld id="{308610AC-C6DC-4040-B5DB-3FDA4B18D1E3}" type="datetime1">
              <a:rPr lang="fi-FI" smtClean="0"/>
              <a:t>22.8.2023</a:t>
            </a:fld>
            <a:endParaRPr lang="fi-FI" dirty="0"/>
          </a:p>
        </p:txBody>
      </p:sp>
      <p:sp>
        <p:nvSpPr>
          <p:cNvPr id="4" name="Footer Placeholder 3"/>
          <p:cNvSpPr>
            <a:spLocks noGrp="1"/>
          </p:cNvSpPr>
          <p:nvPr>
            <p:ph type="ftr" sz="quarter" idx="4294967295"/>
          </p:nvPr>
        </p:nvSpPr>
        <p:spPr>
          <a:xfrm>
            <a:off x="6996113" y="6424613"/>
            <a:ext cx="2147887" cy="180975"/>
          </a:xfrm>
        </p:spPr>
        <p:txBody>
          <a:bodyPr/>
          <a:lstStyle/>
          <a:p>
            <a:r>
              <a:rPr lang="fi-FI" b="1">
                <a:solidFill>
                  <a:schemeClr val="tx2"/>
                </a:solidFill>
              </a:rPr>
              <a:t>JYU. </a:t>
            </a:r>
            <a:r>
              <a:rPr lang="fi-FI" b="1"/>
              <a:t>Since 1863.</a:t>
            </a:r>
            <a:endParaRPr lang="fi-FI" b="1" dirty="0"/>
          </a:p>
        </p:txBody>
      </p:sp>
      <p:sp>
        <p:nvSpPr>
          <p:cNvPr id="5" name="Slide Number Placeholder 4"/>
          <p:cNvSpPr>
            <a:spLocks noGrp="1"/>
          </p:cNvSpPr>
          <p:nvPr>
            <p:ph type="sldNum" sz="quarter" idx="4294967295"/>
          </p:nvPr>
        </p:nvSpPr>
        <p:spPr>
          <a:xfrm>
            <a:off x="8689975" y="6424613"/>
            <a:ext cx="454025" cy="180975"/>
          </a:xfrm>
        </p:spPr>
        <p:txBody>
          <a:bodyPr/>
          <a:lstStyle/>
          <a:p>
            <a:fld id="{0FE3988A-0109-0B40-965D-9E0ED41EFEE4}" type="slidenum">
              <a:rPr lang="fi-FI" smtClean="0"/>
              <a:pPr/>
              <a:t>6</a:t>
            </a:fld>
            <a:endParaRPr lang="fi-FI" dirty="0"/>
          </a:p>
        </p:txBody>
      </p:sp>
    </p:spTree>
    <p:extLst>
      <p:ext uri="{BB962C8B-B14F-4D97-AF65-F5344CB8AC3E}">
        <p14:creationId xmlns:p14="http://schemas.microsoft.com/office/powerpoint/2010/main" val="402206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BBE0E3"/>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srgbClr val="FFFFFF"/>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srgbClr val="FFFFFF"/>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srgbClr val="FFFFFF"/>
                </a:solidFill>
                <a:effectLst/>
                <a:uLnTx/>
                <a:uFillTx/>
                <a:latin typeface="Helvetica" pitchFamily="34" charset="0"/>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fi-FI" sz="900" b="0" i="0" u="none" strike="noStrike" kern="1200" cap="none" spc="0" normalizeH="0" baseline="0" noProof="0" dirty="0">
              <a:ln>
                <a:noFill/>
              </a:ln>
              <a:solidFill>
                <a:srgbClr val="FFFFFF"/>
              </a:solidFill>
              <a:effectLst/>
              <a:uLnTx/>
              <a:uFillTx/>
              <a:latin typeface="Helvetica" pitchFamily="34" charset="0"/>
              <a:ea typeface="+mn-ea"/>
              <a:cs typeface="Arial"/>
            </a:endParaRPr>
          </a:p>
        </p:txBody>
      </p:sp>
      <p:graphicFrame>
        <p:nvGraphicFramePr>
          <p:cNvPr id="6" name="Table 5"/>
          <p:cNvGraphicFramePr>
            <a:graphicFrameLocks noGrp="1"/>
          </p:cNvGraphicFramePr>
          <p:nvPr/>
        </p:nvGraphicFramePr>
        <p:xfrm>
          <a:off x="0" y="66832"/>
          <a:ext cx="9144000" cy="6471442"/>
        </p:xfrm>
        <a:graphic>
          <a:graphicData uri="http://schemas.openxmlformats.org/drawingml/2006/table">
            <a:tbl>
              <a:tblPr firstRow="1" bandRow="1">
                <a:tableStyleId>{5940675A-B579-460E-94D1-54222C63F5DA}</a:tableStyleId>
              </a:tblPr>
              <a:tblGrid>
                <a:gridCol w="1389665">
                  <a:extLst>
                    <a:ext uri="{9D8B030D-6E8A-4147-A177-3AD203B41FA5}">
                      <a16:colId xmlns:a16="http://schemas.microsoft.com/office/drawing/2014/main" val="1552835324"/>
                    </a:ext>
                  </a:extLst>
                </a:gridCol>
                <a:gridCol w="1649071">
                  <a:extLst>
                    <a:ext uri="{9D8B030D-6E8A-4147-A177-3AD203B41FA5}">
                      <a16:colId xmlns:a16="http://schemas.microsoft.com/office/drawing/2014/main" val="4130883434"/>
                    </a:ext>
                  </a:extLst>
                </a:gridCol>
                <a:gridCol w="1630540">
                  <a:extLst>
                    <a:ext uri="{9D8B030D-6E8A-4147-A177-3AD203B41FA5}">
                      <a16:colId xmlns:a16="http://schemas.microsoft.com/office/drawing/2014/main" val="3689724029"/>
                    </a:ext>
                  </a:extLst>
                </a:gridCol>
                <a:gridCol w="1610542">
                  <a:extLst>
                    <a:ext uri="{9D8B030D-6E8A-4147-A177-3AD203B41FA5}">
                      <a16:colId xmlns:a16="http://schemas.microsoft.com/office/drawing/2014/main" val="3715201053"/>
                    </a:ext>
                  </a:extLst>
                </a:gridCol>
                <a:gridCol w="1835829">
                  <a:extLst>
                    <a:ext uri="{9D8B030D-6E8A-4147-A177-3AD203B41FA5}">
                      <a16:colId xmlns:a16="http://schemas.microsoft.com/office/drawing/2014/main" val="1707312976"/>
                    </a:ext>
                  </a:extLst>
                </a:gridCol>
                <a:gridCol w="1028353">
                  <a:extLst>
                    <a:ext uri="{9D8B030D-6E8A-4147-A177-3AD203B41FA5}">
                      <a16:colId xmlns:a16="http://schemas.microsoft.com/office/drawing/2014/main" val="4025260522"/>
                    </a:ext>
                  </a:extLst>
                </a:gridCol>
              </a:tblGrid>
              <a:tr h="215288">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PERIODI 1 </a:t>
                      </a:r>
                      <a:r>
                        <a:rPr lang="fi-FI" sz="900" b="0" dirty="0">
                          <a:solidFill>
                            <a:schemeClr val="tx1"/>
                          </a:solidFill>
                          <a:effectLst/>
                          <a:latin typeface="Calibri" panose="020F0502020204030204" pitchFamily="34" charset="0"/>
                          <a:cs typeface="Calibri" panose="020F0502020204030204" pitchFamily="34" charset="0"/>
                        </a:rPr>
                        <a:t>1.8.–22.10.2023</a:t>
                      </a:r>
                      <a:endParaRPr lang="fi-FI"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tx2">
                        <a:lumMod val="10000"/>
                        <a:lumOff val="9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PERIODI 2 </a:t>
                      </a:r>
                      <a:r>
                        <a:rPr lang="fi-FI" sz="900" b="0" dirty="0">
                          <a:effectLst/>
                          <a:latin typeface="Calibri" panose="020F0502020204030204" pitchFamily="34" charset="0"/>
                          <a:cs typeface="Calibri" panose="020F0502020204030204" pitchFamily="34" charset="0"/>
                        </a:rPr>
                        <a:t>23.10.–31.12.2023</a:t>
                      </a:r>
                      <a:endParaRPr lang="fi-FI" sz="900" b="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FFFFCC"/>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PERIODI 3 </a:t>
                      </a:r>
                      <a:r>
                        <a:rPr lang="fi-FI" sz="900" b="0" dirty="0">
                          <a:effectLst/>
                          <a:latin typeface="Calibri" panose="020F0502020204030204" pitchFamily="34" charset="0"/>
                          <a:cs typeface="Calibri" panose="020F0502020204030204" pitchFamily="34" charset="0"/>
                        </a:rPr>
                        <a:t>1.1.–17.3.2024</a:t>
                      </a:r>
                      <a:endParaRPr lang="fi-FI" sz="900" b="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PERIODI 4 </a:t>
                      </a:r>
                      <a:r>
                        <a:rPr lang="fi-FI" sz="900" b="0" dirty="0">
                          <a:effectLst/>
                          <a:latin typeface="Calibri" panose="020F0502020204030204" pitchFamily="34" charset="0"/>
                          <a:cs typeface="Calibri" panose="020F0502020204030204" pitchFamily="34" charset="0"/>
                        </a:rPr>
                        <a:t>18.3.–26.5.2024</a:t>
                      </a:r>
                      <a:endParaRPr lang="fi-FI" sz="900" b="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E5FFF8"/>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2034847146"/>
                  </a:ext>
                </a:extLst>
              </a:tr>
              <a:tr h="354070">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KTKP010 Oppiminen ja ohjaus </a:t>
                      </a:r>
                      <a:endParaRPr lang="fi-FI" sz="1100" b="1"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tx2">
                        <a:lumMod val="10000"/>
                        <a:lumOff val="9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KTKP050 Vuorovaikutus ja yhteistyö </a:t>
                      </a:r>
                      <a:endParaRPr lang="fi-FI" sz="1100" b="1"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FFFFCC"/>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KTKP040 Tieteellinen tieto ja ajattelu  </a:t>
                      </a:r>
                      <a:endParaRPr lang="fi-FI" sz="1100" b="1"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KTKP020 Kasvatus, yhteiskunta ja muutos</a:t>
                      </a:r>
                      <a:endParaRPr lang="fi-FI" sz="1100" b="1"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E5FFF8"/>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54216982"/>
                  </a:ext>
                </a:extLst>
              </a:tr>
              <a:tr h="1283704">
                <a:tc>
                  <a:txBody>
                    <a:bodyPr/>
                    <a:lstStyle/>
                    <a:p>
                      <a:pPr marL="88900" indent="0">
                        <a:lnSpc>
                          <a:spcPct val="107000"/>
                        </a:lnSpc>
                        <a:spcAft>
                          <a:spcPts val="0"/>
                        </a:spcAft>
                      </a:pPr>
                      <a:r>
                        <a:rPr lang="fi-FI" sz="1100" b="1" kern="1200" dirty="0">
                          <a:effectLst/>
                          <a:latin typeface="Calibri" panose="020F0502020204030204" pitchFamily="34" charset="0"/>
                          <a:cs typeface="Calibri" panose="020F0502020204030204" pitchFamily="34" charset="0"/>
                        </a:rPr>
                        <a:t>OKL Luennot</a:t>
                      </a:r>
                    </a:p>
                    <a:p>
                      <a:pPr marL="88900" indent="0">
                        <a:lnSpc>
                          <a:spcPct val="107000"/>
                        </a:lnSpc>
                        <a:spcAft>
                          <a:spcPts val="0"/>
                        </a:spcAft>
                      </a:pPr>
                      <a:r>
                        <a:rPr lang="fi-FI" sz="1100" b="1" kern="1200" dirty="0">
                          <a:effectLst/>
                          <a:latin typeface="Calibri" panose="020F0502020204030204" pitchFamily="34" charset="0"/>
                          <a:cs typeface="Calibri" panose="020F0502020204030204" pitchFamily="34" charset="0"/>
                        </a:rPr>
                        <a:t>Klo 12:30-13:30 </a:t>
                      </a:r>
                      <a:endParaRPr lang="fi-FI" sz="1100" b="1" kern="1200" dirty="0">
                        <a:effectLst/>
                        <a:highlight>
                          <a:srgbClr val="FFFF00"/>
                        </a:highlight>
                        <a:latin typeface="Calibri" panose="020F0502020204030204" pitchFamily="34" charset="0"/>
                        <a:cs typeface="Calibri" panose="020F0502020204030204" pitchFamily="34" charset="0"/>
                      </a:endParaRPr>
                    </a:p>
                    <a:p>
                      <a:pPr marL="88900" indent="0">
                        <a:lnSpc>
                          <a:spcPct val="107000"/>
                        </a:lnSpc>
                        <a:spcAft>
                          <a:spcPts val="0"/>
                        </a:spcAft>
                      </a:pPr>
                      <a:r>
                        <a:rPr lang="fi-FI" sz="1100" kern="1200" dirty="0">
                          <a:effectLst/>
                          <a:latin typeface="Calibri" panose="020F0502020204030204" pitchFamily="34" charset="0"/>
                          <a:cs typeface="Calibri" panose="020F0502020204030204" pitchFamily="34" charset="0"/>
                        </a:rPr>
                        <a:t>22.9. Metsäpelto</a:t>
                      </a:r>
                    </a:p>
                    <a:p>
                      <a:pPr marL="88900" indent="0">
                        <a:lnSpc>
                          <a:spcPct val="107000"/>
                        </a:lnSpc>
                        <a:spcAft>
                          <a:spcPts val="0"/>
                        </a:spcAft>
                      </a:pPr>
                      <a:r>
                        <a:rPr lang="fi-FI" sz="1100" kern="1200" dirty="0">
                          <a:effectLst/>
                          <a:latin typeface="Calibri" panose="020F0502020204030204" pitchFamily="34" charset="0"/>
                          <a:cs typeface="Calibri" panose="020F0502020204030204" pitchFamily="34" charset="0"/>
                        </a:rPr>
                        <a:t>29.9. Pakarinen</a:t>
                      </a:r>
                    </a:p>
                    <a:p>
                      <a:pPr marL="88900" indent="0">
                        <a:lnSpc>
                          <a:spcPct val="107000"/>
                        </a:lnSpc>
                        <a:spcAft>
                          <a:spcPts val="0"/>
                        </a:spcAft>
                      </a:pPr>
                      <a:r>
                        <a:rPr lang="fi-FI" sz="1100" kern="1200" dirty="0">
                          <a:effectLst/>
                          <a:latin typeface="Calibri" panose="020F0502020204030204" pitchFamily="34" charset="0"/>
                          <a:cs typeface="Calibri" panose="020F0502020204030204" pitchFamily="34" charset="0"/>
                        </a:rPr>
                        <a:t>6.10. Valleala</a:t>
                      </a:r>
                      <a:endParaRPr lang="fi-FI"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solidFill>
                      <a:schemeClr val="bg1">
                        <a:lumMod val="95000"/>
                      </a:schemeClr>
                    </a:solidFill>
                  </a:tcPr>
                </a:tc>
                <a:tc>
                  <a:txBody>
                    <a:bodyPr/>
                    <a:lstStyle/>
                    <a:p>
                      <a:pPr>
                        <a:lnSpc>
                          <a:spcPct val="100000"/>
                        </a:lnSpc>
                        <a:spcAft>
                          <a:spcPts val="200"/>
                        </a:spcAft>
                      </a:pPr>
                      <a:r>
                        <a:rPr lang="fi-FI" sz="1100" dirty="0">
                          <a:effectLst/>
                          <a:latin typeface="Calibri" panose="020F0502020204030204" pitchFamily="34" charset="0"/>
                          <a:cs typeface="Calibri" panose="020F0502020204030204" pitchFamily="34" charset="0"/>
                        </a:rPr>
                        <a:t>LUENTO 10 h + OPP. TEHTÄVÄT</a:t>
                      </a:r>
                    </a:p>
                    <a:p>
                      <a:pPr>
                        <a:lnSpc>
                          <a:spcPct val="107000"/>
                        </a:lnSpc>
                        <a:spcAft>
                          <a:spcPts val="480"/>
                        </a:spcAft>
                      </a:pPr>
                      <a:r>
                        <a:rPr lang="fi-FI" sz="1100" dirty="0">
                          <a:effectLst/>
                          <a:latin typeface="Calibri" panose="020F0502020204030204" pitchFamily="34" charset="0"/>
                          <a:cs typeface="Calibri" panose="020F0502020204030204" pitchFamily="34" charset="0"/>
                        </a:rPr>
                        <a:t>Oppimiskäsitykset; Oppiminen elämänkaaren eri vaiheissa;</a:t>
                      </a:r>
                      <a:r>
                        <a:rPr lang="fi-FI" sz="1100" b="0" dirty="0">
                          <a:effectLst/>
                          <a:latin typeface="Calibri" panose="020F0502020204030204" pitchFamily="34" charset="0"/>
                          <a:cs typeface="Calibri" panose="020F0502020204030204" pitchFamily="34" charset="0"/>
                        </a:rPr>
                        <a:t> Arviointi; </a:t>
                      </a:r>
                      <a:r>
                        <a:rPr lang="fi-FI" sz="1100" dirty="0">
                          <a:effectLst/>
                          <a:latin typeface="Calibri" panose="020F0502020204030204" pitchFamily="34" charset="0"/>
                          <a:cs typeface="Calibri" panose="020F0502020204030204" pitchFamily="34" charset="0"/>
                        </a:rPr>
                        <a:t>Oppiminen ja vuorovaikutus</a:t>
                      </a:r>
                      <a:endParaRPr lang="fi-FI" sz="1100" dirty="0">
                        <a:solidFill>
                          <a:srgbClr val="FF0000"/>
                        </a:solidFill>
                        <a:effectLst/>
                        <a:latin typeface="Calibri" panose="020F0502020204030204" pitchFamily="34" charset="0"/>
                        <a:cs typeface="Calibri" panose="020F0502020204030204" pitchFamily="34" charset="0"/>
                      </a:endParaRPr>
                    </a:p>
                  </a:txBody>
                  <a:tcPr marL="67829" marR="67829" marT="33915" marB="33915">
                    <a:solidFill>
                      <a:schemeClr val="tx2">
                        <a:lumMod val="10000"/>
                        <a:lumOff val="90000"/>
                      </a:schemeClr>
                    </a:solidFill>
                  </a:tcPr>
                </a:tc>
                <a:tc>
                  <a:txBody>
                    <a:bodyPr/>
                    <a:lstStyle/>
                    <a:p>
                      <a:pPr>
                        <a:lnSpc>
                          <a:spcPct val="100000"/>
                        </a:lnSpc>
                        <a:spcAft>
                          <a:spcPts val="200"/>
                        </a:spcAft>
                      </a:pPr>
                      <a:r>
                        <a:rPr lang="fi-FI" sz="1100" dirty="0">
                          <a:effectLst/>
                          <a:latin typeface="Calibri" panose="020F0502020204030204" pitchFamily="34" charset="0"/>
                          <a:cs typeface="Calibri" panose="020F0502020204030204" pitchFamily="34" charset="0"/>
                        </a:rPr>
                        <a:t>LUENTO 10 h + OPP. TEHTÄVÄT</a:t>
                      </a:r>
                    </a:p>
                    <a:p>
                      <a:pPr>
                        <a:lnSpc>
                          <a:spcPct val="107000"/>
                        </a:lnSpc>
                        <a:spcAft>
                          <a:spcPts val="480"/>
                        </a:spcAft>
                      </a:pPr>
                      <a:r>
                        <a:rPr lang="fi-FI" sz="1100" b="0" dirty="0">
                          <a:effectLst/>
                          <a:latin typeface="Calibri" panose="020F0502020204030204" pitchFamily="34" charset="0"/>
                          <a:cs typeface="Calibri" panose="020F0502020204030204" pitchFamily="34" charset="0"/>
                        </a:rPr>
                        <a:t>Vuorovaikutus; Ryhmän</a:t>
                      </a:r>
                      <a:r>
                        <a:rPr lang="fi-FI" sz="1100" b="0" baseline="0" dirty="0">
                          <a:effectLst/>
                          <a:latin typeface="Calibri" panose="020F0502020204030204" pitchFamily="34" charset="0"/>
                          <a:cs typeface="Calibri" panose="020F0502020204030204" pitchFamily="34" charset="0"/>
                        </a:rPr>
                        <a:t> </a:t>
                      </a:r>
                      <a:r>
                        <a:rPr lang="fi-FI" sz="1100" b="0" dirty="0">
                          <a:effectLst/>
                          <a:latin typeface="Calibri" panose="020F0502020204030204" pitchFamily="34" charset="0"/>
                          <a:cs typeface="Calibri" panose="020F0502020204030204" pitchFamily="34" charset="0"/>
                        </a:rPr>
                        <a:t>vuorovaikutus; Tunteiden säätely; Vuorovaikutus mediassa</a:t>
                      </a:r>
                      <a:r>
                        <a:rPr lang="fi-FI" sz="1100" dirty="0">
                          <a:effectLst/>
                          <a:latin typeface="Calibri" panose="020F0502020204030204" pitchFamily="34" charset="0"/>
                          <a:cs typeface="Calibri" panose="020F0502020204030204" pitchFamily="34" charset="0"/>
                        </a:rPr>
                        <a:t>; Dialogisuus</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FFFFCC"/>
                    </a:solidFill>
                  </a:tcPr>
                </a:tc>
                <a:tc>
                  <a:txBody>
                    <a:bodyPr/>
                    <a:lstStyle/>
                    <a:p>
                      <a:pPr>
                        <a:lnSpc>
                          <a:spcPct val="100000"/>
                        </a:lnSpc>
                        <a:spcAft>
                          <a:spcPts val="200"/>
                        </a:spcAft>
                      </a:pPr>
                      <a:r>
                        <a:rPr lang="fi-FI" sz="1100" dirty="0">
                          <a:effectLst/>
                          <a:latin typeface="Calibri" panose="020F0502020204030204" pitchFamily="34" charset="0"/>
                          <a:cs typeface="Calibri" panose="020F0502020204030204" pitchFamily="34" charset="0"/>
                        </a:rPr>
                        <a:t>LUENTO 10 h + OPP. TEHTÄVÄT</a:t>
                      </a:r>
                    </a:p>
                    <a:p>
                      <a:pPr>
                        <a:lnSpc>
                          <a:spcPct val="107000"/>
                        </a:lnSpc>
                        <a:spcAft>
                          <a:spcPts val="480"/>
                        </a:spcAft>
                      </a:pPr>
                      <a:r>
                        <a:rPr lang="fi-FI" sz="1100" dirty="0">
                          <a:effectLst/>
                          <a:latin typeface="Calibri" panose="020F0502020204030204" pitchFamily="34" charset="0"/>
                          <a:cs typeface="Calibri" panose="020F0502020204030204" pitchFamily="34" charset="0"/>
                        </a:rPr>
                        <a:t>Tieto ja tieteenfilosofiset</a:t>
                      </a:r>
                      <a:r>
                        <a:rPr lang="fi-FI" sz="1100" baseline="0" dirty="0">
                          <a:effectLst/>
                          <a:latin typeface="Calibri" panose="020F0502020204030204" pitchFamily="34" charset="0"/>
                          <a:cs typeface="Calibri" panose="020F0502020204030204" pitchFamily="34" charset="0"/>
                        </a:rPr>
                        <a:t> lähtökohdat</a:t>
                      </a:r>
                      <a:r>
                        <a:rPr lang="fi-FI" sz="1100" dirty="0">
                          <a:effectLst/>
                          <a:latin typeface="Calibri" panose="020F0502020204030204" pitchFamily="34" charset="0"/>
                          <a:cs typeface="Calibri" panose="020F0502020204030204" pitchFamily="34" charset="0"/>
                        </a:rPr>
                        <a:t>; </a:t>
                      </a:r>
                      <a:r>
                        <a:rPr lang="fi-FI" sz="1100" dirty="0" err="1">
                          <a:effectLst/>
                          <a:latin typeface="Calibri" panose="020F0502020204030204" pitchFamily="34" charset="0"/>
                          <a:cs typeface="Calibri" panose="020F0502020204030204" pitchFamily="34" charset="0"/>
                        </a:rPr>
                        <a:t>Argumen-tointi</a:t>
                      </a:r>
                      <a:r>
                        <a:rPr lang="fi-FI" sz="1100" dirty="0">
                          <a:effectLst/>
                          <a:latin typeface="Calibri" panose="020F0502020204030204" pitchFamily="34" charset="0"/>
                          <a:cs typeface="Calibri" panose="020F0502020204030204" pitchFamily="34" charset="0"/>
                        </a:rPr>
                        <a:t> ja akat. teksti-taidot; </a:t>
                      </a:r>
                      <a:r>
                        <a:rPr lang="fi-FI" sz="1100" dirty="0" err="1">
                          <a:effectLst/>
                          <a:latin typeface="Calibri" panose="020F0502020204030204" pitchFamily="34" charset="0"/>
                          <a:cs typeface="Calibri" panose="020F0502020204030204" pitchFamily="34" charset="0"/>
                        </a:rPr>
                        <a:t>Tutk</a:t>
                      </a:r>
                      <a:r>
                        <a:rPr lang="fi-FI" sz="1100" dirty="0">
                          <a:effectLst/>
                          <a:latin typeface="Calibri" panose="020F0502020204030204" pitchFamily="34" charset="0"/>
                          <a:cs typeface="Calibri" panose="020F0502020204030204" pitchFamily="34" charset="0"/>
                        </a:rPr>
                        <a:t>. </a:t>
                      </a:r>
                      <a:r>
                        <a:rPr lang="fi-FI" sz="1100" dirty="0" err="1">
                          <a:effectLst/>
                          <a:latin typeface="Calibri" panose="020F0502020204030204" pitchFamily="34" charset="0"/>
                          <a:cs typeface="Calibri" panose="020F0502020204030204" pitchFamily="34" charset="0"/>
                        </a:rPr>
                        <a:t>lähestysmis</a:t>
                      </a:r>
                      <a:r>
                        <a:rPr lang="fi-FI" sz="1100" dirty="0">
                          <a:effectLst/>
                          <a:latin typeface="Calibri" panose="020F0502020204030204" pitchFamily="34" charset="0"/>
                          <a:cs typeface="Calibri" panose="020F0502020204030204" pitchFamily="34" charset="0"/>
                        </a:rPr>
                        <a:t>-tavat</a:t>
                      </a:r>
                      <a:r>
                        <a:rPr lang="fi-FI" sz="1100" baseline="0" dirty="0">
                          <a:effectLst/>
                          <a:latin typeface="Calibri" panose="020F0502020204030204" pitchFamily="34" charset="0"/>
                          <a:cs typeface="Calibri" panose="020F0502020204030204" pitchFamily="34" charset="0"/>
                        </a:rPr>
                        <a:t> (</a:t>
                      </a:r>
                      <a:r>
                        <a:rPr lang="fi-FI" sz="1100" baseline="0" dirty="0" err="1">
                          <a:effectLst/>
                          <a:latin typeface="Calibri" panose="020F0502020204030204" pitchFamily="34" charset="0"/>
                          <a:cs typeface="Calibri" panose="020F0502020204030204" pitchFamily="34" charset="0"/>
                        </a:rPr>
                        <a:t>kvanti</a:t>
                      </a:r>
                      <a:r>
                        <a:rPr lang="fi-FI" sz="1100" baseline="0" dirty="0">
                          <a:effectLst/>
                          <a:latin typeface="Calibri" panose="020F0502020204030204" pitchFamily="34" charset="0"/>
                          <a:cs typeface="Calibri" panose="020F0502020204030204" pitchFamily="34" charset="0"/>
                        </a:rPr>
                        <a:t>, </a:t>
                      </a:r>
                      <a:r>
                        <a:rPr lang="fi-FI" sz="1100" baseline="0" dirty="0" err="1">
                          <a:effectLst/>
                          <a:latin typeface="Calibri" panose="020F0502020204030204" pitchFamily="34" charset="0"/>
                          <a:cs typeface="Calibri" panose="020F0502020204030204" pitchFamily="34" charset="0"/>
                        </a:rPr>
                        <a:t>kvali</a:t>
                      </a:r>
                      <a:r>
                        <a:rPr lang="fi-FI" sz="1100" baseline="0" dirty="0">
                          <a:effectLst/>
                          <a:latin typeface="Calibri" panose="020F0502020204030204" pitchFamily="34" charset="0"/>
                          <a:cs typeface="Calibri" panose="020F0502020204030204" pitchFamily="34" charset="0"/>
                        </a:rPr>
                        <a:t>)</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a:lnSpc>
                          <a:spcPct val="100000"/>
                        </a:lnSpc>
                        <a:spcAft>
                          <a:spcPts val="200"/>
                        </a:spcAft>
                      </a:pPr>
                      <a:r>
                        <a:rPr lang="fi-FI" sz="1100" dirty="0">
                          <a:effectLst/>
                          <a:latin typeface="Calibri" panose="020F0502020204030204" pitchFamily="34" charset="0"/>
                          <a:cs typeface="Calibri" panose="020F0502020204030204" pitchFamily="34" charset="0"/>
                        </a:rPr>
                        <a:t>LUENTO 10 h + OPP. TEHTÄVÄT </a:t>
                      </a:r>
                    </a:p>
                    <a:p>
                      <a:pPr>
                        <a:lnSpc>
                          <a:spcPct val="107000"/>
                        </a:lnSpc>
                        <a:spcAft>
                          <a:spcPts val="480"/>
                        </a:spcAft>
                      </a:pPr>
                      <a:r>
                        <a:rPr lang="fi-FI" sz="1100" dirty="0">
                          <a:effectLst/>
                          <a:latin typeface="Calibri" panose="020F0502020204030204" pitchFamily="34" charset="0"/>
                          <a:cs typeface="Calibri" panose="020F0502020204030204" pitchFamily="34" charset="0"/>
                        </a:rPr>
                        <a:t>Koulutus tietoyhteiskunnassa; Lapsuuden instituutiot; </a:t>
                      </a:r>
                      <a:r>
                        <a:rPr lang="fi-FI" sz="1100" dirty="0" err="1">
                          <a:effectLst/>
                          <a:latin typeface="Calibri" panose="020F0502020204030204" pitchFamily="34" charset="0"/>
                          <a:cs typeface="Calibri" panose="020F0502020204030204" pitchFamily="34" charset="0"/>
                        </a:rPr>
                        <a:t>Sukupuolistunut</a:t>
                      </a:r>
                      <a:r>
                        <a:rPr lang="fi-FI" sz="1100" dirty="0">
                          <a:effectLst/>
                          <a:latin typeface="Calibri" panose="020F0502020204030204" pitchFamily="34" charset="0"/>
                          <a:cs typeface="Calibri" panose="020F0502020204030204" pitchFamily="34" charset="0"/>
                        </a:rPr>
                        <a:t> väkivalta;</a:t>
                      </a:r>
                      <a:r>
                        <a:rPr lang="fi-FI" sz="1100" baseline="0" dirty="0">
                          <a:effectLst/>
                          <a:latin typeface="Calibri" panose="020F0502020204030204" pitchFamily="34" charset="0"/>
                          <a:cs typeface="Calibri" panose="020F0502020204030204" pitchFamily="34" charset="0"/>
                        </a:rPr>
                        <a:t> </a:t>
                      </a:r>
                      <a:r>
                        <a:rPr lang="fi-FI" sz="1100" dirty="0">
                          <a:effectLst/>
                          <a:latin typeface="Calibri" panose="020F0502020204030204" pitchFamily="34" charset="0"/>
                          <a:cs typeface="Calibri" panose="020F0502020204030204" pitchFamily="34" charset="0"/>
                        </a:rPr>
                        <a:t>Nuorten aikuistumispolut; Elinikäinen oppiminen</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E5FFF8"/>
                    </a:solidFill>
                  </a:tcPr>
                </a:tc>
                <a:tc>
                  <a:txBody>
                    <a:bodyPr/>
                    <a:lstStyle/>
                    <a:p>
                      <a:pPr marL="87313" indent="0">
                        <a:lnSpc>
                          <a:spcPct val="107000"/>
                        </a:lnSpc>
                        <a:spcAft>
                          <a:spcPts val="480"/>
                        </a:spcAft>
                      </a:pPr>
                      <a:r>
                        <a:rPr lang="fi-FI" sz="1100" b="1" dirty="0">
                          <a:solidFill>
                            <a:schemeClr val="tx1"/>
                          </a:solidFill>
                          <a:latin typeface="Calibri" panose="020F0502020204030204" pitchFamily="34" charset="0"/>
                          <a:cs typeface="Calibri" panose="020F0502020204030204" pitchFamily="34" charset="0"/>
                        </a:rPr>
                        <a:t>Periodit</a:t>
                      </a:r>
                      <a:r>
                        <a:rPr lang="fi-FI" sz="1100" b="1" baseline="0" dirty="0">
                          <a:solidFill>
                            <a:schemeClr val="tx1"/>
                          </a:solidFill>
                          <a:latin typeface="Calibri" panose="020F0502020204030204" pitchFamily="34" charset="0"/>
                          <a:cs typeface="Calibri" panose="020F0502020204030204" pitchFamily="34" charset="0"/>
                        </a:rPr>
                        <a:t> 1-4 </a:t>
                      </a:r>
                      <a:r>
                        <a:rPr lang="fi-FI" sz="1100" dirty="0">
                          <a:solidFill>
                            <a:schemeClr val="tx1"/>
                          </a:solidFill>
                          <a:latin typeface="Calibri" panose="020F0502020204030204" pitchFamily="34" charset="0"/>
                          <a:cs typeface="Calibri" panose="020F0502020204030204" pitchFamily="34" charset="0"/>
                        </a:rPr>
                        <a:t>Oma opetus </a:t>
                      </a:r>
                    </a:p>
                    <a:p>
                      <a:pPr marL="85725" marR="0" lvl="0" indent="0" algn="l" defTabSz="457200" rtl="0" eaLnBrk="1" fontAlgn="auto" latinLnBrk="0" hangingPunct="1">
                        <a:lnSpc>
                          <a:spcPct val="107000"/>
                        </a:lnSpc>
                        <a:spcBef>
                          <a:spcPts val="0"/>
                        </a:spcBef>
                        <a:spcAft>
                          <a:spcPts val="480"/>
                        </a:spcAft>
                        <a:buClrTx/>
                        <a:buSzTx/>
                        <a:buFontTx/>
                        <a:buNone/>
                        <a:tabLst/>
                        <a:defRPr/>
                      </a:pPr>
                      <a:r>
                        <a:rPr lang="fi-FI" sz="1100" dirty="0">
                          <a:latin typeface="Calibri" panose="020F0502020204030204" pitchFamily="34" charset="0"/>
                          <a:cs typeface="Calibri" panose="020F0502020204030204" pitchFamily="34" charset="0"/>
                        </a:rPr>
                        <a:t>(8 x 75 min)</a:t>
                      </a:r>
                    </a:p>
                    <a:p>
                      <a:pPr>
                        <a:lnSpc>
                          <a:spcPct val="107000"/>
                        </a:lnSpc>
                        <a:spcAft>
                          <a:spcPts val="480"/>
                        </a:spcAft>
                      </a:pP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2165893332"/>
                  </a:ext>
                </a:extLst>
              </a:tr>
              <a:tr h="215288">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KOTIRYHMÄ 8 X 2h</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tx2">
                        <a:lumMod val="10000"/>
                        <a:lumOff val="90000"/>
                      </a:schemeClr>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KOTIRYHMÄ 8 X 2h</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FFFFCC"/>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KOTIRYHMÄ 8 X 2h</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KOTIRYHMÄ 8 X 2h</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E5FFF8"/>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3812042738"/>
                  </a:ext>
                </a:extLst>
              </a:tr>
              <a:tr h="247111">
                <a:tc gridSpan="6">
                  <a:txBody>
                    <a:bodyPr/>
                    <a:lstStyle/>
                    <a:p>
                      <a:pPr algn="ctr">
                        <a:lnSpc>
                          <a:spcPct val="107000"/>
                        </a:lnSpc>
                        <a:spcAft>
                          <a:spcPts val="480"/>
                        </a:spcAft>
                      </a:pPr>
                      <a:r>
                        <a:rPr lang="fi-FI" sz="1400" b="1" dirty="0">
                          <a:effectLst/>
                          <a:latin typeface="Calibri" panose="020F0502020204030204" pitchFamily="34" charset="0"/>
                          <a:cs typeface="Calibri" panose="020F0502020204030204" pitchFamily="34" charset="0"/>
                        </a:rPr>
                        <a:t>Video Clubit ja muut harjoitteluun kuuluvat ohjaukset</a:t>
                      </a:r>
                      <a:endParaRPr lang="fi-FI"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2">
                        <a:lumMod val="20000"/>
                        <a:lumOff val="80000"/>
                      </a:schemeClr>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655653136"/>
                  </a:ext>
                </a:extLst>
              </a:tr>
              <a:tr h="1202350">
                <a:tc rowSpan="3">
                  <a:txBody>
                    <a:bodyPr/>
                    <a:lstStyle/>
                    <a:p>
                      <a:pPr marL="84455">
                        <a:lnSpc>
                          <a:spcPct val="107000"/>
                        </a:lnSpc>
                        <a:spcAft>
                          <a:spcPts val="480"/>
                        </a:spcAft>
                      </a:pPr>
                      <a:r>
                        <a:rPr lang="fi-FI" sz="1100" b="1" dirty="0">
                          <a:effectLst/>
                          <a:latin typeface="Calibri" panose="020F0502020204030204" pitchFamily="34" charset="0"/>
                          <a:cs typeface="Calibri" panose="020F0502020204030204" pitchFamily="34" charset="0"/>
                        </a:rPr>
                        <a:t>Viikko 38</a:t>
                      </a:r>
                    </a:p>
                    <a:p>
                      <a:pPr marL="84455" defTabSz="419100">
                        <a:lnSpc>
                          <a:spcPct val="107000"/>
                        </a:lnSpc>
                        <a:spcAft>
                          <a:spcPts val="480"/>
                        </a:spcAft>
                      </a:pPr>
                      <a:r>
                        <a:rPr lang="fi-FI" sz="1100" b="1" dirty="0">
                          <a:effectLst/>
                          <a:latin typeface="Calibri" panose="020F0502020204030204" pitchFamily="34" charset="0"/>
                          <a:cs typeface="Calibri" panose="020F0502020204030204" pitchFamily="34" charset="0"/>
                        </a:rPr>
                        <a:t>Harjoitteluun liittyvä yleinen harjoitteluinfo ti</a:t>
                      </a:r>
                      <a:r>
                        <a:rPr lang="fi-FI" sz="1100" b="1" baseline="0" dirty="0">
                          <a:effectLst/>
                          <a:latin typeface="Calibri" panose="020F0502020204030204" pitchFamily="34" charset="0"/>
                          <a:cs typeface="Calibri" panose="020F0502020204030204" pitchFamily="34" charset="0"/>
                        </a:rPr>
                        <a:t> 19.9</a:t>
                      </a:r>
                      <a:r>
                        <a:rPr lang="fi-FI" sz="1100" b="1" dirty="0">
                          <a:effectLst/>
                          <a:latin typeface="Calibri" panose="020F0502020204030204" pitchFamily="34" charset="0"/>
                          <a:cs typeface="Calibri" panose="020F0502020204030204" pitchFamily="34" charset="0"/>
                        </a:rPr>
                        <a:t>. Norssin </a:t>
                      </a:r>
                      <a:r>
                        <a:rPr lang="fi-FI" sz="1100" b="1" baseline="0" dirty="0">
                          <a:effectLst/>
                          <a:latin typeface="Calibri" panose="020F0502020204030204" pitchFamily="34" charset="0"/>
                          <a:cs typeface="Calibri" panose="020F0502020204030204" pitchFamily="34" charset="0"/>
                        </a:rPr>
                        <a:t>ruokala Amandassa </a:t>
                      </a:r>
                      <a:endParaRPr lang="fi-FI" sz="1100" b="1" dirty="0">
                        <a:effectLst/>
                        <a:latin typeface="Calibri" panose="020F0502020204030204" pitchFamily="34" charset="0"/>
                        <a:cs typeface="Calibri" panose="020F0502020204030204" pitchFamily="34" charset="0"/>
                      </a:endParaRPr>
                    </a:p>
                    <a:p>
                      <a:pPr marL="84455" defTabSz="419100">
                        <a:lnSpc>
                          <a:spcPct val="107000"/>
                        </a:lnSpc>
                        <a:spcAft>
                          <a:spcPts val="0"/>
                        </a:spcAft>
                      </a:pPr>
                      <a:r>
                        <a:rPr lang="fi-FI" sz="1100" b="1" dirty="0">
                          <a:effectLst/>
                          <a:latin typeface="Calibri" panose="020F0502020204030204" pitchFamily="34" charset="0"/>
                          <a:cs typeface="Calibri" panose="020F0502020204030204" pitchFamily="34" charset="0"/>
                        </a:rPr>
                        <a:t>klo 13:30-14:15 </a:t>
                      </a:r>
                    </a:p>
                    <a:p>
                      <a:pPr marL="84455" defTabSz="419100">
                        <a:lnSpc>
                          <a:spcPct val="107000"/>
                        </a:lnSpc>
                        <a:spcAft>
                          <a:spcPts val="0"/>
                        </a:spcAft>
                      </a:pPr>
                      <a:r>
                        <a:rPr lang="fi-FI" sz="1100" dirty="0">
                          <a:effectLst/>
                          <a:latin typeface="Calibri" panose="020F0502020204030204" pitchFamily="34" charset="0"/>
                          <a:cs typeface="Calibri" panose="020F0502020204030204" pitchFamily="34" charset="0"/>
                        </a:rPr>
                        <a:t>(Eija Aalto OKL:n info) </a:t>
                      </a:r>
                      <a:r>
                        <a:rPr lang="fi-FI" sz="1100" b="1" dirty="0">
                          <a:effectLst/>
                          <a:latin typeface="Calibri" panose="020F0502020204030204" pitchFamily="34" charset="0"/>
                          <a:cs typeface="Calibri" panose="020F0502020204030204" pitchFamily="34" charset="0"/>
                        </a:rPr>
                        <a:t>n. klo 14:15-14:45</a:t>
                      </a:r>
                      <a:r>
                        <a:rPr lang="fi-FI" sz="1100" b="1" baseline="0" dirty="0">
                          <a:effectLst/>
                          <a:latin typeface="Calibri" panose="020F0502020204030204" pitchFamily="34" charset="0"/>
                          <a:cs typeface="Calibri" panose="020F0502020204030204" pitchFamily="34" charset="0"/>
                        </a:rPr>
                        <a:t> </a:t>
                      </a:r>
                      <a:r>
                        <a:rPr lang="fi-FI" sz="1100" baseline="0" dirty="0">
                          <a:effectLst/>
                          <a:latin typeface="Calibri" panose="020F0502020204030204" pitchFamily="34" charset="0"/>
                          <a:cs typeface="Calibri" panose="020F0502020204030204" pitchFamily="34" charset="0"/>
                        </a:rPr>
                        <a:t>(Norssin info, josta siirrytään luokkiin)</a:t>
                      </a:r>
                    </a:p>
                    <a:p>
                      <a:pPr marL="84455" defTabSz="419100">
                        <a:lnSpc>
                          <a:spcPct val="107000"/>
                        </a:lnSpc>
                        <a:spcAft>
                          <a:spcPts val="0"/>
                        </a:spcAft>
                      </a:pPr>
                      <a:endParaRPr lang="fi-FI" sz="1100" b="1" baseline="0" dirty="0">
                        <a:effectLst/>
                        <a:latin typeface="Calibri" panose="020F0502020204030204" pitchFamily="34" charset="0"/>
                        <a:cs typeface="Calibri" panose="020F0502020204030204" pitchFamily="34" charset="0"/>
                      </a:endParaRPr>
                    </a:p>
                    <a:p>
                      <a:pPr marL="84455" defTabSz="419100">
                        <a:lnSpc>
                          <a:spcPct val="107000"/>
                        </a:lnSpc>
                        <a:spcAft>
                          <a:spcPts val="0"/>
                        </a:spcAft>
                      </a:pPr>
                      <a:r>
                        <a:rPr lang="fi-FI" sz="1100" b="1" dirty="0">
                          <a:effectLst/>
                          <a:latin typeface="Calibri" panose="020F0502020204030204" pitchFamily="34" charset="0"/>
                          <a:cs typeface="Calibri" panose="020F0502020204030204" pitchFamily="34" charset="0"/>
                        </a:rPr>
                        <a:t>Viikko</a:t>
                      </a:r>
                      <a:r>
                        <a:rPr lang="fi-FI" sz="1100" b="1" baseline="0" dirty="0">
                          <a:effectLst/>
                          <a:latin typeface="Calibri" panose="020F0502020204030204" pitchFamily="34" charset="0"/>
                          <a:cs typeface="Calibri" panose="020F0502020204030204" pitchFamily="34" charset="0"/>
                        </a:rPr>
                        <a:t> 39</a:t>
                      </a:r>
                      <a:endParaRPr lang="fi-FI" sz="1100" b="1" dirty="0">
                        <a:effectLst/>
                        <a:latin typeface="Calibri" panose="020F0502020204030204" pitchFamily="34" charset="0"/>
                        <a:cs typeface="Calibri" panose="020F0502020204030204" pitchFamily="34" charset="0"/>
                      </a:endParaRPr>
                    </a:p>
                    <a:p>
                      <a:pPr marL="84455">
                        <a:lnSpc>
                          <a:spcPct val="107000"/>
                        </a:lnSpc>
                        <a:spcAft>
                          <a:spcPts val="480"/>
                        </a:spcAft>
                      </a:pPr>
                      <a:r>
                        <a:rPr lang="fi-FI" sz="1100" dirty="0">
                          <a:effectLst/>
                          <a:latin typeface="Calibri" panose="020F0502020204030204" pitchFamily="34" charset="0"/>
                          <a:cs typeface="Calibri" panose="020F0502020204030204" pitchFamily="34" charset="0"/>
                        </a:rPr>
                        <a:t>1 x 90 min demo: </a:t>
                      </a:r>
                      <a:r>
                        <a:rPr lang="fi-FI" sz="1100" dirty="0" err="1">
                          <a:effectLst/>
                          <a:latin typeface="Calibri" panose="020F0502020204030204" pitchFamily="34" charset="0"/>
                          <a:cs typeface="Calibri" panose="020F0502020204030204" pitchFamily="34" charset="0"/>
                        </a:rPr>
                        <a:t>PROpe</a:t>
                      </a:r>
                      <a:r>
                        <a:rPr lang="fi-FI" sz="1100" dirty="0">
                          <a:effectLst/>
                          <a:latin typeface="Calibri" panose="020F0502020204030204" pitchFamily="34" charset="0"/>
                          <a:cs typeface="Calibri" panose="020F0502020204030204" pitchFamily="34" charset="0"/>
                        </a:rPr>
                        <a:t> työskentely OH1, Video Club –työskentelyn esittely, muut asiat</a:t>
                      </a:r>
                    </a:p>
                    <a:p>
                      <a:pPr marL="84455" marR="0" lvl="0" indent="0" algn="l" defTabSz="457200" rtl="0" eaLnBrk="1" fontAlgn="auto" latinLnBrk="0" hangingPunct="1">
                        <a:lnSpc>
                          <a:spcPct val="107000"/>
                        </a:lnSpc>
                        <a:spcBef>
                          <a:spcPts val="0"/>
                        </a:spcBef>
                        <a:spcAft>
                          <a:spcPts val="480"/>
                        </a:spcAft>
                        <a:buClrTx/>
                        <a:buSzTx/>
                        <a:buFontTx/>
                        <a:buNone/>
                        <a:tabLst/>
                        <a:defRPr/>
                      </a:pPr>
                      <a:endParaRPr lang="fi-FI" sz="1100" dirty="0">
                        <a:solidFill>
                          <a:schemeClr val="tx1"/>
                        </a:solidFill>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1, Viikko 40</a:t>
                      </a: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Tilannekiinnostus ja tehtäväsuuntautunut käyttäytyminen</a:t>
                      </a:r>
                    </a:p>
                    <a:p>
                      <a:pPr>
                        <a:lnSpc>
                          <a:spcPct val="107000"/>
                        </a:lnSpc>
                        <a:spcAft>
                          <a:spcPts val="480"/>
                        </a:spcAft>
                      </a:pPr>
                      <a:r>
                        <a:rPr lang="fi-FI" sz="1100" dirty="0">
                          <a:effectLst/>
                          <a:latin typeface="Calibri" panose="020F0502020204030204" pitchFamily="34" charset="0"/>
                          <a:cs typeface="Calibri" panose="020F0502020204030204" pitchFamily="34" charset="0"/>
                        </a:rPr>
                        <a:t>ennakkotehtävä</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tx2">
                        <a:lumMod val="10000"/>
                        <a:lumOff val="9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3, Viikko 45 </a:t>
                      </a: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Ryhmä ja vertaissuhteet luokassa</a:t>
                      </a:r>
                    </a:p>
                    <a:p>
                      <a:pPr marL="0" marR="0" lvl="0" indent="0" algn="l" defTabSz="457200" rtl="0" eaLnBrk="1" fontAlgn="auto" latinLnBrk="0" hangingPunct="1">
                        <a:lnSpc>
                          <a:spcPct val="107000"/>
                        </a:lnSpc>
                        <a:spcBef>
                          <a:spcPts val="0"/>
                        </a:spcBef>
                        <a:spcAft>
                          <a:spcPts val="480"/>
                        </a:spcAft>
                        <a:buClrTx/>
                        <a:buSzTx/>
                        <a:buFontTx/>
                        <a:buNone/>
                        <a:tabLst/>
                        <a:defRPr/>
                      </a:pPr>
                      <a:r>
                        <a:rPr lang="fi-FI" sz="1100" dirty="0">
                          <a:solidFill>
                            <a:schemeClr val="tx1"/>
                          </a:solidFill>
                          <a:effectLst/>
                          <a:latin typeface="Calibri" panose="020F0502020204030204" pitchFamily="34" charset="0"/>
                          <a:cs typeface="Calibri" panose="020F0502020204030204" pitchFamily="34" charset="0"/>
                        </a:rPr>
                        <a:t>ennakkotehtävä</a:t>
                      </a:r>
                    </a:p>
                  </a:txBody>
                  <a:tcPr marL="67829" marR="67829" marT="33915" marB="33915">
                    <a:solidFill>
                      <a:srgbClr val="FFFFCC"/>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5, Viikko 3 </a:t>
                      </a: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Ajatteluprosessien</a:t>
                      </a:r>
                      <a:r>
                        <a:rPr lang="fi-FI" sz="1200" strike="sngStrike" dirty="0">
                          <a:solidFill>
                            <a:srgbClr val="FF0000"/>
                          </a:solidFill>
                          <a:effectLst/>
                          <a:latin typeface="Calibri" panose="020F0502020204030204" pitchFamily="34" charset="0"/>
                          <a:cs typeface="Calibri" panose="020F0502020204030204" pitchFamily="34" charset="0"/>
                        </a:rPr>
                        <a:t> </a:t>
                      </a:r>
                      <a:r>
                        <a:rPr lang="fi-FI" sz="1200" strike="noStrike" dirty="0">
                          <a:solidFill>
                            <a:srgbClr val="FF0000"/>
                          </a:solidFill>
                          <a:effectLst/>
                          <a:latin typeface="Calibri" panose="020F0502020204030204" pitchFamily="34" charset="0"/>
                          <a:cs typeface="Calibri" panose="020F0502020204030204" pitchFamily="34" charset="0"/>
                        </a:rPr>
                        <a:t>tukeminen </a:t>
                      </a:r>
                      <a:endParaRPr lang="fi-FI" sz="1100" strike="noStrike" dirty="0">
                        <a:solidFill>
                          <a:srgbClr val="FF0000"/>
                        </a:solidFill>
                        <a:effectLst/>
                        <a:latin typeface="Calibri" panose="020F0502020204030204" pitchFamily="34" charset="0"/>
                        <a:cs typeface="Calibri" panose="020F0502020204030204" pitchFamily="34" charset="0"/>
                      </a:endParaRPr>
                    </a:p>
                    <a:p>
                      <a:pPr>
                        <a:lnSpc>
                          <a:spcPct val="107000"/>
                        </a:lnSpc>
                        <a:spcAft>
                          <a:spcPts val="480"/>
                        </a:spcAft>
                      </a:pPr>
                      <a:r>
                        <a:rPr lang="fi-FI" sz="1100" strike="noStrike" dirty="0">
                          <a:effectLst/>
                          <a:latin typeface="Calibri" panose="020F0502020204030204" pitchFamily="34" charset="0"/>
                          <a:cs typeface="Calibri" panose="020F0502020204030204" pitchFamily="34" charset="0"/>
                        </a:rPr>
                        <a:t>ennakkotehtävä</a:t>
                      </a:r>
                      <a:endParaRPr lang="fi-FI" sz="1100" dirty="0">
                        <a:effectLst/>
                        <a:latin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7, Viikko 12</a:t>
                      </a:r>
                      <a:r>
                        <a:rPr lang="fi-FI" sz="1100" b="1" dirty="0">
                          <a:effectLst/>
                          <a:highlight>
                            <a:srgbClr val="FFFF00"/>
                          </a:highlight>
                          <a:latin typeface="Calibri" panose="020F0502020204030204" pitchFamily="34" charset="0"/>
                          <a:cs typeface="Calibri" panose="020F0502020204030204" pitchFamily="34" charset="0"/>
                        </a:rPr>
                        <a:t> </a:t>
                      </a:r>
                      <a:endParaRPr lang="fi-FI" sz="1100" b="0" dirty="0">
                        <a:effectLst/>
                        <a:highlight>
                          <a:srgbClr val="FFFF00"/>
                        </a:highlight>
                        <a:latin typeface="Calibri" panose="020F0502020204030204" pitchFamily="34" charset="0"/>
                        <a:cs typeface="Calibri" panose="020F0502020204030204" pitchFamily="34" charset="0"/>
                      </a:endParaRP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Kielitietoisuus</a:t>
                      </a:r>
                    </a:p>
                    <a:p>
                      <a:pPr marL="0" marR="0" lvl="0" indent="0" algn="l" defTabSz="457200" rtl="0" eaLnBrk="1" fontAlgn="auto" latinLnBrk="0" hangingPunct="1">
                        <a:lnSpc>
                          <a:spcPct val="107000"/>
                        </a:lnSpc>
                        <a:spcBef>
                          <a:spcPts val="0"/>
                        </a:spcBef>
                        <a:spcAft>
                          <a:spcPts val="480"/>
                        </a:spcAft>
                        <a:buClrTx/>
                        <a:buSzTx/>
                        <a:buFontTx/>
                        <a:buNone/>
                        <a:tabLst/>
                        <a:defRPr/>
                      </a:pPr>
                      <a:endParaRPr lang="fi-FI" sz="1100" dirty="0">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480"/>
                        </a:spcAft>
                        <a:buClrTx/>
                        <a:buSzTx/>
                        <a:buFontTx/>
                        <a:buNone/>
                        <a:tabLst/>
                        <a:defRPr/>
                      </a:pPr>
                      <a:r>
                        <a:rPr lang="fi-FI" sz="1100" dirty="0">
                          <a:effectLst/>
                          <a:latin typeface="Calibri" panose="020F0502020204030204" pitchFamily="34" charset="0"/>
                          <a:cs typeface="Calibri" panose="020F0502020204030204" pitchFamily="34" charset="0"/>
                        </a:rPr>
                        <a:t>ennakkotehtävä</a:t>
                      </a:r>
                      <a:endParaRPr lang="fi-FI" sz="1100" dirty="0">
                        <a:solidFill>
                          <a:srgbClr val="FF0000"/>
                        </a:solidFill>
                        <a:effectLst/>
                        <a:latin typeface="Calibri" panose="020F0502020204030204" pitchFamily="34" charset="0"/>
                        <a:cs typeface="Calibri" panose="020F0502020204030204" pitchFamily="34" charset="0"/>
                      </a:endParaRPr>
                    </a:p>
                  </a:txBody>
                  <a:tcPr marL="67829" marR="67829" marT="33915" marB="33915">
                    <a:solidFill>
                      <a:srgbClr val="E5FFF8"/>
                    </a:solidFill>
                  </a:tcPr>
                </a:tc>
                <a:tc rowSpan="3">
                  <a:txBody>
                    <a:bodyPr/>
                    <a:lstStyle/>
                    <a:p>
                      <a:pPr marL="93345">
                        <a:lnSpc>
                          <a:spcPct val="107000"/>
                        </a:lnSpc>
                        <a:spcAft>
                          <a:spcPts val="480"/>
                        </a:spcAft>
                      </a:pPr>
                      <a:r>
                        <a:rPr lang="fi-FI" sz="1100" b="1" dirty="0" err="1">
                          <a:effectLst/>
                          <a:latin typeface="Calibri" panose="020F0502020204030204" pitchFamily="34" charset="0"/>
                          <a:cs typeface="Calibri" panose="020F0502020204030204" pitchFamily="34" charset="0"/>
                        </a:rPr>
                        <a:t>Huhti</a:t>
                      </a:r>
                      <a:r>
                        <a:rPr lang="fi-FI" sz="1100" b="1" dirty="0">
                          <a:effectLst/>
                          <a:latin typeface="Calibri" panose="020F0502020204030204" pitchFamily="34" charset="0"/>
                          <a:cs typeface="Calibri" panose="020F0502020204030204" pitchFamily="34" charset="0"/>
                        </a:rPr>
                        <a:t>-toukokuu</a:t>
                      </a:r>
                    </a:p>
                    <a:p>
                      <a:pPr marL="93345" defTabSz="179388">
                        <a:lnSpc>
                          <a:spcPct val="107000"/>
                        </a:lnSpc>
                        <a:spcAft>
                          <a:spcPts val="480"/>
                        </a:spcAft>
                        <a:tabLst>
                          <a:tab pos="533400" algn="l"/>
                          <a:tab pos="898525" algn="l"/>
                        </a:tabLst>
                      </a:pPr>
                      <a:r>
                        <a:rPr lang="fi-FI" sz="1100" b="1" dirty="0" err="1">
                          <a:effectLst/>
                          <a:latin typeface="Calibri" panose="020F0502020204030204" pitchFamily="34" charset="0"/>
                          <a:cs typeface="Calibri" panose="020F0502020204030204" pitchFamily="34" charset="0"/>
                        </a:rPr>
                        <a:t>PROpe</a:t>
                      </a:r>
                      <a:r>
                        <a:rPr lang="fi-FI" sz="1100" b="1" dirty="0">
                          <a:effectLst/>
                          <a:latin typeface="Calibri" panose="020F0502020204030204" pitchFamily="34" charset="0"/>
                          <a:cs typeface="Calibri" panose="020F0502020204030204" pitchFamily="34" charset="0"/>
                        </a:rPr>
                        <a:t> loppu-keskustelut</a:t>
                      </a:r>
                      <a:r>
                        <a:rPr lang="fi-FI" sz="1100" b="1" baseline="0" dirty="0">
                          <a:effectLst/>
                          <a:latin typeface="Calibri" panose="020F0502020204030204" pitchFamily="34" charset="0"/>
                          <a:cs typeface="Calibri" panose="020F0502020204030204" pitchFamily="34" charset="0"/>
                        </a:rPr>
                        <a:t> </a:t>
                      </a:r>
                      <a:r>
                        <a:rPr lang="fi-FI" sz="1100" dirty="0">
                          <a:effectLst/>
                          <a:latin typeface="Calibri" panose="020F0502020204030204" pitchFamily="34" charset="0"/>
                          <a:cs typeface="Calibri" panose="020F0502020204030204" pitchFamily="34" charset="0"/>
                        </a:rPr>
                        <a:t>toteutetaan kahdessa ryhmässä, </a:t>
                      </a:r>
                    </a:p>
                    <a:p>
                      <a:pPr marL="93345">
                        <a:lnSpc>
                          <a:spcPct val="107000"/>
                        </a:lnSpc>
                        <a:spcAft>
                          <a:spcPts val="480"/>
                        </a:spcAft>
                      </a:pPr>
                      <a:r>
                        <a:rPr lang="fi-FI" sz="1100" dirty="0">
                          <a:effectLst/>
                          <a:latin typeface="Calibri" panose="020F0502020204030204" pitchFamily="34" charset="0"/>
                          <a:cs typeface="Calibri" panose="020F0502020204030204" pitchFamily="34" charset="0"/>
                        </a:rPr>
                        <a:t>1 x 90 min / ryhmä</a:t>
                      </a:r>
                    </a:p>
                    <a:p>
                      <a:pPr>
                        <a:lnSpc>
                          <a:spcPct val="107000"/>
                        </a:lnSpc>
                        <a:spcAft>
                          <a:spcPts val="480"/>
                        </a:spcAft>
                      </a:pPr>
                      <a:r>
                        <a:rPr lang="fi-FI" sz="1100" dirty="0">
                          <a:effectLst/>
                          <a:latin typeface="Calibri" panose="020F0502020204030204" pitchFamily="34" charset="0"/>
                          <a:cs typeface="Calibri" panose="020F0502020204030204" pitchFamily="34" charset="0"/>
                        </a:rPr>
                        <a:t> </a:t>
                      </a:r>
                    </a:p>
                    <a:p>
                      <a:pPr>
                        <a:lnSpc>
                          <a:spcPct val="107000"/>
                        </a:lnSpc>
                        <a:spcAft>
                          <a:spcPts val="480"/>
                        </a:spcAft>
                      </a:pPr>
                      <a:r>
                        <a:rPr lang="fi-FI" sz="1100" dirty="0">
                          <a:effectLst/>
                          <a:latin typeface="Calibri" panose="020F0502020204030204" pitchFamily="34" charset="0"/>
                          <a:cs typeface="Calibri" panose="020F0502020204030204" pitchFamily="34" charset="0"/>
                        </a:rPr>
                        <a:t> </a:t>
                      </a:r>
                    </a:p>
                    <a:p>
                      <a:pPr>
                        <a:lnSpc>
                          <a:spcPct val="107000"/>
                        </a:lnSpc>
                        <a:spcAft>
                          <a:spcPts val="480"/>
                        </a:spcAft>
                      </a:pPr>
                      <a:r>
                        <a:rPr lang="fi-FI" sz="1100" dirty="0">
                          <a:effectLst/>
                          <a:latin typeface="Calibri" panose="020F0502020204030204" pitchFamily="34" charset="0"/>
                          <a:cs typeface="Calibri" panose="020F0502020204030204" pitchFamily="34" charset="0"/>
                        </a:rPr>
                        <a:t> </a:t>
                      </a:r>
                    </a:p>
                    <a:p>
                      <a:pPr>
                        <a:lnSpc>
                          <a:spcPct val="107000"/>
                        </a:lnSpc>
                        <a:spcAft>
                          <a:spcPts val="480"/>
                        </a:spcAft>
                      </a:pPr>
                      <a:r>
                        <a:rPr lang="fi-FI" sz="1100" dirty="0">
                          <a:effectLst/>
                          <a:latin typeface="Calibri" panose="020F0502020204030204" pitchFamily="34" charset="0"/>
                          <a:cs typeface="Calibri" panose="020F0502020204030204" pitchFamily="34" charset="0"/>
                        </a:rPr>
                        <a:t>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420503351"/>
                  </a:ext>
                </a:extLst>
              </a:tr>
              <a:tr h="1202350">
                <a:tc vMerge="1">
                  <a:txBody>
                    <a:bodyPr/>
                    <a:lstStyle/>
                    <a:p>
                      <a:endParaRPr lang="fi-FI"/>
                    </a:p>
                  </a:txBody>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2, Viikko 41 </a:t>
                      </a:r>
                      <a:endParaRPr lang="fi-FI" sz="1100" b="0" dirty="0">
                        <a:effectLst/>
                        <a:latin typeface="Calibri" panose="020F0502020204030204" pitchFamily="34" charset="0"/>
                        <a:cs typeface="Calibri" panose="020F0502020204030204" pitchFamily="34" charset="0"/>
                      </a:endParaRP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Palaute ja jatkuva arviointi</a:t>
                      </a:r>
                    </a:p>
                    <a:p>
                      <a:pPr>
                        <a:lnSpc>
                          <a:spcPct val="107000"/>
                        </a:lnSpc>
                        <a:spcAft>
                          <a:spcPts val="480"/>
                        </a:spcAft>
                      </a:pPr>
                      <a:r>
                        <a:rPr lang="fi-FI" sz="1100" dirty="0">
                          <a:effectLst/>
                          <a:latin typeface="Calibri" panose="020F0502020204030204" pitchFamily="34" charset="0"/>
                          <a:cs typeface="Calibri" panose="020F0502020204030204" pitchFamily="34" charset="0"/>
                        </a:rPr>
                        <a:t>ennakkotehtävä</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tx2">
                        <a:lumMod val="10000"/>
                        <a:lumOff val="9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4, Viikko 46 </a:t>
                      </a:r>
                      <a:endParaRPr lang="fi-FI" sz="1100" b="0" dirty="0">
                        <a:effectLst/>
                        <a:latin typeface="Calibri" panose="020F0502020204030204" pitchFamily="34" charset="0"/>
                        <a:cs typeface="Calibri" panose="020F0502020204030204" pitchFamily="34" charset="0"/>
                      </a:endParaRP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Tunteet ja tunteiden säätely </a:t>
                      </a:r>
                    </a:p>
                    <a:p>
                      <a:pPr>
                        <a:lnSpc>
                          <a:spcPct val="107000"/>
                        </a:lnSpc>
                        <a:spcAft>
                          <a:spcPts val="480"/>
                        </a:spcAft>
                      </a:pPr>
                      <a:r>
                        <a:rPr lang="fi-FI" sz="1100" dirty="0">
                          <a:effectLst/>
                          <a:latin typeface="Calibri" panose="020F0502020204030204" pitchFamily="34" charset="0"/>
                          <a:cs typeface="Calibri" panose="020F0502020204030204" pitchFamily="34" charset="0"/>
                        </a:rPr>
                        <a:t>ennakkotehtävä</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FFFFCC"/>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6, Viikko 4 </a:t>
                      </a:r>
                      <a:endParaRPr lang="fi-FI" sz="1100" b="0" dirty="0">
                        <a:effectLst/>
                        <a:latin typeface="Calibri" panose="020F0502020204030204" pitchFamily="34" charset="0"/>
                        <a:cs typeface="Calibri" panose="020F0502020204030204" pitchFamily="34" charset="0"/>
                      </a:endParaRP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Käyttäytymisen säätely</a:t>
                      </a:r>
                    </a:p>
                    <a:p>
                      <a:pPr marL="0" marR="0" lvl="0" indent="0" algn="l" defTabSz="457200" rtl="0" eaLnBrk="1" fontAlgn="auto" latinLnBrk="0" hangingPunct="1">
                        <a:lnSpc>
                          <a:spcPct val="107000"/>
                        </a:lnSpc>
                        <a:spcBef>
                          <a:spcPts val="0"/>
                        </a:spcBef>
                        <a:spcAft>
                          <a:spcPts val="480"/>
                        </a:spcAft>
                        <a:buClrTx/>
                        <a:buSzTx/>
                        <a:buFontTx/>
                        <a:buNone/>
                        <a:tabLst/>
                        <a:defRPr/>
                      </a:pPr>
                      <a:endParaRPr lang="fi-FI" sz="1100" dirty="0">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480"/>
                        </a:spcAft>
                        <a:buClrTx/>
                        <a:buSzTx/>
                        <a:buFontTx/>
                        <a:buNone/>
                        <a:tabLst/>
                        <a:defRPr/>
                      </a:pPr>
                      <a:r>
                        <a:rPr lang="fi-FI" sz="1100" dirty="0">
                          <a:effectLst/>
                          <a:latin typeface="Calibri" panose="020F0502020204030204" pitchFamily="34" charset="0"/>
                          <a:cs typeface="Calibri" panose="020F0502020204030204" pitchFamily="34" charset="0"/>
                        </a:rPr>
                        <a:t>ennakkotehtävä </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a:lnSpc>
                          <a:spcPct val="107000"/>
                        </a:lnSpc>
                        <a:spcAft>
                          <a:spcPts val="480"/>
                        </a:spcAft>
                      </a:pPr>
                      <a:r>
                        <a:rPr lang="fi-FI" sz="1100" b="1" dirty="0">
                          <a:effectLst/>
                          <a:latin typeface="Calibri" panose="020F0502020204030204" pitchFamily="34" charset="0"/>
                          <a:cs typeface="Calibri" panose="020F0502020204030204" pitchFamily="34" charset="0"/>
                        </a:rPr>
                        <a:t>Video Club 8, Viikko 16</a:t>
                      </a:r>
                      <a:r>
                        <a:rPr lang="fi-FI" sz="1100" dirty="0">
                          <a:effectLst/>
                          <a:latin typeface="Calibri" panose="020F0502020204030204" pitchFamily="34" charset="0"/>
                          <a:cs typeface="Calibri" panose="020F0502020204030204" pitchFamily="34" charset="0"/>
                        </a:rPr>
                        <a:t> </a:t>
                      </a:r>
                    </a:p>
                    <a:p>
                      <a:pPr>
                        <a:lnSpc>
                          <a:spcPct val="107000"/>
                        </a:lnSpc>
                        <a:spcAft>
                          <a:spcPts val="480"/>
                        </a:spcAft>
                      </a:pPr>
                      <a:r>
                        <a:rPr lang="fi-FI" sz="1200" dirty="0">
                          <a:solidFill>
                            <a:srgbClr val="FF0000"/>
                          </a:solidFill>
                          <a:effectLst/>
                          <a:latin typeface="Calibri" panose="020F0502020204030204" pitchFamily="34" charset="0"/>
                          <a:cs typeface="Calibri" panose="020F0502020204030204" pitchFamily="34" charset="0"/>
                        </a:rPr>
                        <a:t>Kokoava kerta </a:t>
                      </a:r>
                    </a:p>
                    <a:p>
                      <a:pPr>
                        <a:lnSpc>
                          <a:spcPct val="107000"/>
                        </a:lnSpc>
                        <a:spcAft>
                          <a:spcPts val="480"/>
                        </a:spcAft>
                      </a:pPr>
                      <a:endParaRPr lang="fi-FI"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480"/>
                        </a:spcAft>
                      </a:pPr>
                      <a:r>
                        <a:rPr lang="fi-FI" sz="1100" dirty="0">
                          <a:effectLst/>
                          <a:latin typeface="Calibri" panose="020F0502020204030204" pitchFamily="34" charset="0"/>
                          <a:ea typeface="Calibri" panose="020F0502020204030204" pitchFamily="34" charset="0"/>
                          <a:cs typeface="Calibri" panose="020F0502020204030204" pitchFamily="34" charset="0"/>
                        </a:rPr>
                        <a:t>Observoinnit tehtynä</a:t>
                      </a:r>
                    </a:p>
                  </a:txBody>
                  <a:tcPr marL="67829" marR="67829" marT="33915" marB="33915">
                    <a:solidFill>
                      <a:srgbClr val="E5FFF8"/>
                    </a:solidFill>
                  </a:tcPr>
                </a:tc>
                <a:tc vMerge="1">
                  <a:txBody>
                    <a:bodyPr/>
                    <a:lstStyle/>
                    <a:p>
                      <a:endParaRPr lang="fi-FI"/>
                    </a:p>
                  </a:txBody>
                  <a:tcPr/>
                </a:tc>
                <a:extLst>
                  <a:ext uri="{0D108BD9-81ED-4DB2-BD59-A6C34878D82A}">
                    <a16:rowId xmlns:a16="http://schemas.microsoft.com/office/drawing/2014/main" val="2996254119"/>
                  </a:ext>
                </a:extLst>
              </a:tr>
              <a:tr h="354070">
                <a:tc vMerge="1">
                  <a:txBody>
                    <a:bodyPr/>
                    <a:lstStyle/>
                    <a:p>
                      <a:endParaRPr lang="fi-FI"/>
                    </a:p>
                  </a:txBody>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Observaatio Norssilla: 4 x 75min (</a:t>
                      </a:r>
                      <a:r>
                        <a:rPr lang="fi-FI" sz="1100" dirty="0" err="1">
                          <a:effectLst/>
                          <a:latin typeface="Calibri" panose="020F0502020204030204" pitchFamily="34" charset="0"/>
                          <a:cs typeface="Calibri" panose="020F0502020204030204" pitchFamily="34" charset="0"/>
                        </a:rPr>
                        <a:t>vkot</a:t>
                      </a:r>
                      <a:r>
                        <a:rPr lang="fi-FI" sz="1100" dirty="0">
                          <a:effectLst/>
                          <a:latin typeface="Calibri" panose="020F0502020204030204" pitchFamily="34" charset="0"/>
                          <a:cs typeface="Calibri" panose="020F0502020204030204" pitchFamily="34" charset="0"/>
                        </a:rPr>
                        <a:t> 41-44)</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tx2">
                        <a:lumMod val="10000"/>
                        <a:lumOff val="90000"/>
                      </a:schemeClr>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Observaatio Norssilla: 4 x 75min (</a:t>
                      </a:r>
                      <a:r>
                        <a:rPr lang="fi-FI" sz="1100" dirty="0" err="1">
                          <a:effectLst/>
                          <a:latin typeface="Calibri" panose="020F0502020204030204" pitchFamily="34" charset="0"/>
                          <a:cs typeface="Calibri" panose="020F0502020204030204" pitchFamily="34" charset="0"/>
                        </a:rPr>
                        <a:t>vkot</a:t>
                      </a:r>
                      <a:r>
                        <a:rPr lang="fi-FI" sz="1100" dirty="0">
                          <a:effectLst/>
                          <a:latin typeface="Calibri" panose="020F0502020204030204" pitchFamily="34" charset="0"/>
                          <a:cs typeface="Calibri" panose="020F0502020204030204" pitchFamily="34" charset="0"/>
                        </a:rPr>
                        <a:t> 46-51)</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FFFFCC"/>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Observaatio Norssilla: 4 x 75min (</a:t>
                      </a:r>
                      <a:r>
                        <a:rPr lang="fi-FI" sz="1100" dirty="0" err="1">
                          <a:effectLst/>
                          <a:latin typeface="Calibri" panose="020F0502020204030204" pitchFamily="34" charset="0"/>
                          <a:cs typeface="Calibri" panose="020F0502020204030204" pitchFamily="34" charset="0"/>
                        </a:rPr>
                        <a:t>vkot</a:t>
                      </a:r>
                      <a:r>
                        <a:rPr lang="fi-FI" sz="1100" dirty="0">
                          <a:effectLst/>
                          <a:latin typeface="Calibri" panose="020F0502020204030204" pitchFamily="34" charset="0"/>
                          <a:cs typeface="Calibri" panose="020F0502020204030204" pitchFamily="34" charset="0"/>
                        </a:rPr>
                        <a:t> 4-10)</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accent1">
                        <a:lumMod val="20000"/>
                        <a:lumOff val="80000"/>
                      </a:schemeClr>
                    </a:solidFill>
                  </a:tcPr>
                </a:tc>
                <a:tc>
                  <a:txBody>
                    <a:bodyPr/>
                    <a:lstStyle/>
                    <a:p>
                      <a:pPr>
                        <a:lnSpc>
                          <a:spcPct val="107000"/>
                        </a:lnSpc>
                        <a:spcAft>
                          <a:spcPts val="480"/>
                        </a:spcAft>
                      </a:pPr>
                      <a:r>
                        <a:rPr lang="fi-FI" sz="1100" dirty="0">
                          <a:effectLst/>
                          <a:latin typeface="Calibri" panose="020F0502020204030204" pitchFamily="34" charset="0"/>
                          <a:cs typeface="Calibri" panose="020F0502020204030204" pitchFamily="34" charset="0"/>
                        </a:rPr>
                        <a:t>Observaatio Norssilla: 4 x 75min (</a:t>
                      </a:r>
                      <a:r>
                        <a:rPr lang="fi-FI" sz="1100" dirty="0" err="1">
                          <a:effectLst/>
                          <a:latin typeface="Calibri" panose="020F0502020204030204" pitchFamily="34" charset="0"/>
                          <a:cs typeface="Calibri" panose="020F0502020204030204" pitchFamily="34" charset="0"/>
                        </a:rPr>
                        <a:t>vkot</a:t>
                      </a:r>
                      <a:r>
                        <a:rPr lang="fi-FI" sz="1100" dirty="0">
                          <a:effectLst/>
                          <a:latin typeface="Calibri" panose="020F0502020204030204" pitchFamily="34" charset="0"/>
                          <a:cs typeface="Calibri" panose="020F0502020204030204" pitchFamily="34" charset="0"/>
                        </a:rPr>
                        <a:t> 12-14)</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rgbClr val="E5FFF8"/>
                    </a:solidFill>
                  </a:tcPr>
                </a:tc>
                <a:tc vMerge="1">
                  <a:txBody>
                    <a:bodyPr/>
                    <a:lstStyle/>
                    <a:p>
                      <a:endParaRPr lang="fi-FI"/>
                    </a:p>
                  </a:txBody>
                  <a:tcPr/>
                </a:tc>
                <a:extLst>
                  <a:ext uri="{0D108BD9-81ED-4DB2-BD59-A6C34878D82A}">
                    <a16:rowId xmlns:a16="http://schemas.microsoft.com/office/drawing/2014/main" val="2353521057"/>
                  </a:ext>
                </a:extLst>
              </a:tr>
              <a:tr h="492851">
                <a:tc gridSpan="3">
                  <a:txBody>
                    <a:bodyPr/>
                    <a:lstStyle/>
                    <a:p>
                      <a:pPr marL="84455">
                        <a:lnSpc>
                          <a:spcPct val="107000"/>
                        </a:lnSpc>
                        <a:spcAft>
                          <a:spcPts val="480"/>
                        </a:spcAft>
                      </a:pPr>
                      <a:r>
                        <a:rPr lang="fi-FI" sz="1100" dirty="0">
                          <a:solidFill>
                            <a:schemeClr val="tx1"/>
                          </a:solidFill>
                          <a:effectLst/>
                          <a:latin typeface="Calibri" panose="020F0502020204030204" pitchFamily="34" charset="0"/>
                          <a:cs typeface="Calibri" panose="020F0502020204030204" pitchFamily="34" charset="0"/>
                        </a:rPr>
                        <a:t>Lisäksi harjoittelun ohjaukseen varataan 3 x 45 min,</a:t>
                      </a:r>
                      <a:r>
                        <a:rPr lang="fi-FI" sz="1100" baseline="0" dirty="0">
                          <a:solidFill>
                            <a:schemeClr val="tx1"/>
                          </a:solidFill>
                          <a:effectLst/>
                          <a:latin typeface="Calibri" panose="020F0502020204030204" pitchFamily="34" charset="0"/>
                          <a:cs typeface="Calibri" panose="020F0502020204030204" pitchFamily="34" charset="0"/>
                        </a:rPr>
                        <a:t> jolloin järjestetään </a:t>
                      </a:r>
                      <a:r>
                        <a:rPr lang="fi-FI" sz="1100" dirty="0">
                          <a:solidFill>
                            <a:schemeClr val="tx1"/>
                          </a:solidFill>
                          <a:effectLst/>
                          <a:latin typeface="Calibri" panose="020F0502020204030204" pitchFamily="34" charset="0"/>
                          <a:cs typeface="Calibri" panose="020F0502020204030204" pitchFamily="34" charset="0"/>
                        </a:rPr>
                        <a:t>ryhmäkuuntelu sekä siihen pohjautuva keskustelu TAI jokin muu kotiryhmän ohjaajan valitsema harjoitteluun liittyvä ryhmäohjaus.</a:t>
                      </a:r>
                      <a:endParaRPr lang="fi-FI"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bg1">
                        <a:lumMod val="95000"/>
                      </a:schemeClr>
                    </a:solidFill>
                  </a:tcPr>
                </a:tc>
                <a:tc hMerge="1">
                  <a:txBody>
                    <a:bodyPr/>
                    <a:lstStyle/>
                    <a:p>
                      <a:endParaRPr lang="fi-FI"/>
                    </a:p>
                  </a:txBody>
                  <a:tcPr/>
                </a:tc>
                <a:tc hMerge="1">
                  <a:txBody>
                    <a:bodyPr/>
                    <a:lstStyle/>
                    <a:p>
                      <a:endParaRPr lang="fi-FI"/>
                    </a:p>
                  </a:txBody>
                  <a:tcPr/>
                </a:tc>
                <a:tc gridSpan="3">
                  <a:txBody>
                    <a:bodyPr/>
                    <a:lstStyle/>
                    <a:p>
                      <a:pPr>
                        <a:lnSpc>
                          <a:spcPct val="107000"/>
                        </a:lnSpc>
                        <a:spcAft>
                          <a:spcPts val="480"/>
                        </a:spcAft>
                      </a:pPr>
                      <a:r>
                        <a:rPr lang="fi-FI" sz="1100" dirty="0">
                          <a:solidFill>
                            <a:schemeClr val="tx1"/>
                          </a:solidFill>
                          <a:effectLst/>
                          <a:latin typeface="Calibri" panose="020F0502020204030204" pitchFamily="34" charset="0"/>
                          <a:cs typeface="Calibri" panose="020F0502020204030204" pitchFamily="34" charset="0"/>
                        </a:rPr>
                        <a:t>Lisäksi harjoittelun ohjaukseen varataan 3 x 45 min,</a:t>
                      </a:r>
                      <a:r>
                        <a:rPr lang="fi-FI" sz="1100" baseline="0" dirty="0">
                          <a:solidFill>
                            <a:schemeClr val="tx1"/>
                          </a:solidFill>
                          <a:effectLst/>
                          <a:latin typeface="Calibri" panose="020F0502020204030204" pitchFamily="34" charset="0"/>
                          <a:cs typeface="Calibri" panose="020F0502020204030204" pitchFamily="34" charset="0"/>
                        </a:rPr>
                        <a:t> jolloin järjestetään </a:t>
                      </a:r>
                      <a:r>
                        <a:rPr lang="fi-FI" sz="1100" dirty="0">
                          <a:solidFill>
                            <a:schemeClr val="tx1"/>
                          </a:solidFill>
                          <a:effectLst/>
                          <a:latin typeface="Calibri" panose="020F0502020204030204" pitchFamily="34" charset="0"/>
                          <a:cs typeface="Calibri" panose="020F0502020204030204" pitchFamily="34" charset="0"/>
                        </a:rPr>
                        <a:t>ryhmäkuuntelu sekä siihen pohjautuva keskustelu TAI jokin muu kotiryhmän ohjaajan valitsema harjoitteluun liittyvä ryhmäohjaus.</a:t>
                      </a:r>
                      <a:endParaRPr lang="fi-FI"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829" marR="67829" marT="33915" marB="33915">
                    <a:solidFill>
                      <a:schemeClr val="bg1">
                        <a:lumMod val="95000"/>
                      </a:schemeClr>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034959105"/>
                  </a:ext>
                </a:extLst>
              </a:tr>
            </a:tbl>
          </a:graphicData>
        </a:graphic>
      </p:graphicFrame>
      <p:sp>
        <p:nvSpPr>
          <p:cNvPr id="5" name="Rectangle 4"/>
          <p:cNvSpPr/>
          <p:nvPr/>
        </p:nvSpPr>
        <p:spPr>
          <a:xfrm>
            <a:off x="8100124" y="306310"/>
            <a:ext cx="1043876" cy="400110"/>
          </a:xfrm>
          <a:prstGeom prst="rect">
            <a:avLst/>
          </a:prstGeom>
          <a:solidFill>
            <a:srgbClr val="FFC000"/>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212529"/>
                </a:solidFill>
                <a:effectLst/>
                <a:uLnTx/>
                <a:uFillTx/>
                <a:latin typeface="Lato" panose="020F0502020204030203" pitchFamily="34" charset="0"/>
                <a:ea typeface="+mn-ea"/>
                <a:cs typeface="Arial"/>
              </a:rPr>
              <a:t>Pääsiäisloma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212529"/>
                </a:solidFill>
                <a:effectLst/>
                <a:uLnTx/>
                <a:uFillTx/>
                <a:latin typeface="Lato" panose="020F0502020204030203" pitchFamily="34" charset="0"/>
                <a:ea typeface="+mn-ea"/>
                <a:cs typeface="Arial"/>
              </a:rPr>
              <a:t>25.3.–1.4.2024</a:t>
            </a:r>
            <a:endParaRPr kumimoji="0" lang="fi-FI" sz="1000" b="0" i="0" u="none" strike="noStrike" kern="1200" cap="none" spc="0" normalizeH="0" baseline="0" noProof="0" dirty="0">
              <a:ln>
                <a:noFill/>
              </a:ln>
              <a:solidFill>
                <a:srgbClr val="000000"/>
              </a:solidFill>
              <a:effectLst/>
              <a:uLnTx/>
              <a:uFillTx/>
              <a:latin typeface="Helvetica"/>
              <a:ea typeface="+mn-ea"/>
              <a:cs typeface="Arial"/>
            </a:endParaRPr>
          </a:p>
        </p:txBody>
      </p:sp>
    </p:spTree>
    <p:extLst>
      <p:ext uri="{BB962C8B-B14F-4D97-AF65-F5344CB8AC3E}">
        <p14:creationId xmlns:p14="http://schemas.microsoft.com/office/powerpoint/2010/main" val="319771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8" name="Slide Number Placeholder 7"/>
          <p:cNvSpPr>
            <a:spLocks noGrp="1"/>
          </p:cNvSpPr>
          <p:nvPr>
            <p:ph type="sldNum" sz="quarter" idx="12"/>
          </p:nvPr>
        </p:nvSpPr>
        <p:spPr/>
        <p:txBody>
          <a:bodyPr/>
          <a:lstStyle/>
          <a:p>
            <a:fld id="{0FE3988A-0109-0B40-965D-9E0ED41EFEE4}" type="slidenum">
              <a:rPr lang="fi-FI" smtClean="0"/>
              <a:pPr/>
              <a:t>8</a:t>
            </a:fld>
            <a:endParaRPr lang="fi-FI" dirty="0"/>
          </a:p>
        </p:txBody>
      </p:sp>
      <p:sp>
        <p:nvSpPr>
          <p:cNvPr id="4" name="Title 3"/>
          <p:cNvSpPr>
            <a:spLocks noGrp="1"/>
          </p:cNvSpPr>
          <p:nvPr>
            <p:ph type="title"/>
          </p:nvPr>
        </p:nvSpPr>
        <p:spPr>
          <a:xfrm>
            <a:off x="411479" y="1327785"/>
            <a:ext cx="5038725" cy="791372"/>
          </a:xfrm>
        </p:spPr>
        <p:txBody>
          <a:bodyPr>
            <a:normAutofit/>
          </a:bodyPr>
          <a:lstStyle/>
          <a:p>
            <a:r>
              <a:rPr lang="fi-FI" sz="2800" dirty="0"/>
              <a:t>Opetustuokion havainnointi</a:t>
            </a:r>
          </a:p>
        </p:txBody>
      </p:sp>
      <p:sp>
        <p:nvSpPr>
          <p:cNvPr id="9" name="Date Placeholder 8"/>
          <p:cNvSpPr>
            <a:spLocks noGrp="1"/>
          </p:cNvSpPr>
          <p:nvPr>
            <p:ph type="dt" sz="half" idx="10"/>
          </p:nvPr>
        </p:nvSpPr>
        <p:spPr/>
        <p:txBody>
          <a:bodyPr/>
          <a:lstStyle/>
          <a:p>
            <a:fld id="{D124041A-D7AC-0740-969A-8B5B84F7A4B9}" type="datetime1">
              <a:rPr lang="fi-FI" smtClean="0"/>
              <a:t>22.8.2023</a:t>
            </a:fld>
            <a:endParaRPr lang="fi-FI" dirty="0"/>
          </a:p>
        </p:txBody>
      </p:sp>
      <p:sp>
        <p:nvSpPr>
          <p:cNvPr id="5" name="Content Placeholder 4"/>
          <p:cNvSpPr>
            <a:spLocks noGrp="1"/>
          </p:cNvSpPr>
          <p:nvPr>
            <p:ph idx="1"/>
          </p:nvPr>
        </p:nvSpPr>
        <p:spPr>
          <a:xfrm>
            <a:off x="411479" y="2119157"/>
            <a:ext cx="4371976" cy="2923411"/>
          </a:xfrm>
        </p:spPr>
        <p:txBody>
          <a:bodyPr>
            <a:noAutofit/>
          </a:bodyPr>
          <a:lstStyle/>
          <a:p>
            <a:pPr>
              <a:spcBef>
                <a:spcPts val="0"/>
              </a:spcBef>
              <a:spcAft>
                <a:spcPts val="1200"/>
              </a:spcAft>
            </a:pPr>
            <a:r>
              <a:rPr lang="fi-FI" sz="2000" dirty="0"/>
              <a:t>Luokanopettaja työskentelee tavallisesti luokkaympäristössä, jossa on läsnä useita oppilaita, joskus myös muita opettajia tai aikuisia. Luokkatilanteissa tapahtuu monia asioita usein yhtä aikaa ja nopealla tahdilla ja siksi olennaista on se, mihin opettaja kiinnittää huomiota. </a:t>
            </a:r>
          </a:p>
        </p:txBody>
      </p:sp>
    </p:spTree>
    <p:extLst>
      <p:ext uri="{BB962C8B-B14F-4D97-AF65-F5344CB8AC3E}">
        <p14:creationId xmlns:p14="http://schemas.microsoft.com/office/powerpoint/2010/main" val="401447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a:xfrm>
            <a:off x="466980" y="1318593"/>
            <a:ext cx="5282310" cy="1589105"/>
          </a:xfrm>
        </p:spPr>
        <p:txBody>
          <a:bodyPr>
            <a:normAutofit/>
          </a:bodyPr>
          <a:lstStyle/>
          <a:p>
            <a:pPr>
              <a:spcAft>
                <a:spcPts val="1200"/>
              </a:spcAft>
            </a:pPr>
            <a:br>
              <a:rPr lang="fi-FI" sz="2700" b="0" dirty="0"/>
            </a:br>
            <a:r>
              <a:rPr lang="fi-FI" dirty="0">
                <a:hlinkClick r:id="rId2" action="ppaction://hlinkfile"/>
              </a:rPr>
              <a:t>Video I </a:t>
            </a:r>
            <a:r>
              <a:rPr lang="fi-FI" sz="3300" dirty="0"/>
              <a:t>(nro 25)</a:t>
            </a:r>
          </a:p>
        </p:txBody>
      </p:sp>
      <p:sp>
        <p:nvSpPr>
          <p:cNvPr id="6" name="Date Placeholder 5"/>
          <p:cNvSpPr>
            <a:spLocks noGrp="1"/>
          </p:cNvSpPr>
          <p:nvPr>
            <p:ph type="dt" sz="half" idx="10"/>
          </p:nvPr>
        </p:nvSpPr>
        <p:spPr/>
        <p:txBody>
          <a:bodyPr/>
          <a:lstStyle/>
          <a:p>
            <a:fld id="{02F6C6FE-2BCB-574D-9E89-D023255ACA90}" type="datetime1">
              <a:rPr lang="fi-FI" smtClean="0"/>
              <a:t>22.8.2023</a:t>
            </a:fld>
            <a:endParaRPr lang="fi-FI" dirty="0"/>
          </a:p>
        </p:txBody>
      </p:sp>
      <p:sp>
        <p:nvSpPr>
          <p:cNvPr id="9" name="TextBox 8">
            <a:extLst>
              <a:ext uri="{FF2B5EF4-FFF2-40B4-BE49-F238E27FC236}">
                <a16:creationId xmlns:a16="http://schemas.microsoft.com/office/drawing/2014/main" id="{ED624810-8B51-416D-9324-DED4CE1C3B75}"/>
              </a:ext>
            </a:extLst>
          </p:cNvPr>
          <p:cNvSpPr txBox="1"/>
          <p:nvPr/>
        </p:nvSpPr>
        <p:spPr>
          <a:xfrm>
            <a:off x="466980" y="3429000"/>
            <a:ext cx="5305426" cy="1785104"/>
          </a:xfrm>
          <a:prstGeom prst="rect">
            <a:avLst/>
          </a:prstGeom>
          <a:solidFill>
            <a:schemeClr val="accent3">
              <a:lumMod val="40000"/>
              <a:lumOff val="60000"/>
            </a:schemeClr>
          </a:solidFill>
        </p:spPr>
        <p:txBody>
          <a:bodyPr wrap="square" rtlCol="0">
            <a:spAutoFit/>
          </a:bodyPr>
          <a:lstStyle/>
          <a:p>
            <a:pPr>
              <a:spcBef>
                <a:spcPts val="0"/>
              </a:spcBef>
              <a:spcAft>
                <a:spcPts val="1200"/>
              </a:spcAft>
            </a:pPr>
            <a:r>
              <a:rPr lang="fi-FI" sz="2000" b="1" dirty="0">
                <a:latin typeface="Helvetica" panose="020B0604020202020204" pitchFamily="34" charset="0"/>
                <a:cs typeface="Helvetica" panose="020B0604020202020204" pitchFamily="34" charset="0"/>
              </a:rPr>
              <a:t>Millaisia havaintoja sinä teet videolla näkyvästä opetustuokiosta?</a:t>
            </a:r>
          </a:p>
          <a:p>
            <a:pPr>
              <a:spcBef>
                <a:spcPts val="0"/>
              </a:spcBef>
              <a:spcAft>
                <a:spcPts val="1200"/>
              </a:spcAft>
            </a:pPr>
            <a:r>
              <a:rPr lang="fi-FI" sz="2000" dirty="0">
                <a:latin typeface="Helvetica" panose="020B0604020202020204" pitchFamily="34" charset="0"/>
                <a:cs typeface="Helvetica" panose="020B0604020202020204" pitchFamily="34" charset="0"/>
              </a:rPr>
              <a:t>Kirjoita muistiinpanoja havainnoistasi, varaudu keskustelemaan muistiinpanojesi pohjalta</a:t>
            </a:r>
            <a:endParaRPr lang="fi-FI" dirty="0"/>
          </a:p>
        </p:txBody>
      </p:sp>
    </p:spTree>
    <p:extLst>
      <p:ext uri="{BB962C8B-B14F-4D97-AF65-F5344CB8AC3E}">
        <p14:creationId xmlns:p14="http://schemas.microsoft.com/office/powerpoint/2010/main" val="149246495"/>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aahtera_mallist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4740</TotalTime>
  <Words>2038</Words>
  <Application>Microsoft Office PowerPoint</Application>
  <PresentationFormat>On-screen Show (4:3)</PresentationFormat>
  <Paragraphs>291</Paragraphs>
  <Slides>24</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Arial Narrow</vt:lpstr>
      <vt:lpstr>Calibri</vt:lpstr>
      <vt:lpstr>Helvetica</vt:lpstr>
      <vt:lpstr>Lato</vt:lpstr>
      <vt:lpstr>Palatino Linotype</vt:lpstr>
      <vt:lpstr>Wingdings</vt:lpstr>
      <vt:lpstr>JYU Otsikkodiat</vt:lpstr>
      <vt:lpstr>JYU sisältö pohjat</vt:lpstr>
      <vt:lpstr>utu-2013-laajakuva</vt:lpstr>
      <vt:lpstr>vaahtera_mallista</vt:lpstr>
      <vt:lpstr>Tervetuloa  Video Clubiin!</vt:lpstr>
      <vt:lpstr>KTKP3019 Osaaminen ja asiantuntijuus: opetusharjoittelu 1 (5 op)</vt:lpstr>
      <vt:lpstr>Oppimistilanteiden havainnoinnin prosessit (teacher noticing, professional vision)</vt:lpstr>
      <vt:lpstr>PowerPoint Presentation</vt:lpstr>
      <vt:lpstr>Pariporinaa luennon pohjalta</vt:lpstr>
      <vt:lpstr>Video Clubin tavoitteet</vt:lpstr>
      <vt:lpstr>PowerPoint Presentation</vt:lpstr>
      <vt:lpstr>Opetustuokion havainnointi</vt:lpstr>
      <vt:lpstr> Video I (nro 25)</vt:lpstr>
      <vt:lpstr>Pienryhmäkeskustelu</vt:lpstr>
      <vt:lpstr>PowerPoint Presentation</vt:lpstr>
      <vt:lpstr>Tilannekiinnostus</vt:lpstr>
      <vt:lpstr>Käyttäytymisen tason indikaattoreita</vt:lpstr>
      <vt:lpstr>Video II (nro 30) </vt:lpstr>
      <vt:lpstr>Pienryhmäkeskustelu</vt:lpstr>
      <vt:lpstr>PowerPoint Presentation</vt:lpstr>
      <vt:lpstr>Tilannekiinnostuksesta henkilökohtaiseen kiinnostukseen</vt:lpstr>
      <vt:lpstr>Tehtäväsuuntautunut käyttäytyminen (on-task behavior, task-focus)</vt:lpstr>
      <vt:lpstr>Tehtävää välttelevä käyttäytyminen (off-task behavior, task-avoidance)</vt:lpstr>
      <vt:lpstr>Video III (nro 10 kohdasta 02.45-&gt;)</vt:lpstr>
      <vt:lpstr>Tilannekohtaisen ja henkilökohtaisen kiinnostuksen havainnoinnin haasteet</vt:lpstr>
      <vt:lpstr>Opetus</vt:lpstr>
      <vt:lpstr>Ohjeistus tilannekiinnostuksen havainnointiin norssilla</vt:lpstr>
      <vt:lpstr>  Video Club 2:  Formatiivinen arviointi ja palaute </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aloud protocol</dc:title>
  <dc:creator>Metsäpelto, Riitta-Leena</dc:creator>
  <cp:lastModifiedBy>Aalto, Eija</cp:lastModifiedBy>
  <cp:revision>685</cp:revision>
  <dcterms:created xsi:type="dcterms:W3CDTF">2018-03-21T14:05:28Z</dcterms:created>
  <dcterms:modified xsi:type="dcterms:W3CDTF">2023-08-22T06:19:06Z</dcterms:modified>
</cp:coreProperties>
</file>