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4" r:id="rId3"/>
    <p:sldId id="275" r:id="rId4"/>
    <p:sldId id="289" r:id="rId5"/>
    <p:sldId id="266" r:id="rId6"/>
    <p:sldId id="294" r:id="rId7"/>
    <p:sldId id="295" r:id="rId8"/>
    <p:sldId id="259" r:id="rId9"/>
    <p:sldId id="296" r:id="rId10"/>
    <p:sldId id="267" r:id="rId11"/>
    <p:sldId id="264" r:id="rId12"/>
    <p:sldId id="293" r:id="rId13"/>
    <p:sldId id="265" r:id="rId14"/>
    <p:sldId id="285" r:id="rId15"/>
    <p:sldId id="286" r:id="rId16"/>
    <p:sldId id="268" r:id="rId17"/>
    <p:sldId id="269" r:id="rId18"/>
    <p:sldId id="270" r:id="rId19"/>
    <p:sldId id="297" r:id="rId20"/>
    <p:sldId id="272" r:id="rId21"/>
    <p:sldId id="298" r:id="rId22"/>
    <p:sldId id="299" r:id="rId23"/>
    <p:sldId id="273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2EFC5-59D2-4256-BF04-9D887F5242A7}" type="doc">
      <dgm:prSet loTypeId="urn:microsoft.com/office/officeart/2005/8/layout/radial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D96EE01-9C1E-4A83-8B31-F0B02C9FBC1D}">
      <dgm:prSet phldrT="[Teksti]"/>
      <dgm:spPr/>
      <dgm:t>
        <a:bodyPr/>
        <a:lstStyle/>
        <a:p>
          <a:r>
            <a:rPr lang="fi-FI" dirty="0"/>
            <a:t>LEIKKI</a:t>
          </a:r>
        </a:p>
      </dgm:t>
    </dgm:pt>
    <dgm:pt modelId="{E7711F75-CC90-46FB-81F0-D8B1E3790C78}" type="parTrans" cxnId="{37557513-EB24-479C-B2BE-3209D87F7D5F}">
      <dgm:prSet/>
      <dgm:spPr/>
      <dgm:t>
        <a:bodyPr/>
        <a:lstStyle/>
        <a:p>
          <a:endParaRPr lang="fi-FI"/>
        </a:p>
      </dgm:t>
    </dgm:pt>
    <dgm:pt modelId="{709C7911-8A9E-4382-BDB6-2522DB9D4E76}" type="sibTrans" cxnId="{37557513-EB24-479C-B2BE-3209D87F7D5F}">
      <dgm:prSet/>
      <dgm:spPr/>
      <dgm:t>
        <a:bodyPr/>
        <a:lstStyle/>
        <a:p>
          <a:endParaRPr lang="fi-FI"/>
        </a:p>
      </dgm:t>
    </dgm:pt>
    <dgm:pt modelId="{36FE1D4B-AEFE-43E7-9A4D-8BB633A01975}">
      <dgm:prSet phldrT="[Teksti]" custT="1"/>
      <dgm:spPr/>
      <dgm:t>
        <a:bodyPr/>
        <a:lstStyle/>
        <a:p>
          <a:r>
            <a:rPr lang="fi-FI" sz="1400" dirty="0"/>
            <a:t>Kuviteltu maailma, joka heijastaa todellisuutta</a:t>
          </a:r>
        </a:p>
      </dgm:t>
    </dgm:pt>
    <dgm:pt modelId="{98430387-C54F-4477-A29B-E6FEB9B3223E}" type="parTrans" cxnId="{00AB9E2F-11B5-4C0E-9DCA-F696D6D619AD}">
      <dgm:prSet/>
      <dgm:spPr/>
      <dgm:t>
        <a:bodyPr/>
        <a:lstStyle/>
        <a:p>
          <a:endParaRPr lang="fi-FI"/>
        </a:p>
      </dgm:t>
    </dgm:pt>
    <dgm:pt modelId="{95A40DEC-1D96-4DF5-BDC7-5B0CE1F612F4}" type="sibTrans" cxnId="{00AB9E2F-11B5-4C0E-9DCA-F696D6D619AD}">
      <dgm:prSet/>
      <dgm:spPr/>
      <dgm:t>
        <a:bodyPr/>
        <a:lstStyle/>
        <a:p>
          <a:endParaRPr lang="fi-FI"/>
        </a:p>
      </dgm:t>
    </dgm:pt>
    <dgm:pt modelId="{7F306801-8A3B-493D-9B8D-A0A4C5D532C4}">
      <dgm:prSet phldrT="[Teksti]" custT="1"/>
      <dgm:spPr/>
      <dgm:t>
        <a:bodyPr/>
        <a:lstStyle/>
        <a:p>
          <a:r>
            <a:rPr lang="fi-FI" sz="1400" dirty="0"/>
            <a:t>Ominainen tapa toimia</a:t>
          </a:r>
        </a:p>
      </dgm:t>
    </dgm:pt>
    <dgm:pt modelId="{8780B8C0-8C9B-4F44-A90B-B5CF95E1518C}" type="parTrans" cxnId="{1B44F107-B6C4-40C2-B0B8-8297F22DAACB}">
      <dgm:prSet/>
      <dgm:spPr/>
      <dgm:t>
        <a:bodyPr/>
        <a:lstStyle/>
        <a:p>
          <a:endParaRPr lang="fi-FI"/>
        </a:p>
      </dgm:t>
    </dgm:pt>
    <dgm:pt modelId="{C96886E7-5E8C-4B1B-9397-EFB36AFBF2F1}" type="sibTrans" cxnId="{1B44F107-B6C4-40C2-B0B8-8297F22DAACB}">
      <dgm:prSet/>
      <dgm:spPr/>
      <dgm:t>
        <a:bodyPr/>
        <a:lstStyle/>
        <a:p>
          <a:endParaRPr lang="fi-FI"/>
        </a:p>
      </dgm:t>
    </dgm:pt>
    <dgm:pt modelId="{DAEF5AB7-3C27-40E2-9166-E6EA27CF0AEB}">
      <dgm:prSet phldrT="[Teksti]" custT="1"/>
      <dgm:spPr/>
      <dgm:t>
        <a:bodyPr/>
        <a:lstStyle/>
        <a:p>
          <a:r>
            <a:rPr lang="fi-FI" sz="1300" dirty="0"/>
            <a:t>Kommunikaation keino</a:t>
          </a:r>
        </a:p>
      </dgm:t>
    </dgm:pt>
    <dgm:pt modelId="{7C2B2DCD-FFF7-4AF8-96BF-F6C17F482DA9}" type="parTrans" cxnId="{0767D4DC-2913-4AB3-8881-264292B69A10}">
      <dgm:prSet/>
      <dgm:spPr/>
      <dgm:t>
        <a:bodyPr/>
        <a:lstStyle/>
        <a:p>
          <a:endParaRPr lang="fi-FI"/>
        </a:p>
      </dgm:t>
    </dgm:pt>
    <dgm:pt modelId="{E2FE703B-7159-455E-8C28-665547334FE0}" type="sibTrans" cxnId="{0767D4DC-2913-4AB3-8881-264292B69A10}">
      <dgm:prSet/>
      <dgm:spPr/>
      <dgm:t>
        <a:bodyPr/>
        <a:lstStyle/>
        <a:p>
          <a:endParaRPr lang="fi-FI"/>
        </a:p>
      </dgm:t>
    </dgm:pt>
    <dgm:pt modelId="{19FFEE7F-8589-4D48-B64D-9B1A6493ED93}">
      <dgm:prSet phldrT="[Teksti]"/>
      <dgm:spPr/>
      <dgm:t>
        <a:bodyPr/>
        <a:lstStyle/>
        <a:p>
          <a:r>
            <a:rPr lang="fi-FI" dirty="0"/>
            <a:t>Pääasiallinen toiminnan muoto</a:t>
          </a:r>
        </a:p>
      </dgm:t>
    </dgm:pt>
    <dgm:pt modelId="{01DB1988-D3E9-4E7E-8755-8F55F8B37010}" type="parTrans" cxnId="{5A4CC894-2738-4214-853D-746E8523FD51}">
      <dgm:prSet/>
      <dgm:spPr/>
      <dgm:t>
        <a:bodyPr/>
        <a:lstStyle/>
        <a:p>
          <a:endParaRPr lang="fi-FI"/>
        </a:p>
      </dgm:t>
    </dgm:pt>
    <dgm:pt modelId="{262C654E-AF60-4A2E-A415-1F83C20556B1}" type="sibTrans" cxnId="{5A4CC894-2738-4214-853D-746E8523FD51}">
      <dgm:prSet/>
      <dgm:spPr/>
      <dgm:t>
        <a:bodyPr/>
        <a:lstStyle/>
        <a:p>
          <a:endParaRPr lang="fi-FI"/>
        </a:p>
      </dgm:t>
    </dgm:pt>
    <dgm:pt modelId="{F9F71A7C-769B-4BF4-8530-15C160499643}">
      <dgm:prSet/>
      <dgm:spPr/>
      <dgm:t>
        <a:bodyPr/>
        <a:lstStyle/>
        <a:p>
          <a:r>
            <a:rPr lang="fi-FI" dirty="0"/>
            <a:t>Asioiden mahdollistaja</a:t>
          </a:r>
        </a:p>
      </dgm:t>
    </dgm:pt>
    <dgm:pt modelId="{9976DB26-A757-4FF8-8A7E-4B6E6BA11F2A}" type="parTrans" cxnId="{0D1F4F72-079C-4A5F-8AC1-1A6C944D6472}">
      <dgm:prSet/>
      <dgm:spPr/>
      <dgm:t>
        <a:bodyPr/>
        <a:lstStyle/>
        <a:p>
          <a:endParaRPr lang="fi-FI"/>
        </a:p>
      </dgm:t>
    </dgm:pt>
    <dgm:pt modelId="{0A72098A-B27D-4995-83C2-FCB7CB3F2A3C}" type="sibTrans" cxnId="{0D1F4F72-079C-4A5F-8AC1-1A6C944D6472}">
      <dgm:prSet/>
      <dgm:spPr/>
      <dgm:t>
        <a:bodyPr/>
        <a:lstStyle/>
        <a:p>
          <a:endParaRPr lang="fi-FI"/>
        </a:p>
      </dgm:t>
    </dgm:pt>
    <dgm:pt modelId="{3B1ECDF8-C7B3-4C46-A12A-1756FB3721A6}">
      <dgm:prSet/>
      <dgm:spPr/>
      <dgm:t>
        <a:bodyPr/>
        <a:lstStyle/>
        <a:p>
          <a:r>
            <a:rPr lang="fi-FI" dirty="0"/>
            <a:t>Universaali ilmiö</a:t>
          </a:r>
        </a:p>
      </dgm:t>
    </dgm:pt>
    <dgm:pt modelId="{5C987B42-F722-4F45-AFD9-A3DD8514E98B}" type="parTrans" cxnId="{46B7865A-429A-401D-88D6-750106BD9B86}">
      <dgm:prSet/>
      <dgm:spPr/>
      <dgm:t>
        <a:bodyPr/>
        <a:lstStyle/>
        <a:p>
          <a:endParaRPr lang="fi-FI"/>
        </a:p>
      </dgm:t>
    </dgm:pt>
    <dgm:pt modelId="{A4A4A9DF-AC30-493D-8D88-D7015E6B0BA9}" type="sibTrans" cxnId="{46B7865A-429A-401D-88D6-750106BD9B86}">
      <dgm:prSet/>
      <dgm:spPr/>
      <dgm:t>
        <a:bodyPr/>
        <a:lstStyle/>
        <a:p>
          <a:endParaRPr lang="fi-FI"/>
        </a:p>
      </dgm:t>
    </dgm:pt>
    <dgm:pt modelId="{004685A5-A185-4869-9056-D59C995B0DA3}" type="pres">
      <dgm:prSet presAssocID="{FB52EFC5-59D2-4256-BF04-9D887F5242A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0E826E-6379-4F62-959C-55A78445353A}" type="pres">
      <dgm:prSet presAssocID="{AD96EE01-9C1E-4A83-8B31-F0B02C9FBC1D}" presName="centerShape" presStyleLbl="node0" presStyleIdx="0" presStyleCnt="1"/>
      <dgm:spPr/>
    </dgm:pt>
    <dgm:pt modelId="{E3FAEA07-5F3E-4D0F-851D-161E154D88D1}" type="pres">
      <dgm:prSet presAssocID="{98430387-C54F-4477-A29B-E6FEB9B3223E}" presName="Name9" presStyleLbl="parChTrans1D2" presStyleIdx="0" presStyleCnt="6"/>
      <dgm:spPr/>
    </dgm:pt>
    <dgm:pt modelId="{EDD628E2-339F-4C2D-B033-8EE088A1F17A}" type="pres">
      <dgm:prSet presAssocID="{98430387-C54F-4477-A29B-E6FEB9B3223E}" presName="connTx" presStyleLbl="parChTrans1D2" presStyleIdx="0" presStyleCnt="6"/>
      <dgm:spPr/>
    </dgm:pt>
    <dgm:pt modelId="{E6757A96-4521-4759-BB00-A5F5EF376029}" type="pres">
      <dgm:prSet presAssocID="{36FE1D4B-AEFE-43E7-9A4D-8BB633A01975}" presName="node" presStyleLbl="node1" presStyleIdx="0" presStyleCnt="6">
        <dgm:presLayoutVars>
          <dgm:bulletEnabled val="1"/>
        </dgm:presLayoutVars>
      </dgm:prSet>
      <dgm:spPr/>
    </dgm:pt>
    <dgm:pt modelId="{B0E641C1-13B7-464C-BA14-3CFC379CDE90}" type="pres">
      <dgm:prSet presAssocID="{8780B8C0-8C9B-4F44-A90B-B5CF95E1518C}" presName="Name9" presStyleLbl="parChTrans1D2" presStyleIdx="1" presStyleCnt="6"/>
      <dgm:spPr/>
    </dgm:pt>
    <dgm:pt modelId="{EA740D7D-3F94-4C08-86F9-9A3492319D17}" type="pres">
      <dgm:prSet presAssocID="{8780B8C0-8C9B-4F44-A90B-B5CF95E1518C}" presName="connTx" presStyleLbl="parChTrans1D2" presStyleIdx="1" presStyleCnt="6"/>
      <dgm:spPr/>
    </dgm:pt>
    <dgm:pt modelId="{27B2D4A5-AC05-4115-9B78-C339A649D680}" type="pres">
      <dgm:prSet presAssocID="{7F306801-8A3B-493D-9B8D-A0A4C5D532C4}" presName="node" presStyleLbl="node1" presStyleIdx="1" presStyleCnt="6">
        <dgm:presLayoutVars>
          <dgm:bulletEnabled val="1"/>
        </dgm:presLayoutVars>
      </dgm:prSet>
      <dgm:spPr/>
    </dgm:pt>
    <dgm:pt modelId="{DB292600-6650-481C-A76A-B0AA9FD0EAD4}" type="pres">
      <dgm:prSet presAssocID="{7C2B2DCD-FFF7-4AF8-96BF-F6C17F482DA9}" presName="Name9" presStyleLbl="parChTrans1D2" presStyleIdx="2" presStyleCnt="6"/>
      <dgm:spPr/>
    </dgm:pt>
    <dgm:pt modelId="{34B6D753-F00A-492C-B7E0-C982690BD076}" type="pres">
      <dgm:prSet presAssocID="{7C2B2DCD-FFF7-4AF8-96BF-F6C17F482DA9}" presName="connTx" presStyleLbl="parChTrans1D2" presStyleIdx="2" presStyleCnt="6"/>
      <dgm:spPr/>
    </dgm:pt>
    <dgm:pt modelId="{FED4D812-A0EE-41A6-9114-8E5ED75867F2}" type="pres">
      <dgm:prSet presAssocID="{DAEF5AB7-3C27-40E2-9166-E6EA27CF0AEB}" presName="node" presStyleLbl="node1" presStyleIdx="2" presStyleCnt="6" custScaleX="98298">
        <dgm:presLayoutVars>
          <dgm:bulletEnabled val="1"/>
        </dgm:presLayoutVars>
      </dgm:prSet>
      <dgm:spPr/>
    </dgm:pt>
    <dgm:pt modelId="{A6B23706-0409-4D1B-9A03-91E4F5FDC0C6}" type="pres">
      <dgm:prSet presAssocID="{01DB1988-D3E9-4E7E-8755-8F55F8B37010}" presName="Name9" presStyleLbl="parChTrans1D2" presStyleIdx="3" presStyleCnt="6"/>
      <dgm:spPr/>
    </dgm:pt>
    <dgm:pt modelId="{8B67E833-7413-4658-A9F4-E9E8EF56BC32}" type="pres">
      <dgm:prSet presAssocID="{01DB1988-D3E9-4E7E-8755-8F55F8B37010}" presName="connTx" presStyleLbl="parChTrans1D2" presStyleIdx="3" presStyleCnt="6"/>
      <dgm:spPr/>
    </dgm:pt>
    <dgm:pt modelId="{BFF4FBB5-91B6-4DEB-8A2E-F30C0F92499F}" type="pres">
      <dgm:prSet presAssocID="{19FFEE7F-8589-4D48-B64D-9B1A6493ED93}" presName="node" presStyleLbl="node1" presStyleIdx="3" presStyleCnt="6">
        <dgm:presLayoutVars>
          <dgm:bulletEnabled val="1"/>
        </dgm:presLayoutVars>
      </dgm:prSet>
      <dgm:spPr/>
    </dgm:pt>
    <dgm:pt modelId="{61030851-C852-4390-8539-D25CA33FC1AF}" type="pres">
      <dgm:prSet presAssocID="{9976DB26-A757-4FF8-8A7E-4B6E6BA11F2A}" presName="Name9" presStyleLbl="parChTrans1D2" presStyleIdx="4" presStyleCnt="6"/>
      <dgm:spPr/>
    </dgm:pt>
    <dgm:pt modelId="{5205996A-50A1-47CE-B7F6-E434EB60EC7F}" type="pres">
      <dgm:prSet presAssocID="{9976DB26-A757-4FF8-8A7E-4B6E6BA11F2A}" presName="connTx" presStyleLbl="parChTrans1D2" presStyleIdx="4" presStyleCnt="6"/>
      <dgm:spPr/>
    </dgm:pt>
    <dgm:pt modelId="{2694D685-6378-46E3-9856-C3F1225B6FF0}" type="pres">
      <dgm:prSet presAssocID="{F9F71A7C-769B-4BF4-8530-15C160499643}" presName="node" presStyleLbl="node1" presStyleIdx="4" presStyleCnt="6">
        <dgm:presLayoutVars>
          <dgm:bulletEnabled val="1"/>
        </dgm:presLayoutVars>
      </dgm:prSet>
      <dgm:spPr/>
    </dgm:pt>
    <dgm:pt modelId="{777500DF-0FBF-4EFB-99B6-2FDDC332A781}" type="pres">
      <dgm:prSet presAssocID="{5C987B42-F722-4F45-AFD9-A3DD8514E98B}" presName="Name9" presStyleLbl="parChTrans1D2" presStyleIdx="5" presStyleCnt="6"/>
      <dgm:spPr/>
    </dgm:pt>
    <dgm:pt modelId="{25EB3DBC-90B7-4E39-8FBF-E07DD272238C}" type="pres">
      <dgm:prSet presAssocID="{5C987B42-F722-4F45-AFD9-A3DD8514E98B}" presName="connTx" presStyleLbl="parChTrans1D2" presStyleIdx="5" presStyleCnt="6"/>
      <dgm:spPr/>
    </dgm:pt>
    <dgm:pt modelId="{E9F2795F-2649-4212-93A9-C3D404BA6D33}" type="pres">
      <dgm:prSet presAssocID="{3B1ECDF8-C7B3-4C46-A12A-1756FB3721A6}" presName="node" presStyleLbl="node1" presStyleIdx="5" presStyleCnt="6">
        <dgm:presLayoutVars>
          <dgm:bulletEnabled val="1"/>
        </dgm:presLayoutVars>
      </dgm:prSet>
      <dgm:spPr/>
    </dgm:pt>
  </dgm:ptLst>
  <dgm:cxnLst>
    <dgm:cxn modelId="{1B44F107-B6C4-40C2-B0B8-8297F22DAACB}" srcId="{AD96EE01-9C1E-4A83-8B31-F0B02C9FBC1D}" destId="{7F306801-8A3B-493D-9B8D-A0A4C5D532C4}" srcOrd="1" destOrd="0" parTransId="{8780B8C0-8C9B-4F44-A90B-B5CF95E1518C}" sibTransId="{C96886E7-5E8C-4B1B-9397-EFB36AFBF2F1}"/>
    <dgm:cxn modelId="{37557513-EB24-479C-B2BE-3209D87F7D5F}" srcId="{FB52EFC5-59D2-4256-BF04-9D887F5242A7}" destId="{AD96EE01-9C1E-4A83-8B31-F0B02C9FBC1D}" srcOrd="0" destOrd="0" parTransId="{E7711F75-CC90-46FB-81F0-D8B1E3790C78}" sibTransId="{709C7911-8A9E-4382-BDB6-2522DB9D4E76}"/>
    <dgm:cxn modelId="{D4D5E020-D54D-413A-97CC-C4CD8E3C63D7}" type="presOf" srcId="{5C987B42-F722-4F45-AFD9-A3DD8514E98B}" destId="{25EB3DBC-90B7-4E39-8FBF-E07DD272238C}" srcOrd="1" destOrd="0" presId="urn:microsoft.com/office/officeart/2005/8/layout/radial1"/>
    <dgm:cxn modelId="{5B26B428-E9E2-4270-8071-35E3D022A19C}" type="presOf" srcId="{8780B8C0-8C9B-4F44-A90B-B5CF95E1518C}" destId="{EA740D7D-3F94-4C08-86F9-9A3492319D17}" srcOrd="1" destOrd="0" presId="urn:microsoft.com/office/officeart/2005/8/layout/radial1"/>
    <dgm:cxn modelId="{00AB9E2F-11B5-4C0E-9DCA-F696D6D619AD}" srcId="{AD96EE01-9C1E-4A83-8B31-F0B02C9FBC1D}" destId="{36FE1D4B-AEFE-43E7-9A4D-8BB633A01975}" srcOrd="0" destOrd="0" parTransId="{98430387-C54F-4477-A29B-E6FEB9B3223E}" sibTransId="{95A40DEC-1D96-4DF5-BDC7-5B0CE1F612F4}"/>
    <dgm:cxn modelId="{1291BC64-A2FE-4640-9DE2-16304A6CA828}" type="presOf" srcId="{5C987B42-F722-4F45-AFD9-A3DD8514E98B}" destId="{777500DF-0FBF-4EFB-99B6-2FDDC332A781}" srcOrd="0" destOrd="0" presId="urn:microsoft.com/office/officeart/2005/8/layout/radial1"/>
    <dgm:cxn modelId="{6C6B0465-EFA5-4A6C-9C98-91702A4161CF}" type="presOf" srcId="{7C2B2DCD-FFF7-4AF8-96BF-F6C17F482DA9}" destId="{34B6D753-F00A-492C-B7E0-C982690BD076}" srcOrd="1" destOrd="0" presId="urn:microsoft.com/office/officeart/2005/8/layout/radial1"/>
    <dgm:cxn modelId="{38CA9E49-3A35-45EE-A706-F810F7E6DDA4}" type="presOf" srcId="{3B1ECDF8-C7B3-4C46-A12A-1756FB3721A6}" destId="{E9F2795F-2649-4212-93A9-C3D404BA6D33}" srcOrd="0" destOrd="0" presId="urn:microsoft.com/office/officeart/2005/8/layout/radial1"/>
    <dgm:cxn modelId="{B485674D-2203-4F7F-8E3D-C7EA03EF2F1D}" type="presOf" srcId="{98430387-C54F-4477-A29B-E6FEB9B3223E}" destId="{EDD628E2-339F-4C2D-B033-8EE088A1F17A}" srcOrd="1" destOrd="0" presId="urn:microsoft.com/office/officeart/2005/8/layout/radial1"/>
    <dgm:cxn modelId="{0D1F4F72-079C-4A5F-8AC1-1A6C944D6472}" srcId="{AD96EE01-9C1E-4A83-8B31-F0B02C9FBC1D}" destId="{F9F71A7C-769B-4BF4-8530-15C160499643}" srcOrd="4" destOrd="0" parTransId="{9976DB26-A757-4FF8-8A7E-4B6E6BA11F2A}" sibTransId="{0A72098A-B27D-4995-83C2-FCB7CB3F2A3C}"/>
    <dgm:cxn modelId="{7C142A57-A97E-4A75-8769-FA4EFFD2CAA3}" type="presOf" srcId="{7C2B2DCD-FFF7-4AF8-96BF-F6C17F482DA9}" destId="{DB292600-6650-481C-A76A-B0AA9FD0EAD4}" srcOrd="0" destOrd="0" presId="urn:microsoft.com/office/officeart/2005/8/layout/radial1"/>
    <dgm:cxn modelId="{46B7865A-429A-401D-88D6-750106BD9B86}" srcId="{AD96EE01-9C1E-4A83-8B31-F0B02C9FBC1D}" destId="{3B1ECDF8-C7B3-4C46-A12A-1756FB3721A6}" srcOrd="5" destOrd="0" parTransId="{5C987B42-F722-4F45-AFD9-A3DD8514E98B}" sibTransId="{A4A4A9DF-AC30-493D-8D88-D7015E6B0BA9}"/>
    <dgm:cxn modelId="{E5CAD57A-00A1-408A-9A49-662A1B235BEC}" type="presOf" srcId="{01DB1988-D3E9-4E7E-8755-8F55F8B37010}" destId="{A6B23706-0409-4D1B-9A03-91E4F5FDC0C6}" srcOrd="0" destOrd="0" presId="urn:microsoft.com/office/officeart/2005/8/layout/radial1"/>
    <dgm:cxn modelId="{D218AE93-B6F6-46F7-B5CF-0C2432CEF7D1}" type="presOf" srcId="{01DB1988-D3E9-4E7E-8755-8F55F8B37010}" destId="{8B67E833-7413-4658-A9F4-E9E8EF56BC32}" srcOrd="1" destOrd="0" presId="urn:microsoft.com/office/officeart/2005/8/layout/radial1"/>
    <dgm:cxn modelId="{5A4CC894-2738-4214-853D-746E8523FD51}" srcId="{AD96EE01-9C1E-4A83-8B31-F0B02C9FBC1D}" destId="{19FFEE7F-8589-4D48-B64D-9B1A6493ED93}" srcOrd="3" destOrd="0" parTransId="{01DB1988-D3E9-4E7E-8755-8F55F8B37010}" sibTransId="{262C654E-AF60-4A2E-A415-1F83C20556B1}"/>
    <dgm:cxn modelId="{1084679B-4100-45DA-BDB6-90B54E91281B}" type="presOf" srcId="{DAEF5AB7-3C27-40E2-9166-E6EA27CF0AEB}" destId="{FED4D812-A0EE-41A6-9114-8E5ED75867F2}" srcOrd="0" destOrd="0" presId="urn:microsoft.com/office/officeart/2005/8/layout/radial1"/>
    <dgm:cxn modelId="{9BA91DAA-D836-4630-9A90-1AC5300D62F5}" type="presOf" srcId="{98430387-C54F-4477-A29B-E6FEB9B3223E}" destId="{E3FAEA07-5F3E-4D0F-851D-161E154D88D1}" srcOrd="0" destOrd="0" presId="urn:microsoft.com/office/officeart/2005/8/layout/radial1"/>
    <dgm:cxn modelId="{783528AD-AA90-4120-98F6-21F1CF77DD6E}" type="presOf" srcId="{36FE1D4B-AEFE-43E7-9A4D-8BB633A01975}" destId="{E6757A96-4521-4759-BB00-A5F5EF376029}" srcOrd="0" destOrd="0" presId="urn:microsoft.com/office/officeart/2005/8/layout/radial1"/>
    <dgm:cxn modelId="{6E0380AD-2449-4B77-AB65-50AF1B7648FC}" type="presOf" srcId="{9976DB26-A757-4FF8-8A7E-4B6E6BA11F2A}" destId="{61030851-C852-4390-8539-D25CA33FC1AF}" srcOrd="0" destOrd="0" presId="urn:microsoft.com/office/officeart/2005/8/layout/radial1"/>
    <dgm:cxn modelId="{5546D0AD-7AFF-4D3B-838E-749C679F5C3B}" type="presOf" srcId="{8780B8C0-8C9B-4F44-A90B-B5CF95E1518C}" destId="{B0E641C1-13B7-464C-BA14-3CFC379CDE90}" srcOrd="0" destOrd="0" presId="urn:microsoft.com/office/officeart/2005/8/layout/radial1"/>
    <dgm:cxn modelId="{9FA85DC6-7C46-450E-AD9F-323B27B8826D}" type="presOf" srcId="{7F306801-8A3B-493D-9B8D-A0A4C5D532C4}" destId="{27B2D4A5-AC05-4115-9B78-C339A649D680}" srcOrd="0" destOrd="0" presId="urn:microsoft.com/office/officeart/2005/8/layout/radial1"/>
    <dgm:cxn modelId="{302CB0D1-5310-40B5-A24D-2D76ABB79AE0}" type="presOf" srcId="{F9F71A7C-769B-4BF4-8530-15C160499643}" destId="{2694D685-6378-46E3-9856-C3F1225B6FF0}" srcOrd="0" destOrd="0" presId="urn:microsoft.com/office/officeart/2005/8/layout/radial1"/>
    <dgm:cxn modelId="{AD35D9D7-4106-4D08-AC48-0144E0EF09F9}" type="presOf" srcId="{19FFEE7F-8589-4D48-B64D-9B1A6493ED93}" destId="{BFF4FBB5-91B6-4DEB-8A2E-F30C0F92499F}" srcOrd="0" destOrd="0" presId="urn:microsoft.com/office/officeart/2005/8/layout/radial1"/>
    <dgm:cxn modelId="{0767D4DC-2913-4AB3-8881-264292B69A10}" srcId="{AD96EE01-9C1E-4A83-8B31-F0B02C9FBC1D}" destId="{DAEF5AB7-3C27-40E2-9166-E6EA27CF0AEB}" srcOrd="2" destOrd="0" parTransId="{7C2B2DCD-FFF7-4AF8-96BF-F6C17F482DA9}" sibTransId="{E2FE703B-7159-455E-8C28-665547334FE0}"/>
    <dgm:cxn modelId="{708ED2DE-F23F-49BA-936A-D943D224794A}" type="presOf" srcId="{FB52EFC5-59D2-4256-BF04-9D887F5242A7}" destId="{004685A5-A185-4869-9056-D59C995B0DA3}" srcOrd="0" destOrd="0" presId="urn:microsoft.com/office/officeart/2005/8/layout/radial1"/>
    <dgm:cxn modelId="{117C70E2-613F-4BBA-B872-7B4628E9F8DE}" type="presOf" srcId="{9976DB26-A757-4FF8-8A7E-4B6E6BA11F2A}" destId="{5205996A-50A1-47CE-B7F6-E434EB60EC7F}" srcOrd="1" destOrd="0" presId="urn:microsoft.com/office/officeart/2005/8/layout/radial1"/>
    <dgm:cxn modelId="{E015A0E9-9628-486D-837D-A31D8AAB432C}" type="presOf" srcId="{AD96EE01-9C1E-4A83-8B31-F0B02C9FBC1D}" destId="{3E0E826E-6379-4F62-959C-55A78445353A}" srcOrd="0" destOrd="0" presId="urn:microsoft.com/office/officeart/2005/8/layout/radial1"/>
    <dgm:cxn modelId="{2BFB5518-4901-424F-BE86-984879DE7B71}" type="presParOf" srcId="{004685A5-A185-4869-9056-D59C995B0DA3}" destId="{3E0E826E-6379-4F62-959C-55A78445353A}" srcOrd="0" destOrd="0" presId="urn:microsoft.com/office/officeart/2005/8/layout/radial1"/>
    <dgm:cxn modelId="{A0754BE4-9CD8-48E6-87ED-CBD4B8065946}" type="presParOf" srcId="{004685A5-A185-4869-9056-D59C995B0DA3}" destId="{E3FAEA07-5F3E-4D0F-851D-161E154D88D1}" srcOrd="1" destOrd="0" presId="urn:microsoft.com/office/officeart/2005/8/layout/radial1"/>
    <dgm:cxn modelId="{E62EDF2E-F174-4B5A-9846-B2113AF1ACF8}" type="presParOf" srcId="{E3FAEA07-5F3E-4D0F-851D-161E154D88D1}" destId="{EDD628E2-339F-4C2D-B033-8EE088A1F17A}" srcOrd="0" destOrd="0" presId="urn:microsoft.com/office/officeart/2005/8/layout/radial1"/>
    <dgm:cxn modelId="{6DE46EE3-24DC-44FC-A396-E1EA80D1628F}" type="presParOf" srcId="{004685A5-A185-4869-9056-D59C995B0DA3}" destId="{E6757A96-4521-4759-BB00-A5F5EF376029}" srcOrd="2" destOrd="0" presId="urn:microsoft.com/office/officeart/2005/8/layout/radial1"/>
    <dgm:cxn modelId="{58F1EFB0-F8C9-4D74-A2E3-346BC0D9AB62}" type="presParOf" srcId="{004685A5-A185-4869-9056-D59C995B0DA3}" destId="{B0E641C1-13B7-464C-BA14-3CFC379CDE90}" srcOrd="3" destOrd="0" presId="urn:microsoft.com/office/officeart/2005/8/layout/radial1"/>
    <dgm:cxn modelId="{2C23D2A8-7E3A-46FA-8F0D-735C6A9A3643}" type="presParOf" srcId="{B0E641C1-13B7-464C-BA14-3CFC379CDE90}" destId="{EA740D7D-3F94-4C08-86F9-9A3492319D17}" srcOrd="0" destOrd="0" presId="urn:microsoft.com/office/officeart/2005/8/layout/radial1"/>
    <dgm:cxn modelId="{EA74FC00-7351-45B7-9454-58E89486EAD1}" type="presParOf" srcId="{004685A5-A185-4869-9056-D59C995B0DA3}" destId="{27B2D4A5-AC05-4115-9B78-C339A649D680}" srcOrd="4" destOrd="0" presId="urn:microsoft.com/office/officeart/2005/8/layout/radial1"/>
    <dgm:cxn modelId="{BAFC7703-ED05-40D1-B4AE-80C18B8A2C33}" type="presParOf" srcId="{004685A5-A185-4869-9056-D59C995B0DA3}" destId="{DB292600-6650-481C-A76A-B0AA9FD0EAD4}" srcOrd="5" destOrd="0" presId="urn:microsoft.com/office/officeart/2005/8/layout/radial1"/>
    <dgm:cxn modelId="{DE89571F-E807-44DC-8508-05A34B6172ED}" type="presParOf" srcId="{DB292600-6650-481C-A76A-B0AA9FD0EAD4}" destId="{34B6D753-F00A-492C-B7E0-C982690BD076}" srcOrd="0" destOrd="0" presId="urn:microsoft.com/office/officeart/2005/8/layout/radial1"/>
    <dgm:cxn modelId="{365C32BB-7B14-4BD5-A21C-C8DCB80A95C7}" type="presParOf" srcId="{004685A5-A185-4869-9056-D59C995B0DA3}" destId="{FED4D812-A0EE-41A6-9114-8E5ED75867F2}" srcOrd="6" destOrd="0" presId="urn:microsoft.com/office/officeart/2005/8/layout/radial1"/>
    <dgm:cxn modelId="{BB5E7A09-A2F5-4933-9DBF-AA3F6972EC8A}" type="presParOf" srcId="{004685A5-A185-4869-9056-D59C995B0DA3}" destId="{A6B23706-0409-4D1B-9A03-91E4F5FDC0C6}" srcOrd="7" destOrd="0" presId="urn:microsoft.com/office/officeart/2005/8/layout/radial1"/>
    <dgm:cxn modelId="{52FA35F7-F823-495A-81D8-D2E1E19B8C43}" type="presParOf" srcId="{A6B23706-0409-4D1B-9A03-91E4F5FDC0C6}" destId="{8B67E833-7413-4658-A9F4-E9E8EF56BC32}" srcOrd="0" destOrd="0" presId="urn:microsoft.com/office/officeart/2005/8/layout/radial1"/>
    <dgm:cxn modelId="{E8826FF4-BA76-473E-BA3A-1EC1C281F4CD}" type="presParOf" srcId="{004685A5-A185-4869-9056-D59C995B0DA3}" destId="{BFF4FBB5-91B6-4DEB-8A2E-F30C0F92499F}" srcOrd="8" destOrd="0" presId="urn:microsoft.com/office/officeart/2005/8/layout/radial1"/>
    <dgm:cxn modelId="{8053F66C-4880-4E40-AE65-F2F631E53648}" type="presParOf" srcId="{004685A5-A185-4869-9056-D59C995B0DA3}" destId="{61030851-C852-4390-8539-D25CA33FC1AF}" srcOrd="9" destOrd="0" presId="urn:microsoft.com/office/officeart/2005/8/layout/radial1"/>
    <dgm:cxn modelId="{A846E38C-BEF8-46B2-9ECD-CFF17A3E91DB}" type="presParOf" srcId="{61030851-C852-4390-8539-D25CA33FC1AF}" destId="{5205996A-50A1-47CE-B7F6-E434EB60EC7F}" srcOrd="0" destOrd="0" presId="urn:microsoft.com/office/officeart/2005/8/layout/radial1"/>
    <dgm:cxn modelId="{628C889E-5CA1-4300-92B6-6C6D31AEBD5D}" type="presParOf" srcId="{004685A5-A185-4869-9056-D59C995B0DA3}" destId="{2694D685-6378-46E3-9856-C3F1225B6FF0}" srcOrd="10" destOrd="0" presId="urn:microsoft.com/office/officeart/2005/8/layout/radial1"/>
    <dgm:cxn modelId="{F724931A-1C64-4EB2-A501-279031ECF6E7}" type="presParOf" srcId="{004685A5-A185-4869-9056-D59C995B0DA3}" destId="{777500DF-0FBF-4EFB-99B6-2FDDC332A781}" srcOrd="11" destOrd="0" presId="urn:microsoft.com/office/officeart/2005/8/layout/radial1"/>
    <dgm:cxn modelId="{D2AD0D90-BB14-4FF3-99C8-E5C3F099789E}" type="presParOf" srcId="{777500DF-0FBF-4EFB-99B6-2FDDC332A781}" destId="{25EB3DBC-90B7-4E39-8FBF-E07DD272238C}" srcOrd="0" destOrd="0" presId="urn:microsoft.com/office/officeart/2005/8/layout/radial1"/>
    <dgm:cxn modelId="{495217E5-218A-44BE-AFF1-A68C9F8EFF81}" type="presParOf" srcId="{004685A5-A185-4869-9056-D59C995B0DA3}" destId="{E9F2795F-2649-4212-93A9-C3D404BA6D3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E826E-6379-4F62-959C-55A78445353A}">
      <dsp:nvSpPr>
        <dsp:cNvPr id="0" name=""/>
        <dsp:cNvSpPr/>
      </dsp:nvSpPr>
      <dsp:spPr>
        <a:xfrm>
          <a:off x="4110189" y="2306556"/>
          <a:ext cx="1754130" cy="1754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800" kern="1200" dirty="0"/>
            <a:t>LEIKKI</a:t>
          </a:r>
        </a:p>
      </dsp:txBody>
      <dsp:txXfrm>
        <a:off x="4367075" y="2563442"/>
        <a:ext cx="1240358" cy="1240358"/>
      </dsp:txXfrm>
    </dsp:sp>
    <dsp:sp modelId="{E3FAEA07-5F3E-4D0F-851D-161E154D88D1}">
      <dsp:nvSpPr>
        <dsp:cNvPr id="0" name=""/>
        <dsp:cNvSpPr/>
      </dsp:nvSpPr>
      <dsp:spPr>
        <a:xfrm rot="16200000">
          <a:off x="4722592" y="2026066"/>
          <a:ext cx="529324" cy="31655"/>
        </a:xfrm>
        <a:custGeom>
          <a:avLst/>
          <a:gdLst/>
          <a:ahLst/>
          <a:cxnLst/>
          <a:rect l="0" t="0" r="0" b="0"/>
          <a:pathLst>
            <a:path>
              <a:moveTo>
                <a:pt x="0" y="15827"/>
              </a:moveTo>
              <a:lnTo>
                <a:pt x="529324" y="15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974021" y="2028660"/>
        <a:ext cx="26466" cy="26466"/>
      </dsp:txXfrm>
    </dsp:sp>
    <dsp:sp modelId="{E6757A96-4521-4759-BB00-A5F5EF376029}">
      <dsp:nvSpPr>
        <dsp:cNvPr id="0" name=""/>
        <dsp:cNvSpPr/>
      </dsp:nvSpPr>
      <dsp:spPr>
        <a:xfrm>
          <a:off x="4110189" y="23100"/>
          <a:ext cx="1754130" cy="1754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Kuviteltu maailma, joka heijastaa todellisuutta</a:t>
          </a:r>
        </a:p>
      </dsp:txBody>
      <dsp:txXfrm>
        <a:off x="4367075" y="279986"/>
        <a:ext cx="1240358" cy="1240358"/>
      </dsp:txXfrm>
    </dsp:sp>
    <dsp:sp modelId="{B0E641C1-13B7-464C-BA14-3CFC379CDE90}">
      <dsp:nvSpPr>
        <dsp:cNvPr id="0" name=""/>
        <dsp:cNvSpPr/>
      </dsp:nvSpPr>
      <dsp:spPr>
        <a:xfrm rot="19800000">
          <a:off x="5711357" y="2596930"/>
          <a:ext cx="529324" cy="31655"/>
        </a:xfrm>
        <a:custGeom>
          <a:avLst/>
          <a:gdLst/>
          <a:ahLst/>
          <a:cxnLst/>
          <a:rect l="0" t="0" r="0" b="0"/>
          <a:pathLst>
            <a:path>
              <a:moveTo>
                <a:pt x="0" y="15827"/>
              </a:moveTo>
              <a:lnTo>
                <a:pt x="529324" y="15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5962787" y="2599524"/>
        <a:ext cx="26466" cy="26466"/>
      </dsp:txXfrm>
    </dsp:sp>
    <dsp:sp modelId="{27B2D4A5-AC05-4115-9B78-C339A649D680}">
      <dsp:nvSpPr>
        <dsp:cNvPr id="0" name=""/>
        <dsp:cNvSpPr/>
      </dsp:nvSpPr>
      <dsp:spPr>
        <a:xfrm>
          <a:off x="6087720" y="1164828"/>
          <a:ext cx="1754130" cy="1754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Ominainen tapa toimia</a:t>
          </a:r>
        </a:p>
      </dsp:txBody>
      <dsp:txXfrm>
        <a:off x="6344606" y="1421714"/>
        <a:ext cx="1240358" cy="1240358"/>
      </dsp:txXfrm>
    </dsp:sp>
    <dsp:sp modelId="{DB292600-6650-481C-A76A-B0AA9FD0EAD4}">
      <dsp:nvSpPr>
        <dsp:cNvPr id="0" name=""/>
        <dsp:cNvSpPr/>
      </dsp:nvSpPr>
      <dsp:spPr>
        <a:xfrm rot="1800000">
          <a:off x="5710603" y="3741474"/>
          <a:ext cx="540591" cy="31655"/>
        </a:xfrm>
        <a:custGeom>
          <a:avLst/>
          <a:gdLst/>
          <a:ahLst/>
          <a:cxnLst/>
          <a:rect l="0" t="0" r="0" b="0"/>
          <a:pathLst>
            <a:path>
              <a:moveTo>
                <a:pt x="0" y="15827"/>
              </a:moveTo>
              <a:lnTo>
                <a:pt x="540591" y="15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5967384" y="3743787"/>
        <a:ext cx="27029" cy="27029"/>
      </dsp:txXfrm>
    </dsp:sp>
    <dsp:sp modelId="{FED4D812-A0EE-41A6-9114-8E5ED75867F2}">
      <dsp:nvSpPr>
        <dsp:cNvPr id="0" name=""/>
        <dsp:cNvSpPr/>
      </dsp:nvSpPr>
      <dsp:spPr>
        <a:xfrm>
          <a:off x="6102647" y="3448283"/>
          <a:ext cx="1724275" cy="1754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Kommunikaation keino</a:t>
          </a:r>
        </a:p>
      </dsp:txBody>
      <dsp:txXfrm>
        <a:off x="6355161" y="3705169"/>
        <a:ext cx="1219247" cy="1240358"/>
      </dsp:txXfrm>
    </dsp:sp>
    <dsp:sp modelId="{A6B23706-0409-4D1B-9A03-91E4F5FDC0C6}">
      <dsp:nvSpPr>
        <dsp:cNvPr id="0" name=""/>
        <dsp:cNvSpPr/>
      </dsp:nvSpPr>
      <dsp:spPr>
        <a:xfrm rot="5400000">
          <a:off x="4722592" y="4309521"/>
          <a:ext cx="529324" cy="31655"/>
        </a:xfrm>
        <a:custGeom>
          <a:avLst/>
          <a:gdLst/>
          <a:ahLst/>
          <a:cxnLst/>
          <a:rect l="0" t="0" r="0" b="0"/>
          <a:pathLst>
            <a:path>
              <a:moveTo>
                <a:pt x="0" y="15827"/>
              </a:moveTo>
              <a:lnTo>
                <a:pt x="529324" y="15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974021" y="4312116"/>
        <a:ext cx="26466" cy="26466"/>
      </dsp:txXfrm>
    </dsp:sp>
    <dsp:sp modelId="{BFF4FBB5-91B6-4DEB-8A2E-F30C0F92499F}">
      <dsp:nvSpPr>
        <dsp:cNvPr id="0" name=""/>
        <dsp:cNvSpPr/>
      </dsp:nvSpPr>
      <dsp:spPr>
        <a:xfrm>
          <a:off x="4110189" y="4590011"/>
          <a:ext cx="1754130" cy="1754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Pääasiallinen toiminnan muoto</a:t>
          </a:r>
        </a:p>
      </dsp:txBody>
      <dsp:txXfrm>
        <a:off x="4367075" y="4846897"/>
        <a:ext cx="1240358" cy="1240358"/>
      </dsp:txXfrm>
    </dsp:sp>
    <dsp:sp modelId="{61030851-C852-4390-8539-D25CA33FC1AF}">
      <dsp:nvSpPr>
        <dsp:cNvPr id="0" name=""/>
        <dsp:cNvSpPr/>
      </dsp:nvSpPr>
      <dsp:spPr>
        <a:xfrm rot="9000000">
          <a:off x="3733827" y="3738657"/>
          <a:ext cx="529324" cy="31655"/>
        </a:xfrm>
        <a:custGeom>
          <a:avLst/>
          <a:gdLst/>
          <a:ahLst/>
          <a:cxnLst/>
          <a:rect l="0" t="0" r="0" b="0"/>
          <a:pathLst>
            <a:path>
              <a:moveTo>
                <a:pt x="0" y="15827"/>
              </a:moveTo>
              <a:lnTo>
                <a:pt x="529324" y="15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 rot="10800000">
        <a:off x="3985256" y="3741252"/>
        <a:ext cx="26466" cy="26466"/>
      </dsp:txXfrm>
    </dsp:sp>
    <dsp:sp modelId="{2694D685-6378-46E3-9856-C3F1225B6FF0}">
      <dsp:nvSpPr>
        <dsp:cNvPr id="0" name=""/>
        <dsp:cNvSpPr/>
      </dsp:nvSpPr>
      <dsp:spPr>
        <a:xfrm>
          <a:off x="2132659" y="3448283"/>
          <a:ext cx="1754130" cy="1754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Asioiden mahdollistaja</a:t>
          </a:r>
        </a:p>
      </dsp:txBody>
      <dsp:txXfrm>
        <a:off x="2389545" y="3705169"/>
        <a:ext cx="1240358" cy="1240358"/>
      </dsp:txXfrm>
    </dsp:sp>
    <dsp:sp modelId="{777500DF-0FBF-4EFB-99B6-2FDDC332A781}">
      <dsp:nvSpPr>
        <dsp:cNvPr id="0" name=""/>
        <dsp:cNvSpPr/>
      </dsp:nvSpPr>
      <dsp:spPr>
        <a:xfrm rot="12600000">
          <a:off x="3733827" y="2596930"/>
          <a:ext cx="529324" cy="31655"/>
        </a:xfrm>
        <a:custGeom>
          <a:avLst/>
          <a:gdLst/>
          <a:ahLst/>
          <a:cxnLst/>
          <a:rect l="0" t="0" r="0" b="0"/>
          <a:pathLst>
            <a:path>
              <a:moveTo>
                <a:pt x="0" y="15827"/>
              </a:moveTo>
              <a:lnTo>
                <a:pt x="529324" y="15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 rot="10800000">
        <a:off x="3985256" y="2599524"/>
        <a:ext cx="26466" cy="26466"/>
      </dsp:txXfrm>
    </dsp:sp>
    <dsp:sp modelId="{E9F2795F-2649-4212-93A9-C3D404BA6D33}">
      <dsp:nvSpPr>
        <dsp:cNvPr id="0" name=""/>
        <dsp:cNvSpPr/>
      </dsp:nvSpPr>
      <dsp:spPr>
        <a:xfrm>
          <a:off x="2132659" y="1164828"/>
          <a:ext cx="1754130" cy="1754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Universaali ilmiö</a:t>
          </a:r>
        </a:p>
      </dsp:txBody>
      <dsp:txXfrm>
        <a:off x="2389545" y="1421714"/>
        <a:ext cx="1240358" cy="1240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0698C5-694A-49B8-B2BB-905A964B8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9635E0C-9549-4560-8265-2353F04D3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EC08EC-0B6B-4707-AB04-6C6CF9252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3892-18BC-411C-AB28-2EECFB9CBE3C}" type="datetimeFigureOut">
              <a:rPr lang="fi-FI" smtClean="0"/>
              <a:t>20.4.2022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800B7F-08D6-4C14-A258-1FC201BA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E7A935-58F6-4A9C-9014-F5C69E1E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99E3-E9B1-4AED-B07D-AD98B81A4D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359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68ECAC-B8DA-4052-9FF7-5E216B65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5DF6D03-4EDF-4312-BBF2-34B11D63E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E5C50F-F96C-4419-8275-FFDD309F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3892-18BC-411C-AB28-2EECFB9CBE3C}" type="datetimeFigureOut">
              <a:rPr lang="fi-FI" smtClean="0"/>
              <a:t>20.4.2022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6FCA19-DD36-4A10-BCB4-4D4F20AE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CF5C11-69F0-454B-8A36-BD38D146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99E3-E9B1-4AED-B07D-AD98B81A4D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085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F3AC0A1-6654-4292-9E8B-7D877FFC2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D76B9E5-9F59-44EC-9750-259C16827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119EBF-80E7-4CDE-8CA7-76E1A8032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3892-18BC-411C-AB28-2EECFB9CBE3C}" type="datetimeFigureOut">
              <a:rPr lang="fi-FI" smtClean="0"/>
              <a:t>20.4.2022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859128-496B-4EB8-959F-B840585A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6C8D4D-E87B-4E2B-B04A-3601F1C5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99E3-E9B1-4AED-B07D-AD98B81A4D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137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FC13DB-DF23-48D3-8D5A-83DD2529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6E5AF0-AAC5-44F5-A8AB-694E26B95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C72BE2-B0F0-4862-8913-113A4F95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3892-18BC-411C-AB28-2EECFB9CBE3C}" type="datetimeFigureOut">
              <a:rPr lang="fi-FI" smtClean="0"/>
              <a:t>20.4.2022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19F313-39F7-42E0-97C5-B922A2F37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BED07D-6B74-4934-8233-3F7DC3A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99E3-E9B1-4AED-B07D-AD98B81A4D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10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ACD94B-F7D3-4D03-B152-0D20F621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37812AB-BFBF-4D09-99C8-26C8F97A8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169145-2409-422A-A5B0-41D42400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3892-18BC-411C-AB28-2EECFB9CBE3C}" type="datetimeFigureOut">
              <a:rPr lang="fi-FI" smtClean="0"/>
              <a:t>20.4.2022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8E7B77-D3A7-4EAE-956C-2D2E7F97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A28A9A-E92D-404E-90EC-87EC4251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99E3-E9B1-4AED-B07D-AD98B81A4D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21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A5FAF9-4868-4F59-B93F-F215C0D0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8CE730-D6A5-45CD-AEBC-B2331C54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573E048-6B56-4CC0-AA1F-FC7FA0D15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56312E-03BC-469B-8EEA-030F7FBD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3892-18BC-411C-AB28-2EECFB9CBE3C}" type="datetimeFigureOut">
              <a:rPr lang="fi-FI" smtClean="0"/>
              <a:t>20.4.2022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678F79A-A07C-4511-84B3-0F94A900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6B1BC61-009F-473D-B160-C73F1F8F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99E3-E9B1-4AED-B07D-AD98B81A4D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71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A1DF6D-278C-4881-AD6A-A8F8C667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EE918B-0C02-4EEB-8835-4A88DD38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45BACD-DF5B-4C86-BD9C-527565CCF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9B463A0-CF83-4284-AB47-1886274B9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243E78E-B97E-4DA4-89DD-376A14545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E9472DA-0125-4268-8D36-1022E397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3892-18BC-411C-AB28-2EECFB9CBE3C}" type="datetimeFigureOut">
              <a:rPr lang="fi-FI" smtClean="0"/>
              <a:t>20.4.2022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EB94B45-C229-48E6-AC9E-1A2817D0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43F0117-207A-45A0-BDEC-FB5F22FE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99E3-E9B1-4AED-B07D-AD98B81A4D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939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066867-46B6-4D5F-BACD-31FB2C35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C556C8-FED2-467A-B464-FEACC51D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3892-18BC-411C-AB28-2EECFB9CBE3C}" type="datetimeFigureOut">
              <a:rPr lang="fi-FI" smtClean="0"/>
              <a:t>20.4.2022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EBA0285-5022-402E-AA80-94E979DF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6B943A9-75AE-4EA0-9AD3-B2BB4B8C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99E3-E9B1-4AED-B07D-AD98B81A4D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43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41EA9BE-2EB0-45C5-A333-3B1018A2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3892-18BC-411C-AB28-2EECFB9CBE3C}" type="datetimeFigureOut">
              <a:rPr lang="fi-FI" smtClean="0"/>
              <a:t>20.4.2022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1E419F6-4ABB-4D36-8999-7B56325F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10EFA0-7FBC-4D1C-B268-851745CA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99E3-E9B1-4AED-B07D-AD98B81A4D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84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CE921-5993-48EB-944A-6219F133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745031-B66C-4D09-825D-6458E3B72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BE7ED62-D02A-40C3-A8B5-327986889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8C9F7D3-2E3B-4016-B171-23363F2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3892-18BC-411C-AB28-2EECFB9CBE3C}" type="datetimeFigureOut">
              <a:rPr lang="fi-FI" smtClean="0"/>
              <a:t>20.4.2022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277DA9-FCF9-4B52-B1B9-72859265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E5CCC15-46EA-4823-A586-EAC322E9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99E3-E9B1-4AED-B07D-AD98B81A4D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81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0A4EAF-02CE-4B04-AAF9-48E9DE9A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9006330-BB1A-4A53-B8A4-609AF4BF6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E508D4-89B7-42BB-A010-371BE94E8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E985957-1C5D-4421-AF31-26DBEBCC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3892-18BC-411C-AB28-2EECFB9CBE3C}" type="datetimeFigureOut">
              <a:rPr lang="fi-FI" smtClean="0"/>
              <a:t>20.4.2022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1AF0F9-5408-4BF8-9BCD-F33F8CF0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6660F-C5FE-4C36-910A-250B4CFA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99E3-E9B1-4AED-B07D-AD98B81A4D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163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5FFD65D-C0CA-48A6-B91B-63EF8AF0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6D6A48-B713-40B4-ACAA-235636C52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1D9240-2EDB-4478-9437-7C93414B3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B3892-18BC-411C-AB28-2EECFB9CBE3C}" type="datetimeFigureOut">
              <a:rPr lang="fi-FI" smtClean="0"/>
              <a:t>20.4.2022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5C43FB-8972-4B74-9F47-ADB52B91D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8A8C35-6915-4C11-8F54-24F13EAD5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D99E3-E9B1-4AED-B07D-AD98B81A4D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59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1626437" TargetMode="External"/><Relationship Id="rId2" Type="http://schemas.openxmlformats.org/officeDocument/2006/relationships/hyperlink" Target="https://areena.yle.fi/1-230376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n.mll.fi/prod/2021/04/30150225/leikki-huoneentaulu_a4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ikkipankki.fi/Leikit/Tiedot/1066" TargetMode="External"/><Relationship Id="rId2" Type="http://schemas.openxmlformats.org/officeDocument/2006/relationships/hyperlink" Target="https://www.mll.fi/blogi/aikuinen-osaatko-leikki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leikkipankki.leikkip&#228;iv&#228;.fi/hak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ruoho, ulko, henkilö, pieni&#10;&#10;Kuvaus luotu automaattisesti">
            <a:extLst>
              <a:ext uri="{FF2B5EF4-FFF2-40B4-BE49-F238E27FC236}">
                <a16:creationId xmlns:a16="http://schemas.microsoft.com/office/drawing/2014/main" id="{CB0A5D05-AB1C-4301-9621-DC2897003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5" b="25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AF6D3B2-9A66-448B-AC39-053F2F27A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7266" y="3899247"/>
            <a:ext cx="4001549" cy="1165105"/>
          </a:xfrm>
        </p:spPr>
        <p:txBody>
          <a:bodyPr>
            <a:normAutofit/>
          </a:bodyPr>
          <a:lstStyle/>
          <a:p>
            <a:r>
              <a:rPr lang="fi-FI" sz="6600" b="1" dirty="0">
                <a:solidFill>
                  <a:srgbClr val="7030A0"/>
                </a:solidFill>
              </a:rPr>
              <a:t>LEIKKI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1826C9E-87CF-4442-B8D5-ECDEA2E6D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fi-FI" sz="2000" dirty="0"/>
              <a:t>Leena Pirnes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06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705" y="203558"/>
            <a:ext cx="3123190" cy="679177"/>
          </a:xfrm>
        </p:spPr>
        <p:txBody>
          <a:bodyPr>
            <a:normAutofit fontScale="90000"/>
          </a:bodyPr>
          <a:lstStyle/>
          <a:p>
            <a:br>
              <a:rPr lang="fi-FI" sz="2500" b="1" dirty="0"/>
            </a:br>
            <a:r>
              <a:rPr lang="fi-FI" b="1" dirty="0">
                <a:solidFill>
                  <a:schemeClr val="accent2"/>
                </a:solidFill>
              </a:rPr>
              <a:t>LEIKIN LAJIT</a:t>
            </a:r>
            <a:br>
              <a:rPr lang="sv-FI" sz="2500" b="1" dirty="0"/>
            </a:br>
            <a:endParaRPr lang="sv-FI" sz="25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9889" y="981513"/>
            <a:ext cx="8204111" cy="5876488"/>
          </a:xfrm>
        </p:spPr>
        <p:txBody>
          <a:bodyPr>
            <a:normAutofit fontScale="92500" lnSpcReduction="20000"/>
          </a:bodyPr>
          <a:lstStyle/>
          <a:p>
            <a:r>
              <a:rPr lang="fi-FI" sz="2400" b="1" dirty="0"/>
              <a:t>Harjoittelu- ja esineleikki</a:t>
            </a:r>
            <a:r>
              <a:rPr lang="fi-FI" sz="2400" dirty="0"/>
              <a:t> (asioiden ja esineiden tutkiminen, esineillä leikkiminen mm. kattilat, rattaat, auto)</a:t>
            </a:r>
          </a:p>
          <a:p>
            <a:pPr marL="0" lvl="0" indent="0">
              <a:buNone/>
            </a:pPr>
            <a:endParaRPr lang="fi-FI" sz="2400" dirty="0"/>
          </a:p>
          <a:p>
            <a:pPr lvl="0"/>
            <a:r>
              <a:rPr lang="fi-FI" sz="2400" b="1" dirty="0"/>
              <a:t>Kuvitteluleikki</a:t>
            </a:r>
            <a:r>
              <a:rPr lang="fi-FI" sz="2400" dirty="0"/>
              <a:t> (rengas rattina, kivipuhelin, lihapullakävyt, kuvitteellinen tarina leikin pohjana)</a:t>
            </a:r>
          </a:p>
          <a:p>
            <a:pPr marL="0" lvl="0" indent="0">
              <a:buNone/>
            </a:pPr>
            <a:endParaRPr lang="fi-FI" sz="2400" dirty="0"/>
          </a:p>
          <a:p>
            <a:pPr lvl="0"/>
            <a:r>
              <a:rPr lang="fi-FI" sz="2400" b="1" dirty="0"/>
              <a:t>Toiminta- ja rakenteluleikit </a:t>
            </a:r>
            <a:r>
              <a:rPr lang="fi-FI" sz="2400" dirty="0"/>
              <a:t>(palikkatorni, legot, junaradat, nukkekodin yms. sisustaminen. Leikeissä mukana usein  myös kuvitteluleikin aineksia, jolloin puhutaan toimintaleikistä esim. rekkaleikki ulkona, autoleikki, junaleikki)</a:t>
            </a:r>
            <a:endParaRPr lang="fi-FI" sz="2400" b="1" dirty="0"/>
          </a:p>
          <a:p>
            <a:pPr marL="0" lvl="0" indent="0">
              <a:buNone/>
            </a:pPr>
            <a:endParaRPr lang="sv-FI" sz="2400" dirty="0"/>
          </a:p>
          <a:p>
            <a:pPr lvl="0"/>
            <a:r>
              <a:rPr lang="fi-FI" sz="2400" b="1" dirty="0"/>
              <a:t>Roolileikit </a:t>
            </a:r>
            <a:r>
              <a:rPr lang="fi-FI" sz="2400" dirty="0"/>
              <a:t>(mm. lääkärileikki, kotileikki, kauppaleikki, hirviöleikki, keskeistä roolihahmot, vuoropuhelua leikissä, leikkiä suunnitellaan yhdessä )</a:t>
            </a:r>
          </a:p>
          <a:p>
            <a:pPr marL="0" lvl="0" indent="0">
              <a:buNone/>
            </a:pPr>
            <a:endParaRPr lang="sv-FI" sz="2400" dirty="0"/>
          </a:p>
          <a:p>
            <a:pPr lvl="0"/>
            <a:r>
              <a:rPr lang="fi-FI" sz="2400" b="1" dirty="0"/>
              <a:t>Sääntöleikki </a:t>
            </a:r>
            <a:r>
              <a:rPr lang="fi-FI" sz="2400" dirty="0"/>
              <a:t>(mm. jalkapallo, hippa, </a:t>
            </a:r>
            <a:r>
              <a:rPr lang="fi-FI" sz="2400" dirty="0" err="1"/>
              <a:t>kirkkis</a:t>
            </a:r>
            <a:r>
              <a:rPr lang="fi-FI" sz="2400" dirty="0"/>
              <a:t>, lautapelit, säännöt keskeisessä osassa) </a:t>
            </a:r>
            <a:endParaRPr lang="sv-FI" sz="2400" dirty="0"/>
          </a:p>
          <a:p>
            <a:pPr marL="0" indent="0">
              <a:buNone/>
            </a:pPr>
            <a:endParaRPr lang="fi-FI" sz="800" b="1" dirty="0"/>
          </a:p>
          <a:p>
            <a:pPr marL="0" indent="0">
              <a:buNone/>
            </a:pPr>
            <a:r>
              <a:rPr lang="fi-FI" sz="800" dirty="0">
                <a:sym typeface="Wingdings" panose="05000000000000000000" pitchFamily="2" charset="2"/>
              </a:rPr>
              <a:t>	</a:t>
            </a:r>
            <a:endParaRPr lang="sv-FI" sz="800" dirty="0"/>
          </a:p>
        </p:txBody>
      </p:sp>
      <p:sp>
        <p:nvSpPr>
          <p:cNvPr id="19" name="Isosceles Triangle 1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haun tulos haulle leikki">
            <a:extLst>
              <a:ext uri="{FF2B5EF4-FFF2-40B4-BE49-F238E27FC236}">
                <a16:creationId xmlns:a16="http://schemas.microsoft.com/office/drawing/2014/main" id="{DCEC6062-7015-420E-A522-6CA391E541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8500" y="3632501"/>
            <a:ext cx="2882704" cy="2739886"/>
          </a:xfrm>
          <a:prstGeom prst="rect">
            <a:avLst/>
          </a:prstGeom>
          <a:noFill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Pilvi 3">
            <a:extLst>
              <a:ext uri="{FF2B5EF4-FFF2-40B4-BE49-F238E27FC236}">
                <a16:creationId xmlns:a16="http://schemas.microsoft.com/office/drawing/2014/main" id="{2F07D8E5-9DB9-4D3B-8FA0-D70A5DBF5AA8}"/>
              </a:ext>
            </a:extLst>
          </p:cNvPr>
          <p:cNvSpPr/>
          <p:nvPr/>
        </p:nvSpPr>
        <p:spPr>
          <a:xfrm rot="455294">
            <a:off x="8945519" y="519169"/>
            <a:ext cx="3001959" cy="22251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dirty="0"/>
          </a:p>
          <a:p>
            <a:pPr algn="ctr"/>
            <a:r>
              <a:rPr lang="fi-FI" sz="1400" dirty="0"/>
              <a:t>Luokitteleminen auttaa hahmottamaan erilaisia leikkejä ja seuraamaan lapsen leikin ja leikkitaitojen kehittymistä</a:t>
            </a:r>
            <a:r>
              <a:rPr lang="fi-FI" dirty="0"/>
              <a:t>.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91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haun tulos haulle vauva leikkimässä">
            <a:extLst>
              <a:ext uri="{FF2B5EF4-FFF2-40B4-BE49-F238E27FC236}">
                <a16:creationId xmlns:a16="http://schemas.microsoft.com/office/drawing/2014/main" id="{FCBE850B-35DF-44D9-ADE3-4B75AB700BF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 bwMode="auto">
          <a:xfrm rot="21600000"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7547" y="387047"/>
            <a:ext cx="6619811" cy="777872"/>
          </a:xfrm>
        </p:spPr>
        <p:txBody>
          <a:bodyPr>
            <a:normAutofit fontScale="90000"/>
          </a:bodyPr>
          <a:lstStyle/>
          <a:p>
            <a:br>
              <a:rPr lang="fi-FI" sz="2200" b="1" dirty="0"/>
            </a:br>
            <a:r>
              <a:rPr lang="fi-FI" sz="4000" b="1" dirty="0">
                <a:solidFill>
                  <a:srgbClr val="FFC000"/>
                </a:solidFill>
              </a:rPr>
              <a:t>HARJOITTELULEIKKI JA ESINELEIKKI</a:t>
            </a:r>
            <a:r>
              <a:rPr lang="fi-FI" sz="2200" b="1" dirty="0"/>
              <a:t> </a:t>
            </a:r>
            <a:br>
              <a:rPr lang="sv-FI" sz="2200" b="1" dirty="0"/>
            </a:br>
            <a:endParaRPr lang="sv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0651" y="1291906"/>
            <a:ext cx="7144005" cy="4790112"/>
          </a:xfrm>
        </p:spPr>
        <p:txBody>
          <a:bodyPr>
            <a:normAutofit fontScale="92500" lnSpcReduction="20000"/>
          </a:bodyPr>
          <a:lstStyle/>
          <a:p>
            <a:r>
              <a:rPr lang="fi-FI" sz="2000" b="1" dirty="0"/>
              <a:t>Harjoitteluleikki on leikin alkuvaihe</a:t>
            </a:r>
            <a:r>
              <a:rPr lang="fi-FI" sz="2000" dirty="0"/>
              <a:t>, joka toteutuu n. 3kk iästä eteenpäin. </a:t>
            </a:r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dirty="0">
                <a:sym typeface="Wingdings" panose="05000000000000000000" pitchFamily="2" charset="2"/>
              </a:rPr>
              <a:t></a:t>
            </a:r>
            <a:r>
              <a:rPr lang="fi-FI" sz="2000" dirty="0"/>
              <a:t>Kaikkia esineitä tunnustellaan ja käsitellään samalla 	tavalla: auto/palikka/lelu suuhun ja siirrellään kädestä 	käteen</a:t>
            </a:r>
          </a:p>
          <a:p>
            <a:pPr marL="0" lvl="0" indent="0">
              <a:buNone/>
            </a:pPr>
            <a:r>
              <a:rPr lang="fi-FI" sz="2000" dirty="0"/>
              <a:t>	</a:t>
            </a: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dirty="0"/>
              <a:t>Pieni vauva tutkii omaa vartaloaan ja leikkii/tutkii sitä 	(mm. kädet, jalat) </a:t>
            </a:r>
          </a:p>
          <a:p>
            <a:pPr marL="0" lvl="0" indent="0">
              <a:buNone/>
            </a:pPr>
            <a:endParaRPr lang="fi-FI" sz="2000" dirty="0"/>
          </a:p>
          <a:p>
            <a:pPr marL="0" lvl="0" indent="0">
              <a:buNone/>
            </a:pPr>
            <a:r>
              <a:rPr lang="fi-FI" sz="2000" b="1" dirty="0"/>
              <a:t>ESINELEIKISSÄ </a:t>
            </a:r>
            <a:r>
              <a:rPr lang="fi-FI" sz="2000" dirty="0"/>
              <a:t>(6kk-2v.) aikuisen mallin myötä opitaan ymmärtämään, miten leluja käytetään</a:t>
            </a:r>
          </a:p>
          <a:p>
            <a:r>
              <a:rPr lang="fi-FI" sz="2000" dirty="0"/>
              <a:t>Arjessa näkyvät esineet kiinnostavat, joten </a:t>
            </a:r>
            <a:r>
              <a:rPr lang="fi-FI" sz="2000" b="1" dirty="0"/>
              <a:t>lapsi koskee kaikkeen mihin yltää</a:t>
            </a:r>
            <a:r>
              <a:rPr lang="fi-FI" sz="2000" dirty="0"/>
              <a:t>, myös sellaisiin joihin ei saa koskea (mm. pistorasiat, kodinkoneet, roskat). </a:t>
            </a:r>
            <a:br>
              <a:rPr lang="fi-FI" sz="2000" dirty="0"/>
            </a:br>
            <a:r>
              <a:rPr lang="fi-FI" sz="2000" b="1" i="1" dirty="0">
                <a:solidFill>
                  <a:srgbClr val="7030A0"/>
                </a:solidFill>
              </a:rPr>
              <a:t>Kasvattajan tehtävänä on ohjata lasta sallittuihin toimintoihin kiellettyjen sijasta.</a:t>
            </a:r>
          </a:p>
          <a:p>
            <a:r>
              <a:rPr lang="fi-FI" sz="2000" dirty="0"/>
              <a:t>Lapsi käsittelee kaikkia esineitä ensin samalla tavalla, mutta oppii kullekin esineelle tyypillisen toimintatavan. Leikki on vielä pitkälti yhteistä toimintaa aikuisen kanssa.</a:t>
            </a:r>
          </a:p>
        </p:txBody>
      </p:sp>
    </p:spTree>
    <p:extLst>
      <p:ext uri="{BB962C8B-B14F-4D97-AF65-F5344CB8AC3E}">
        <p14:creationId xmlns:p14="http://schemas.microsoft.com/office/powerpoint/2010/main" val="414908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84CBF0-4702-4514-95BC-3DE1ACBBD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11" y="331569"/>
            <a:ext cx="3816095" cy="1035836"/>
          </a:xfrm>
        </p:spPr>
        <p:txBody>
          <a:bodyPr>
            <a:normAutofit/>
          </a:bodyPr>
          <a:lstStyle/>
          <a:p>
            <a:r>
              <a:rPr lang="fi-FI" sz="4100" b="1" dirty="0">
                <a:solidFill>
                  <a:srgbClr val="FFC000"/>
                </a:solidFill>
              </a:rPr>
              <a:t>KUVITTELULEIKKI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6ECD30-9629-4023-8970-304D7521D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3" y="1510019"/>
            <a:ext cx="4790113" cy="5016412"/>
          </a:xfrm>
        </p:spPr>
        <p:txBody>
          <a:bodyPr>
            <a:normAutofit/>
          </a:bodyPr>
          <a:lstStyle/>
          <a:p>
            <a:pPr lvl="0"/>
            <a:r>
              <a:rPr lang="fi-FI" sz="2400" dirty="0"/>
              <a:t>2-3 – vuotiaana</a:t>
            </a:r>
            <a:br>
              <a:rPr lang="fi-FI" sz="2400" dirty="0"/>
            </a:br>
            <a:r>
              <a:rPr lang="fi-FI" sz="2400" dirty="0"/>
              <a:t> </a:t>
            </a:r>
          </a:p>
          <a:p>
            <a:r>
              <a:rPr lang="fi-FI" sz="2400" dirty="0"/>
              <a:t>Koetut tilanteet ja toiminnot tulevat leikkeihin</a:t>
            </a:r>
            <a:br>
              <a:rPr lang="fi-FI" sz="2400" dirty="0"/>
            </a:br>
            <a:endParaRPr lang="fi-FI" sz="2400" dirty="0"/>
          </a:p>
          <a:p>
            <a:r>
              <a:rPr lang="fi-FI" sz="2400" dirty="0"/>
              <a:t>Aikuisen rooli kannustajana sekä leikin eteenpäin viejänä ja rikastuttajana</a:t>
            </a:r>
            <a:br>
              <a:rPr lang="fi-FI" sz="2400" dirty="0"/>
            </a:br>
            <a:endParaRPr lang="sv-FI" sz="2400" dirty="0"/>
          </a:p>
          <a:p>
            <a:pPr lvl="0"/>
            <a:r>
              <a:rPr lang="fi-FI" sz="2400" dirty="0"/>
              <a:t>Esineen korvaaminen toisella esineellä (kivipuhelin, rengas rattina, keppiranskalaiset, käpylihapullat, kivirahat yms.)</a:t>
            </a:r>
            <a:endParaRPr lang="sv-FI" sz="2400" dirty="0"/>
          </a:p>
          <a:p>
            <a:endParaRPr lang="fi-FI" sz="2000" dirty="0"/>
          </a:p>
        </p:txBody>
      </p:sp>
      <p:pic>
        <p:nvPicPr>
          <p:cNvPr id="1028" name="Picture 4" descr="Kiviä, Värikäs, Luonne, Rakenne, Tausta">
            <a:extLst>
              <a:ext uri="{FF2B5EF4-FFF2-40B4-BE49-F238E27FC236}">
                <a16:creationId xmlns:a16="http://schemas.microsoft.com/office/drawing/2014/main" id="{9AEB59F4-F285-478C-8E8D-FAA7E1390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6" r="-1" b="8468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äpyjä, Metsä, Luonne, Makro, Lähikuva">
            <a:extLst>
              <a:ext uri="{FF2B5EF4-FFF2-40B4-BE49-F238E27FC236}">
                <a16:creationId xmlns:a16="http://schemas.microsoft.com/office/drawing/2014/main" id="{7933BEBB-317F-4167-AD65-64989F77D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6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07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C0C63A-B05B-45A5-AE88-7A3D061A2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5216" y="209550"/>
            <a:ext cx="7537508" cy="805673"/>
          </a:xfrm>
        </p:spPr>
        <p:txBody>
          <a:bodyPr anchor="t">
            <a:normAutofit/>
          </a:bodyPr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TOIMINTA- JA RAKENTELULEIKIT</a:t>
            </a:r>
            <a:endParaRPr lang="sv-FI" b="1" cap="non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5216" y="1090569"/>
            <a:ext cx="8059551" cy="5557881"/>
          </a:xfrm>
        </p:spPr>
        <p:txBody>
          <a:bodyPr>
            <a:noAutofit/>
          </a:bodyPr>
          <a:lstStyle/>
          <a:p>
            <a:pPr lvl="0"/>
            <a:r>
              <a:rPr lang="fi-FI" sz="2000" b="1" dirty="0">
                <a:solidFill>
                  <a:schemeClr val="tx1">
                    <a:alpha val="60000"/>
                  </a:schemeClr>
                </a:solidFill>
              </a:rPr>
              <a:t>Toimintaleikissa lapsi jäljittelee aikuisen tekemisiä</a:t>
            </a:r>
          </a:p>
          <a:p>
            <a:pPr marL="0" lvl="0" indent="0">
              <a:buNone/>
            </a:pPr>
            <a:r>
              <a:rPr lang="fi-FI" sz="2000" dirty="0">
                <a:solidFill>
                  <a:schemeClr val="tx1">
                    <a:alpha val="60000"/>
                  </a:schemeClr>
                </a:solidFill>
                <a:sym typeface="Wingdings" panose="05000000000000000000" pitchFamily="2" charset="2"/>
              </a:rPr>
              <a:t>	</a:t>
            </a:r>
            <a:r>
              <a:rPr lang="fi-FI" sz="2000" dirty="0">
                <a:solidFill>
                  <a:schemeClr val="tx1">
                    <a:alpha val="60000"/>
                  </a:schemeClr>
                </a:solidFill>
              </a:rPr>
              <a:t>esineet tärkeässä osassa leikkiä mm. nukkeleikki (syöttäminen, 	    pukeminen) myös autoleikki yms. toimintaa sisältävä leikki</a:t>
            </a:r>
          </a:p>
          <a:p>
            <a:pPr marL="0" lvl="0" indent="0">
              <a:buNone/>
            </a:pPr>
            <a:endParaRPr lang="sv-FI" sz="2000" dirty="0">
              <a:solidFill>
                <a:schemeClr val="tx1">
                  <a:alpha val="60000"/>
                </a:schemeClr>
              </a:solidFill>
            </a:endParaRPr>
          </a:p>
          <a:p>
            <a:pPr lvl="0"/>
            <a:r>
              <a:rPr lang="fi-FI" sz="2000" b="1" dirty="0">
                <a:solidFill>
                  <a:schemeClr val="tx1">
                    <a:alpha val="60000"/>
                  </a:schemeClr>
                </a:solidFill>
              </a:rPr>
              <a:t>Luonnonmateriaalit</a:t>
            </a:r>
            <a:r>
              <a:rPr lang="fi-FI" sz="2000" dirty="0">
                <a:solidFill>
                  <a:schemeClr val="tx1">
                    <a:alpha val="60000"/>
                  </a:schemeClr>
                </a:solidFill>
              </a:rPr>
              <a:t> (vesi, hiekka, lumi, oksat) ovat lapsista mielenkiintoisia ja </a:t>
            </a:r>
            <a:r>
              <a:rPr lang="fi-FI" sz="2000" b="1" dirty="0">
                <a:solidFill>
                  <a:schemeClr val="tx1">
                    <a:alpha val="60000"/>
                  </a:schemeClr>
                </a:solidFill>
              </a:rPr>
              <a:t>houkuttelevat rakenteluleikkeihin </a:t>
            </a:r>
            <a:endParaRPr lang="sv-FI" sz="2000" b="1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sv-FI" sz="2000" b="1" dirty="0">
                <a:solidFill>
                  <a:schemeClr val="tx1">
                    <a:alpha val="60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fi-FI" sz="2000" b="1" dirty="0">
                <a:solidFill>
                  <a:schemeClr val="tx1">
                    <a:alpha val="6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2000" dirty="0">
                <a:solidFill>
                  <a:schemeClr val="tx1">
                    <a:alpha val="60000"/>
                  </a:schemeClr>
                </a:solidFill>
              </a:rPr>
              <a:t> mahdollistaa yhteisleikin (majanrakennus, lumilinnat, 		     hiekkaleikit) 			     	</a:t>
            </a:r>
            <a:endParaRPr lang="sv-FI" sz="2000" dirty="0">
              <a:solidFill>
                <a:schemeClr val="tx1">
                  <a:alpha val="60000"/>
                </a:schemeClr>
              </a:solidFill>
            </a:endParaRPr>
          </a:p>
          <a:p>
            <a:pPr lvl="0"/>
            <a:r>
              <a:rPr lang="fi-FI" sz="2000" dirty="0">
                <a:solidFill>
                  <a:schemeClr val="tx1">
                    <a:alpha val="60000"/>
                  </a:schemeClr>
                </a:solidFill>
              </a:rPr>
              <a:t>Leikkiin voi liittää yhteistä etukäteissuunnittelua (Esim. Mitä taloja rakennetaan, minne rakennetaan, missä kadut kulkevat ym.)</a:t>
            </a:r>
          </a:p>
          <a:p>
            <a:pPr marL="0" lvl="0" indent="0">
              <a:buNone/>
            </a:pPr>
            <a:endParaRPr lang="fi-FI" sz="2000" b="1" dirty="0">
              <a:solidFill>
                <a:schemeClr val="tx1">
                  <a:alpha val="6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fi-FI" sz="2000" b="1" dirty="0">
                <a:solidFill>
                  <a:schemeClr val="tx1">
                    <a:alpha val="60000"/>
                  </a:schemeClr>
                </a:solidFill>
              </a:rPr>
              <a:t>Pitkäkestoisia rakenteluleikkejä (mm. legoleikit) voi mahdollistaa rauhoittamalla yksi tila rakenteluille, jakamalla isossa ryhmässä muutaman päivän rakenteluleikki vuorot, laittamalla rakentelupöytiä sopiviin kohtiin ryhmätilaa ja sopimalla, että rakennelmia voi jatkaa seuraavana päivänä.</a:t>
            </a:r>
            <a:endParaRPr lang="sv-FI" sz="2000" b="1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C4F1A0C-BD28-4977-9745-E2A4FB752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32E310-1144-4755-A1D0-5F2886009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5117" y="-4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uva 5" descr="Kuvahaun tulos haulle lapsi syöttää nukkea">
            <a:extLst>
              <a:ext uri="{FF2B5EF4-FFF2-40B4-BE49-F238E27FC236}">
                <a16:creationId xmlns:a16="http://schemas.microsoft.com/office/drawing/2014/main" id="{06C51177-86D1-4C9E-8971-E57F3CB126F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" b="1152"/>
          <a:stretch/>
        </p:blipFill>
        <p:spPr bwMode="auto">
          <a:xfrm>
            <a:off x="9454392" y="117446"/>
            <a:ext cx="1937857" cy="302003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AD292BD-58D8-4261-AD54-80C939F13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75C1B52-15CE-4113-A420-BFFE21037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066" y="4009109"/>
            <a:ext cx="3200935" cy="2848897"/>
          </a:xfrm>
          <a:custGeom>
            <a:avLst/>
            <a:gdLst>
              <a:gd name="connsiteX0" fmla="*/ 1822480 w 3200935"/>
              <a:gd name="connsiteY0" fmla="*/ 0 h 2848897"/>
              <a:gd name="connsiteX1" fmla="*/ 1858100 w 3200935"/>
              <a:gd name="connsiteY1" fmla="*/ 3339 h 2848897"/>
              <a:gd name="connsiteX2" fmla="*/ 1892611 w 3200935"/>
              <a:gd name="connsiteY2" fmla="*/ 12245 h 2848897"/>
              <a:gd name="connsiteX3" fmla="*/ 1926007 w 3200935"/>
              <a:gd name="connsiteY3" fmla="*/ 25604 h 2848897"/>
              <a:gd name="connsiteX4" fmla="*/ 1960514 w 3200935"/>
              <a:gd name="connsiteY4" fmla="*/ 42302 h 2848897"/>
              <a:gd name="connsiteX5" fmla="*/ 1992798 w 3200935"/>
              <a:gd name="connsiteY5" fmla="*/ 61227 h 2848897"/>
              <a:gd name="connsiteX6" fmla="*/ 2026194 w 3200935"/>
              <a:gd name="connsiteY6" fmla="*/ 81264 h 2848897"/>
              <a:gd name="connsiteX7" fmla="*/ 2059589 w 3200935"/>
              <a:gd name="connsiteY7" fmla="*/ 99075 h 2848897"/>
              <a:gd name="connsiteX8" fmla="*/ 2092985 w 3200935"/>
              <a:gd name="connsiteY8" fmla="*/ 116887 h 2848897"/>
              <a:gd name="connsiteX9" fmla="*/ 2125268 w 3200935"/>
              <a:gd name="connsiteY9" fmla="*/ 130245 h 2848897"/>
              <a:gd name="connsiteX10" fmla="*/ 2160890 w 3200935"/>
              <a:gd name="connsiteY10" fmla="*/ 139150 h 2848897"/>
              <a:gd name="connsiteX11" fmla="*/ 2195399 w 3200935"/>
              <a:gd name="connsiteY11" fmla="*/ 143604 h 2848897"/>
              <a:gd name="connsiteX12" fmla="*/ 2232134 w 3200935"/>
              <a:gd name="connsiteY12" fmla="*/ 143604 h 2848897"/>
              <a:gd name="connsiteX13" fmla="*/ 2269983 w 3200935"/>
              <a:gd name="connsiteY13" fmla="*/ 141378 h 2848897"/>
              <a:gd name="connsiteX14" fmla="*/ 2307831 w 3200935"/>
              <a:gd name="connsiteY14" fmla="*/ 136924 h 2848897"/>
              <a:gd name="connsiteX15" fmla="*/ 2345681 w 3200935"/>
              <a:gd name="connsiteY15" fmla="*/ 131359 h 2848897"/>
              <a:gd name="connsiteX16" fmla="*/ 2383529 w 3200935"/>
              <a:gd name="connsiteY16" fmla="*/ 126906 h 2848897"/>
              <a:gd name="connsiteX17" fmla="*/ 2421378 w 3200935"/>
              <a:gd name="connsiteY17" fmla="*/ 123565 h 2848897"/>
              <a:gd name="connsiteX18" fmla="*/ 2456999 w 3200935"/>
              <a:gd name="connsiteY18" fmla="*/ 124678 h 2848897"/>
              <a:gd name="connsiteX19" fmla="*/ 2491507 w 3200935"/>
              <a:gd name="connsiteY19" fmla="*/ 129132 h 2848897"/>
              <a:gd name="connsiteX20" fmla="*/ 2524903 w 3200935"/>
              <a:gd name="connsiteY20" fmla="*/ 139150 h 2848897"/>
              <a:gd name="connsiteX21" fmla="*/ 2552734 w 3200935"/>
              <a:gd name="connsiteY21" fmla="*/ 153622 h 2848897"/>
              <a:gd name="connsiteX22" fmla="*/ 2579449 w 3200935"/>
              <a:gd name="connsiteY22" fmla="*/ 172547 h 2848897"/>
              <a:gd name="connsiteX23" fmla="*/ 2602827 w 3200935"/>
              <a:gd name="connsiteY23" fmla="*/ 194811 h 2848897"/>
              <a:gd name="connsiteX24" fmla="*/ 2626204 w 3200935"/>
              <a:gd name="connsiteY24" fmla="*/ 220414 h 2848897"/>
              <a:gd name="connsiteX25" fmla="*/ 2647355 w 3200935"/>
              <a:gd name="connsiteY25" fmla="*/ 247131 h 2848897"/>
              <a:gd name="connsiteX26" fmla="*/ 2668506 w 3200935"/>
              <a:gd name="connsiteY26" fmla="*/ 274961 h 2848897"/>
              <a:gd name="connsiteX27" fmla="*/ 2689656 w 3200935"/>
              <a:gd name="connsiteY27" fmla="*/ 302791 h 2848897"/>
              <a:gd name="connsiteX28" fmla="*/ 2710806 w 3200935"/>
              <a:gd name="connsiteY28" fmla="*/ 329509 h 2848897"/>
              <a:gd name="connsiteX29" fmla="*/ 2733071 w 3200935"/>
              <a:gd name="connsiteY29" fmla="*/ 355112 h 2848897"/>
              <a:gd name="connsiteX30" fmla="*/ 2758675 w 3200935"/>
              <a:gd name="connsiteY30" fmla="*/ 377377 h 2848897"/>
              <a:gd name="connsiteX31" fmla="*/ 2783165 w 3200935"/>
              <a:gd name="connsiteY31" fmla="*/ 397415 h 2848897"/>
              <a:gd name="connsiteX32" fmla="*/ 2810995 w 3200935"/>
              <a:gd name="connsiteY32" fmla="*/ 412999 h 2848897"/>
              <a:gd name="connsiteX33" fmla="*/ 2841051 w 3200935"/>
              <a:gd name="connsiteY33" fmla="*/ 426357 h 2848897"/>
              <a:gd name="connsiteX34" fmla="*/ 2873333 w 3200935"/>
              <a:gd name="connsiteY34" fmla="*/ 437489 h 2848897"/>
              <a:gd name="connsiteX35" fmla="*/ 2906728 w 3200935"/>
              <a:gd name="connsiteY35" fmla="*/ 447507 h 2848897"/>
              <a:gd name="connsiteX36" fmla="*/ 2940124 w 3200935"/>
              <a:gd name="connsiteY36" fmla="*/ 456413 h 2848897"/>
              <a:gd name="connsiteX37" fmla="*/ 2974633 w 3200935"/>
              <a:gd name="connsiteY37" fmla="*/ 465320 h 2848897"/>
              <a:gd name="connsiteX38" fmla="*/ 3006916 w 3200935"/>
              <a:gd name="connsiteY38" fmla="*/ 475338 h 2848897"/>
              <a:gd name="connsiteX39" fmla="*/ 3039197 w 3200935"/>
              <a:gd name="connsiteY39" fmla="*/ 486470 h 2848897"/>
              <a:gd name="connsiteX40" fmla="*/ 3069254 w 3200935"/>
              <a:gd name="connsiteY40" fmla="*/ 499829 h 2848897"/>
              <a:gd name="connsiteX41" fmla="*/ 3095972 w 3200935"/>
              <a:gd name="connsiteY41" fmla="*/ 516527 h 2848897"/>
              <a:gd name="connsiteX42" fmla="*/ 3120463 w 3200935"/>
              <a:gd name="connsiteY42" fmla="*/ 536565 h 2848897"/>
              <a:gd name="connsiteX43" fmla="*/ 3140498 w 3200935"/>
              <a:gd name="connsiteY43" fmla="*/ 561055 h 2848897"/>
              <a:gd name="connsiteX44" fmla="*/ 3157197 w 3200935"/>
              <a:gd name="connsiteY44" fmla="*/ 587772 h 2848897"/>
              <a:gd name="connsiteX45" fmla="*/ 3170555 w 3200935"/>
              <a:gd name="connsiteY45" fmla="*/ 617827 h 2848897"/>
              <a:gd name="connsiteX46" fmla="*/ 3181687 w 3200935"/>
              <a:gd name="connsiteY46" fmla="*/ 650112 h 2848897"/>
              <a:gd name="connsiteX47" fmla="*/ 3191705 w 3200935"/>
              <a:gd name="connsiteY47" fmla="*/ 682393 h 2848897"/>
              <a:gd name="connsiteX48" fmla="*/ 3200612 w 3200935"/>
              <a:gd name="connsiteY48" fmla="*/ 716904 h 2848897"/>
              <a:gd name="connsiteX49" fmla="*/ 3200935 w 3200935"/>
              <a:gd name="connsiteY49" fmla="*/ 718115 h 2848897"/>
              <a:gd name="connsiteX50" fmla="*/ 3200935 w 3200935"/>
              <a:gd name="connsiteY50" fmla="*/ 2848897 h 2848897"/>
              <a:gd name="connsiteX51" fmla="*/ 413394 w 3200935"/>
              <a:gd name="connsiteY51" fmla="*/ 2848897 h 2848897"/>
              <a:gd name="connsiteX52" fmla="*/ 400932 w 3200935"/>
              <a:gd name="connsiteY52" fmla="*/ 2820857 h 2848897"/>
              <a:gd name="connsiteX53" fmla="*/ 385348 w 3200935"/>
              <a:gd name="connsiteY53" fmla="*/ 2793028 h 2848897"/>
              <a:gd name="connsiteX54" fmla="*/ 365311 w 3200935"/>
              <a:gd name="connsiteY54" fmla="*/ 2768537 h 2848897"/>
              <a:gd name="connsiteX55" fmla="*/ 343046 w 3200935"/>
              <a:gd name="connsiteY55" fmla="*/ 2742933 h 2848897"/>
              <a:gd name="connsiteX56" fmla="*/ 317443 w 3200935"/>
              <a:gd name="connsiteY56" fmla="*/ 2720669 h 2848897"/>
              <a:gd name="connsiteX57" fmla="*/ 289612 w 3200935"/>
              <a:gd name="connsiteY57" fmla="*/ 2699519 h 2848897"/>
              <a:gd name="connsiteX58" fmla="*/ 261783 w 3200935"/>
              <a:gd name="connsiteY58" fmla="*/ 2678368 h 2848897"/>
              <a:gd name="connsiteX59" fmla="*/ 233954 w 3200935"/>
              <a:gd name="connsiteY59" fmla="*/ 2657218 h 2848897"/>
              <a:gd name="connsiteX60" fmla="*/ 207237 w 3200935"/>
              <a:gd name="connsiteY60" fmla="*/ 2636065 h 2848897"/>
              <a:gd name="connsiteX61" fmla="*/ 181633 w 3200935"/>
              <a:gd name="connsiteY61" fmla="*/ 2612689 h 2848897"/>
              <a:gd name="connsiteX62" fmla="*/ 159370 w 3200935"/>
              <a:gd name="connsiteY62" fmla="*/ 2589312 h 2848897"/>
              <a:gd name="connsiteX63" fmla="*/ 140446 w 3200935"/>
              <a:gd name="connsiteY63" fmla="*/ 2562594 h 2848897"/>
              <a:gd name="connsiteX64" fmla="*/ 125974 w 3200935"/>
              <a:gd name="connsiteY64" fmla="*/ 2534764 h 2848897"/>
              <a:gd name="connsiteX65" fmla="*/ 115956 w 3200935"/>
              <a:gd name="connsiteY65" fmla="*/ 2501370 h 2848897"/>
              <a:gd name="connsiteX66" fmla="*/ 111502 w 3200935"/>
              <a:gd name="connsiteY66" fmla="*/ 2466860 h 2848897"/>
              <a:gd name="connsiteX67" fmla="*/ 110388 w 3200935"/>
              <a:gd name="connsiteY67" fmla="*/ 2431236 h 2848897"/>
              <a:gd name="connsiteX68" fmla="*/ 113728 w 3200935"/>
              <a:gd name="connsiteY68" fmla="*/ 2393388 h 2848897"/>
              <a:gd name="connsiteX69" fmla="*/ 118182 w 3200935"/>
              <a:gd name="connsiteY69" fmla="*/ 2355539 h 2848897"/>
              <a:gd name="connsiteX70" fmla="*/ 123747 w 3200935"/>
              <a:gd name="connsiteY70" fmla="*/ 2317690 h 2848897"/>
              <a:gd name="connsiteX71" fmla="*/ 128200 w 3200935"/>
              <a:gd name="connsiteY71" fmla="*/ 2279842 h 2848897"/>
              <a:gd name="connsiteX72" fmla="*/ 130428 w 3200935"/>
              <a:gd name="connsiteY72" fmla="*/ 2241992 h 2848897"/>
              <a:gd name="connsiteX73" fmla="*/ 130428 w 3200935"/>
              <a:gd name="connsiteY73" fmla="*/ 2205256 h 2848897"/>
              <a:gd name="connsiteX74" fmla="*/ 125974 w 3200935"/>
              <a:gd name="connsiteY74" fmla="*/ 2170747 h 2848897"/>
              <a:gd name="connsiteX75" fmla="*/ 117069 w 3200935"/>
              <a:gd name="connsiteY75" fmla="*/ 2136238 h 2848897"/>
              <a:gd name="connsiteX76" fmla="*/ 103710 w 3200935"/>
              <a:gd name="connsiteY76" fmla="*/ 2103954 h 2848897"/>
              <a:gd name="connsiteX77" fmla="*/ 87012 w 3200935"/>
              <a:gd name="connsiteY77" fmla="*/ 2070559 h 2848897"/>
              <a:gd name="connsiteX78" fmla="*/ 68088 w 3200935"/>
              <a:gd name="connsiteY78" fmla="*/ 2037163 h 2848897"/>
              <a:gd name="connsiteX79" fmla="*/ 48051 w 3200935"/>
              <a:gd name="connsiteY79" fmla="*/ 2003766 h 2848897"/>
              <a:gd name="connsiteX80" fmla="*/ 29127 w 3200935"/>
              <a:gd name="connsiteY80" fmla="*/ 1971483 h 2848897"/>
              <a:gd name="connsiteX81" fmla="*/ 12427 w 3200935"/>
              <a:gd name="connsiteY81" fmla="*/ 1936974 h 2848897"/>
              <a:gd name="connsiteX82" fmla="*/ 0 w 3200935"/>
              <a:gd name="connsiteY82" fmla="*/ 1905903 h 2848897"/>
              <a:gd name="connsiteX83" fmla="*/ 0 w 3200935"/>
              <a:gd name="connsiteY83" fmla="*/ 1760990 h 2848897"/>
              <a:gd name="connsiteX84" fmla="*/ 12427 w 3200935"/>
              <a:gd name="connsiteY84" fmla="*/ 1729918 h 2848897"/>
              <a:gd name="connsiteX85" fmla="*/ 29127 w 3200935"/>
              <a:gd name="connsiteY85" fmla="*/ 1695410 h 2848897"/>
              <a:gd name="connsiteX86" fmla="*/ 48051 w 3200935"/>
              <a:gd name="connsiteY86" fmla="*/ 1663126 h 2848897"/>
              <a:gd name="connsiteX87" fmla="*/ 68088 w 3200935"/>
              <a:gd name="connsiteY87" fmla="*/ 1629730 h 2848897"/>
              <a:gd name="connsiteX88" fmla="*/ 87012 w 3200935"/>
              <a:gd name="connsiteY88" fmla="*/ 1596334 h 2848897"/>
              <a:gd name="connsiteX89" fmla="*/ 103710 w 3200935"/>
              <a:gd name="connsiteY89" fmla="*/ 1562938 h 2848897"/>
              <a:gd name="connsiteX90" fmla="*/ 117069 w 3200935"/>
              <a:gd name="connsiteY90" fmla="*/ 1530654 h 2848897"/>
              <a:gd name="connsiteX91" fmla="*/ 125974 w 3200935"/>
              <a:gd name="connsiteY91" fmla="*/ 1496145 h 2848897"/>
              <a:gd name="connsiteX92" fmla="*/ 130428 w 3200935"/>
              <a:gd name="connsiteY92" fmla="*/ 1461636 h 2848897"/>
              <a:gd name="connsiteX93" fmla="*/ 130428 w 3200935"/>
              <a:gd name="connsiteY93" fmla="*/ 1424901 h 2848897"/>
              <a:gd name="connsiteX94" fmla="*/ 128200 w 3200935"/>
              <a:gd name="connsiteY94" fmla="*/ 1387052 h 2848897"/>
              <a:gd name="connsiteX95" fmla="*/ 123747 w 3200935"/>
              <a:gd name="connsiteY95" fmla="*/ 1349203 h 2848897"/>
              <a:gd name="connsiteX96" fmla="*/ 118182 w 3200935"/>
              <a:gd name="connsiteY96" fmla="*/ 1311353 h 2848897"/>
              <a:gd name="connsiteX97" fmla="*/ 113728 w 3200935"/>
              <a:gd name="connsiteY97" fmla="*/ 1273505 h 2848897"/>
              <a:gd name="connsiteX98" fmla="*/ 110388 w 3200935"/>
              <a:gd name="connsiteY98" fmla="*/ 1235657 h 2848897"/>
              <a:gd name="connsiteX99" fmla="*/ 111502 w 3200935"/>
              <a:gd name="connsiteY99" fmla="*/ 1200034 h 2848897"/>
              <a:gd name="connsiteX100" fmla="*/ 115956 w 3200935"/>
              <a:gd name="connsiteY100" fmla="*/ 1165525 h 2848897"/>
              <a:gd name="connsiteX101" fmla="*/ 125974 w 3200935"/>
              <a:gd name="connsiteY101" fmla="*/ 1132128 h 2848897"/>
              <a:gd name="connsiteX102" fmla="*/ 140446 w 3200935"/>
              <a:gd name="connsiteY102" fmla="*/ 1104298 h 2848897"/>
              <a:gd name="connsiteX103" fmla="*/ 159370 w 3200935"/>
              <a:gd name="connsiteY103" fmla="*/ 1077582 h 2848897"/>
              <a:gd name="connsiteX104" fmla="*/ 181633 w 3200935"/>
              <a:gd name="connsiteY104" fmla="*/ 1054204 h 2848897"/>
              <a:gd name="connsiteX105" fmla="*/ 207237 w 3200935"/>
              <a:gd name="connsiteY105" fmla="*/ 1030827 h 2848897"/>
              <a:gd name="connsiteX106" fmla="*/ 233954 w 3200935"/>
              <a:gd name="connsiteY106" fmla="*/ 1009676 h 2848897"/>
              <a:gd name="connsiteX107" fmla="*/ 261783 w 3200935"/>
              <a:gd name="connsiteY107" fmla="*/ 988524 h 2848897"/>
              <a:gd name="connsiteX108" fmla="*/ 289612 w 3200935"/>
              <a:gd name="connsiteY108" fmla="*/ 967374 h 2848897"/>
              <a:gd name="connsiteX109" fmla="*/ 317443 w 3200935"/>
              <a:gd name="connsiteY109" fmla="*/ 946223 h 2848897"/>
              <a:gd name="connsiteX110" fmla="*/ 343046 w 3200935"/>
              <a:gd name="connsiteY110" fmla="*/ 923960 h 2848897"/>
              <a:gd name="connsiteX111" fmla="*/ 365311 w 3200935"/>
              <a:gd name="connsiteY111" fmla="*/ 898356 h 2848897"/>
              <a:gd name="connsiteX112" fmla="*/ 385348 w 3200935"/>
              <a:gd name="connsiteY112" fmla="*/ 873865 h 2848897"/>
              <a:gd name="connsiteX113" fmla="*/ 400932 w 3200935"/>
              <a:gd name="connsiteY113" fmla="*/ 846035 h 2848897"/>
              <a:gd name="connsiteX114" fmla="*/ 414290 w 3200935"/>
              <a:gd name="connsiteY114" fmla="*/ 815980 h 2848897"/>
              <a:gd name="connsiteX115" fmla="*/ 425422 w 3200935"/>
              <a:gd name="connsiteY115" fmla="*/ 783695 h 2848897"/>
              <a:gd name="connsiteX116" fmla="*/ 435442 w 3200935"/>
              <a:gd name="connsiteY116" fmla="*/ 750298 h 2848897"/>
              <a:gd name="connsiteX117" fmla="*/ 444347 w 3200935"/>
              <a:gd name="connsiteY117" fmla="*/ 716904 h 2848897"/>
              <a:gd name="connsiteX118" fmla="*/ 453253 w 3200935"/>
              <a:gd name="connsiteY118" fmla="*/ 682393 h 2848897"/>
              <a:gd name="connsiteX119" fmla="*/ 463271 w 3200935"/>
              <a:gd name="connsiteY119" fmla="*/ 650112 h 2848897"/>
              <a:gd name="connsiteX120" fmla="*/ 474403 w 3200935"/>
              <a:gd name="connsiteY120" fmla="*/ 617827 h 2848897"/>
              <a:gd name="connsiteX121" fmla="*/ 487762 w 3200935"/>
              <a:gd name="connsiteY121" fmla="*/ 587772 h 2848897"/>
              <a:gd name="connsiteX122" fmla="*/ 504460 w 3200935"/>
              <a:gd name="connsiteY122" fmla="*/ 561055 h 2848897"/>
              <a:gd name="connsiteX123" fmla="*/ 524495 w 3200935"/>
              <a:gd name="connsiteY123" fmla="*/ 536565 h 2848897"/>
              <a:gd name="connsiteX124" fmla="*/ 548987 w 3200935"/>
              <a:gd name="connsiteY124" fmla="*/ 516527 h 2848897"/>
              <a:gd name="connsiteX125" fmla="*/ 575704 w 3200935"/>
              <a:gd name="connsiteY125" fmla="*/ 499829 h 2848897"/>
              <a:gd name="connsiteX126" fmla="*/ 605759 w 3200935"/>
              <a:gd name="connsiteY126" fmla="*/ 486470 h 2848897"/>
              <a:gd name="connsiteX127" fmla="*/ 638042 w 3200935"/>
              <a:gd name="connsiteY127" fmla="*/ 475338 h 2848897"/>
              <a:gd name="connsiteX128" fmla="*/ 670325 w 3200935"/>
              <a:gd name="connsiteY128" fmla="*/ 465320 h 2848897"/>
              <a:gd name="connsiteX129" fmla="*/ 704834 w 3200935"/>
              <a:gd name="connsiteY129" fmla="*/ 456413 h 2848897"/>
              <a:gd name="connsiteX130" fmla="*/ 738229 w 3200935"/>
              <a:gd name="connsiteY130" fmla="*/ 447507 h 2848897"/>
              <a:gd name="connsiteX131" fmla="*/ 771626 w 3200935"/>
              <a:gd name="connsiteY131" fmla="*/ 437489 h 2848897"/>
              <a:gd name="connsiteX132" fmla="*/ 803907 w 3200935"/>
              <a:gd name="connsiteY132" fmla="*/ 426357 h 2848897"/>
              <a:gd name="connsiteX133" fmla="*/ 833964 w 3200935"/>
              <a:gd name="connsiteY133" fmla="*/ 412999 h 2848897"/>
              <a:gd name="connsiteX134" fmla="*/ 861794 w 3200935"/>
              <a:gd name="connsiteY134" fmla="*/ 397415 h 2848897"/>
              <a:gd name="connsiteX135" fmla="*/ 886284 w 3200935"/>
              <a:gd name="connsiteY135" fmla="*/ 377377 h 2848897"/>
              <a:gd name="connsiteX136" fmla="*/ 911888 w 3200935"/>
              <a:gd name="connsiteY136" fmla="*/ 355112 h 2848897"/>
              <a:gd name="connsiteX137" fmla="*/ 934152 w 3200935"/>
              <a:gd name="connsiteY137" fmla="*/ 329509 h 2848897"/>
              <a:gd name="connsiteX138" fmla="*/ 955302 w 3200935"/>
              <a:gd name="connsiteY138" fmla="*/ 302791 h 2848897"/>
              <a:gd name="connsiteX139" fmla="*/ 976452 w 3200935"/>
              <a:gd name="connsiteY139" fmla="*/ 274961 h 2848897"/>
              <a:gd name="connsiteX140" fmla="*/ 997604 w 3200935"/>
              <a:gd name="connsiteY140" fmla="*/ 247131 h 2848897"/>
              <a:gd name="connsiteX141" fmla="*/ 1018754 w 3200935"/>
              <a:gd name="connsiteY141" fmla="*/ 220414 h 2848897"/>
              <a:gd name="connsiteX142" fmla="*/ 1042131 w 3200935"/>
              <a:gd name="connsiteY142" fmla="*/ 194811 h 2848897"/>
              <a:gd name="connsiteX143" fmla="*/ 1065507 w 3200935"/>
              <a:gd name="connsiteY143" fmla="*/ 172547 h 2848897"/>
              <a:gd name="connsiteX144" fmla="*/ 1092225 w 3200935"/>
              <a:gd name="connsiteY144" fmla="*/ 153622 h 2848897"/>
              <a:gd name="connsiteX145" fmla="*/ 1120055 w 3200935"/>
              <a:gd name="connsiteY145" fmla="*/ 139150 h 2848897"/>
              <a:gd name="connsiteX146" fmla="*/ 1153451 w 3200935"/>
              <a:gd name="connsiteY146" fmla="*/ 129132 h 2848897"/>
              <a:gd name="connsiteX147" fmla="*/ 1187961 w 3200935"/>
              <a:gd name="connsiteY147" fmla="*/ 124678 h 2848897"/>
              <a:gd name="connsiteX148" fmla="*/ 1223581 w 3200935"/>
              <a:gd name="connsiteY148" fmla="*/ 123565 h 2848897"/>
              <a:gd name="connsiteX149" fmla="*/ 1261429 w 3200935"/>
              <a:gd name="connsiteY149" fmla="*/ 126906 h 2848897"/>
              <a:gd name="connsiteX150" fmla="*/ 1299279 w 3200935"/>
              <a:gd name="connsiteY150" fmla="*/ 131359 h 2848897"/>
              <a:gd name="connsiteX151" fmla="*/ 1337128 w 3200935"/>
              <a:gd name="connsiteY151" fmla="*/ 136924 h 2848897"/>
              <a:gd name="connsiteX152" fmla="*/ 1374976 w 3200935"/>
              <a:gd name="connsiteY152" fmla="*/ 141378 h 2848897"/>
              <a:gd name="connsiteX153" fmla="*/ 1412824 w 3200935"/>
              <a:gd name="connsiteY153" fmla="*/ 143604 h 2848897"/>
              <a:gd name="connsiteX154" fmla="*/ 1449561 w 3200935"/>
              <a:gd name="connsiteY154" fmla="*/ 143604 h 2848897"/>
              <a:gd name="connsiteX155" fmla="*/ 1484069 w 3200935"/>
              <a:gd name="connsiteY155" fmla="*/ 139150 h 2848897"/>
              <a:gd name="connsiteX156" fmla="*/ 1518579 w 3200935"/>
              <a:gd name="connsiteY156" fmla="*/ 130245 h 2848897"/>
              <a:gd name="connsiteX157" fmla="*/ 1551974 w 3200935"/>
              <a:gd name="connsiteY157" fmla="*/ 116887 h 2848897"/>
              <a:gd name="connsiteX158" fmla="*/ 1585369 w 3200935"/>
              <a:gd name="connsiteY158" fmla="*/ 99075 h 2848897"/>
              <a:gd name="connsiteX159" fmla="*/ 1618765 w 3200935"/>
              <a:gd name="connsiteY159" fmla="*/ 81264 h 2848897"/>
              <a:gd name="connsiteX160" fmla="*/ 1652161 w 3200935"/>
              <a:gd name="connsiteY160" fmla="*/ 61227 h 2848897"/>
              <a:gd name="connsiteX161" fmla="*/ 1684444 w 3200935"/>
              <a:gd name="connsiteY161" fmla="*/ 42302 h 2848897"/>
              <a:gd name="connsiteX162" fmla="*/ 1718953 w 3200935"/>
              <a:gd name="connsiteY162" fmla="*/ 25604 h 2848897"/>
              <a:gd name="connsiteX163" fmla="*/ 1752349 w 3200935"/>
              <a:gd name="connsiteY163" fmla="*/ 12245 h 2848897"/>
              <a:gd name="connsiteX164" fmla="*/ 1786858 w 3200935"/>
              <a:gd name="connsiteY164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3200935" h="2848897">
                <a:moveTo>
                  <a:pt x="1822480" y="0"/>
                </a:moveTo>
                <a:lnTo>
                  <a:pt x="1858100" y="3339"/>
                </a:lnTo>
                <a:lnTo>
                  <a:pt x="1892611" y="12245"/>
                </a:lnTo>
                <a:lnTo>
                  <a:pt x="1926007" y="25604"/>
                </a:lnTo>
                <a:lnTo>
                  <a:pt x="1960514" y="42302"/>
                </a:lnTo>
                <a:lnTo>
                  <a:pt x="1992798" y="61227"/>
                </a:lnTo>
                <a:lnTo>
                  <a:pt x="2026194" y="81264"/>
                </a:lnTo>
                <a:lnTo>
                  <a:pt x="2059589" y="99075"/>
                </a:lnTo>
                <a:lnTo>
                  <a:pt x="2092985" y="116887"/>
                </a:lnTo>
                <a:lnTo>
                  <a:pt x="2125268" y="130245"/>
                </a:lnTo>
                <a:lnTo>
                  <a:pt x="2160890" y="139150"/>
                </a:lnTo>
                <a:lnTo>
                  <a:pt x="2195399" y="143604"/>
                </a:lnTo>
                <a:lnTo>
                  <a:pt x="2232134" y="143604"/>
                </a:lnTo>
                <a:lnTo>
                  <a:pt x="2269983" y="141378"/>
                </a:lnTo>
                <a:lnTo>
                  <a:pt x="2307831" y="136924"/>
                </a:lnTo>
                <a:lnTo>
                  <a:pt x="2345681" y="131359"/>
                </a:lnTo>
                <a:lnTo>
                  <a:pt x="2383529" y="126906"/>
                </a:lnTo>
                <a:lnTo>
                  <a:pt x="2421378" y="123565"/>
                </a:lnTo>
                <a:lnTo>
                  <a:pt x="2456999" y="124678"/>
                </a:lnTo>
                <a:lnTo>
                  <a:pt x="2491507" y="129132"/>
                </a:lnTo>
                <a:lnTo>
                  <a:pt x="2524903" y="139150"/>
                </a:lnTo>
                <a:lnTo>
                  <a:pt x="2552734" y="153622"/>
                </a:lnTo>
                <a:lnTo>
                  <a:pt x="2579449" y="172547"/>
                </a:lnTo>
                <a:lnTo>
                  <a:pt x="2602827" y="194811"/>
                </a:lnTo>
                <a:lnTo>
                  <a:pt x="2626204" y="220414"/>
                </a:lnTo>
                <a:lnTo>
                  <a:pt x="2647355" y="247131"/>
                </a:lnTo>
                <a:lnTo>
                  <a:pt x="2668506" y="274961"/>
                </a:lnTo>
                <a:lnTo>
                  <a:pt x="2689656" y="302791"/>
                </a:lnTo>
                <a:lnTo>
                  <a:pt x="2710806" y="329509"/>
                </a:lnTo>
                <a:lnTo>
                  <a:pt x="2733071" y="355112"/>
                </a:lnTo>
                <a:lnTo>
                  <a:pt x="2758675" y="377377"/>
                </a:lnTo>
                <a:lnTo>
                  <a:pt x="2783165" y="397415"/>
                </a:lnTo>
                <a:lnTo>
                  <a:pt x="2810995" y="412999"/>
                </a:lnTo>
                <a:lnTo>
                  <a:pt x="2841051" y="426357"/>
                </a:lnTo>
                <a:lnTo>
                  <a:pt x="2873333" y="437489"/>
                </a:lnTo>
                <a:lnTo>
                  <a:pt x="2906728" y="447507"/>
                </a:lnTo>
                <a:lnTo>
                  <a:pt x="2940124" y="456413"/>
                </a:lnTo>
                <a:lnTo>
                  <a:pt x="2974633" y="465320"/>
                </a:lnTo>
                <a:lnTo>
                  <a:pt x="3006916" y="475338"/>
                </a:lnTo>
                <a:lnTo>
                  <a:pt x="3039197" y="486470"/>
                </a:lnTo>
                <a:lnTo>
                  <a:pt x="3069254" y="499829"/>
                </a:lnTo>
                <a:lnTo>
                  <a:pt x="3095972" y="516527"/>
                </a:lnTo>
                <a:lnTo>
                  <a:pt x="3120463" y="536565"/>
                </a:lnTo>
                <a:lnTo>
                  <a:pt x="3140498" y="561055"/>
                </a:lnTo>
                <a:lnTo>
                  <a:pt x="3157197" y="587772"/>
                </a:lnTo>
                <a:lnTo>
                  <a:pt x="3170555" y="617827"/>
                </a:lnTo>
                <a:lnTo>
                  <a:pt x="3181687" y="650112"/>
                </a:lnTo>
                <a:lnTo>
                  <a:pt x="3191705" y="682393"/>
                </a:lnTo>
                <a:lnTo>
                  <a:pt x="3200612" y="716904"/>
                </a:lnTo>
                <a:lnTo>
                  <a:pt x="3200935" y="718115"/>
                </a:lnTo>
                <a:lnTo>
                  <a:pt x="3200935" y="2848897"/>
                </a:lnTo>
                <a:lnTo>
                  <a:pt x="413394" y="2848897"/>
                </a:lnTo>
                <a:lnTo>
                  <a:pt x="400932" y="2820857"/>
                </a:lnTo>
                <a:lnTo>
                  <a:pt x="385348" y="2793028"/>
                </a:lnTo>
                <a:lnTo>
                  <a:pt x="365311" y="2768537"/>
                </a:lnTo>
                <a:lnTo>
                  <a:pt x="343046" y="2742933"/>
                </a:lnTo>
                <a:lnTo>
                  <a:pt x="317443" y="2720669"/>
                </a:lnTo>
                <a:lnTo>
                  <a:pt x="289612" y="2699519"/>
                </a:lnTo>
                <a:lnTo>
                  <a:pt x="261783" y="2678368"/>
                </a:lnTo>
                <a:lnTo>
                  <a:pt x="233954" y="2657218"/>
                </a:lnTo>
                <a:lnTo>
                  <a:pt x="207237" y="2636065"/>
                </a:lnTo>
                <a:lnTo>
                  <a:pt x="181633" y="2612689"/>
                </a:lnTo>
                <a:lnTo>
                  <a:pt x="159370" y="2589312"/>
                </a:lnTo>
                <a:lnTo>
                  <a:pt x="140446" y="2562594"/>
                </a:lnTo>
                <a:lnTo>
                  <a:pt x="125974" y="2534764"/>
                </a:lnTo>
                <a:lnTo>
                  <a:pt x="115956" y="2501370"/>
                </a:lnTo>
                <a:lnTo>
                  <a:pt x="111502" y="2466860"/>
                </a:lnTo>
                <a:lnTo>
                  <a:pt x="110388" y="2431236"/>
                </a:lnTo>
                <a:lnTo>
                  <a:pt x="113728" y="2393388"/>
                </a:lnTo>
                <a:lnTo>
                  <a:pt x="118182" y="2355539"/>
                </a:lnTo>
                <a:lnTo>
                  <a:pt x="123747" y="2317690"/>
                </a:lnTo>
                <a:lnTo>
                  <a:pt x="128200" y="2279842"/>
                </a:lnTo>
                <a:lnTo>
                  <a:pt x="130428" y="2241992"/>
                </a:lnTo>
                <a:lnTo>
                  <a:pt x="130428" y="2205256"/>
                </a:lnTo>
                <a:lnTo>
                  <a:pt x="125974" y="2170747"/>
                </a:lnTo>
                <a:lnTo>
                  <a:pt x="117069" y="2136238"/>
                </a:lnTo>
                <a:lnTo>
                  <a:pt x="103710" y="2103954"/>
                </a:lnTo>
                <a:lnTo>
                  <a:pt x="87012" y="2070559"/>
                </a:lnTo>
                <a:lnTo>
                  <a:pt x="68088" y="2037163"/>
                </a:lnTo>
                <a:lnTo>
                  <a:pt x="48051" y="2003766"/>
                </a:lnTo>
                <a:lnTo>
                  <a:pt x="29127" y="1971483"/>
                </a:lnTo>
                <a:lnTo>
                  <a:pt x="12427" y="1936974"/>
                </a:lnTo>
                <a:lnTo>
                  <a:pt x="0" y="1905903"/>
                </a:lnTo>
                <a:lnTo>
                  <a:pt x="0" y="1760990"/>
                </a:lnTo>
                <a:lnTo>
                  <a:pt x="12427" y="1729918"/>
                </a:lnTo>
                <a:lnTo>
                  <a:pt x="29127" y="1695410"/>
                </a:lnTo>
                <a:lnTo>
                  <a:pt x="48051" y="1663126"/>
                </a:lnTo>
                <a:lnTo>
                  <a:pt x="68088" y="1629730"/>
                </a:lnTo>
                <a:lnTo>
                  <a:pt x="87012" y="1596334"/>
                </a:lnTo>
                <a:lnTo>
                  <a:pt x="103710" y="1562938"/>
                </a:lnTo>
                <a:lnTo>
                  <a:pt x="117069" y="1530654"/>
                </a:lnTo>
                <a:lnTo>
                  <a:pt x="125974" y="1496145"/>
                </a:lnTo>
                <a:lnTo>
                  <a:pt x="130428" y="1461636"/>
                </a:lnTo>
                <a:lnTo>
                  <a:pt x="130428" y="1424901"/>
                </a:lnTo>
                <a:lnTo>
                  <a:pt x="128200" y="1387052"/>
                </a:lnTo>
                <a:lnTo>
                  <a:pt x="123747" y="1349203"/>
                </a:lnTo>
                <a:lnTo>
                  <a:pt x="118182" y="1311353"/>
                </a:lnTo>
                <a:lnTo>
                  <a:pt x="113728" y="1273505"/>
                </a:lnTo>
                <a:lnTo>
                  <a:pt x="110388" y="1235657"/>
                </a:lnTo>
                <a:lnTo>
                  <a:pt x="111502" y="1200034"/>
                </a:lnTo>
                <a:lnTo>
                  <a:pt x="115956" y="1165525"/>
                </a:lnTo>
                <a:lnTo>
                  <a:pt x="125974" y="1132128"/>
                </a:lnTo>
                <a:lnTo>
                  <a:pt x="140446" y="1104298"/>
                </a:lnTo>
                <a:lnTo>
                  <a:pt x="159370" y="1077582"/>
                </a:lnTo>
                <a:lnTo>
                  <a:pt x="181633" y="1054204"/>
                </a:lnTo>
                <a:lnTo>
                  <a:pt x="207237" y="1030827"/>
                </a:lnTo>
                <a:lnTo>
                  <a:pt x="233954" y="1009676"/>
                </a:lnTo>
                <a:lnTo>
                  <a:pt x="261783" y="988524"/>
                </a:lnTo>
                <a:lnTo>
                  <a:pt x="289612" y="967374"/>
                </a:lnTo>
                <a:lnTo>
                  <a:pt x="317443" y="946223"/>
                </a:lnTo>
                <a:lnTo>
                  <a:pt x="343046" y="923960"/>
                </a:lnTo>
                <a:lnTo>
                  <a:pt x="365311" y="898356"/>
                </a:lnTo>
                <a:lnTo>
                  <a:pt x="385348" y="873865"/>
                </a:lnTo>
                <a:lnTo>
                  <a:pt x="400932" y="846035"/>
                </a:lnTo>
                <a:lnTo>
                  <a:pt x="414290" y="815980"/>
                </a:lnTo>
                <a:lnTo>
                  <a:pt x="425422" y="783695"/>
                </a:lnTo>
                <a:lnTo>
                  <a:pt x="435442" y="750298"/>
                </a:lnTo>
                <a:lnTo>
                  <a:pt x="444347" y="716904"/>
                </a:lnTo>
                <a:lnTo>
                  <a:pt x="453253" y="682393"/>
                </a:lnTo>
                <a:lnTo>
                  <a:pt x="463271" y="650112"/>
                </a:lnTo>
                <a:lnTo>
                  <a:pt x="474403" y="617827"/>
                </a:lnTo>
                <a:lnTo>
                  <a:pt x="487762" y="587772"/>
                </a:lnTo>
                <a:lnTo>
                  <a:pt x="504460" y="561055"/>
                </a:lnTo>
                <a:lnTo>
                  <a:pt x="524495" y="536565"/>
                </a:lnTo>
                <a:lnTo>
                  <a:pt x="548987" y="516527"/>
                </a:lnTo>
                <a:lnTo>
                  <a:pt x="575704" y="499829"/>
                </a:lnTo>
                <a:lnTo>
                  <a:pt x="605759" y="486470"/>
                </a:lnTo>
                <a:lnTo>
                  <a:pt x="638042" y="475338"/>
                </a:lnTo>
                <a:lnTo>
                  <a:pt x="670325" y="465320"/>
                </a:lnTo>
                <a:lnTo>
                  <a:pt x="704834" y="456413"/>
                </a:lnTo>
                <a:lnTo>
                  <a:pt x="738229" y="447507"/>
                </a:lnTo>
                <a:lnTo>
                  <a:pt x="771626" y="437489"/>
                </a:lnTo>
                <a:lnTo>
                  <a:pt x="803907" y="426357"/>
                </a:lnTo>
                <a:lnTo>
                  <a:pt x="833964" y="412999"/>
                </a:lnTo>
                <a:lnTo>
                  <a:pt x="861794" y="397415"/>
                </a:lnTo>
                <a:lnTo>
                  <a:pt x="886284" y="377377"/>
                </a:lnTo>
                <a:lnTo>
                  <a:pt x="911888" y="355112"/>
                </a:lnTo>
                <a:lnTo>
                  <a:pt x="934152" y="329509"/>
                </a:lnTo>
                <a:lnTo>
                  <a:pt x="955302" y="302791"/>
                </a:lnTo>
                <a:lnTo>
                  <a:pt x="976452" y="274961"/>
                </a:lnTo>
                <a:lnTo>
                  <a:pt x="997604" y="247131"/>
                </a:lnTo>
                <a:lnTo>
                  <a:pt x="1018754" y="220414"/>
                </a:lnTo>
                <a:lnTo>
                  <a:pt x="1042131" y="194811"/>
                </a:lnTo>
                <a:lnTo>
                  <a:pt x="1065507" y="172547"/>
                </a:lnTo>
                <a:lnTo>
                  <a:pt x="1092225" y="153622"/>
                </a:lnTo>
                <a:lnTo>
                  <a:pt x="1120055" y="139150"/>
                </a:lnTo>
                <a:lnTo>
                  <a:pt x="1153451" y="129132"/>
                </a:lnTo>
                <a:lnTo>
                  <a:pt x="1187961" y="124678"/>
                </a:lnTo>
                <a:lnTo>
                  <a:pt x="1223581" y="123565"/>
                </a:lnTo>
                <a:lnTo>
                  <a:pt x="1261429" y="126906"/>
                </a:lnTo>
                <a:lnTo>
                  <a:pt x="1299279" y="131359"/>
                </a:lnTo>
                <a:lnTo>
                  <a:pt x="1337128" y="136924"/>
                </a:lnTo>
                <a:lnTo>
                  <a:pt x="1374976" y="141378"/>
                </a:lnTo>
                <a:lnTo>
                  <a:pt x="1412824" y="143604"/>
                </a:lnTo>
                <a:lnTo>
                  <a:pt x="1449561" y="143604"/>
                </a:lnTo>
                <a:lnTo>
                  <a:pt x="1484069" y="139150"/>
                </a:lnTo>
                <a:lnTo>
                  <a:pt x="1518579" y="130245"/>
                </a:lnTo>
                <a:lnTo>
                  <a:pt x="1551974" y="116887"/>
                </a:lnTo>
                <a:lnTo>
                  <a:pt x="1585369" y="99075"/>
                </a:lnTo>
                <a:lnTo>
                  <a:pt x="1618765" y="81264"/>
                </a:lnTo>
                <a:lnTo>
                  <a:pt x="1652161" y="61227"/>
                </a:lnTo>
                <a:lnTo>
                  <a:pt x="1684444" y="42302"/>
                </a:lnTo>
                <a:lnTo>
                  <a:pt x="1718953" y="25604"/>
                </a:lnTo>
                <a:lnTo>
                  <a:pt x="1752349" y="12245"/>
                </a:lnTo>
                <a:lnTo>
                  <a:pt x="1786858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uva 4" descr="Kuvahaun tulos haulle metsämörri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/>
          <a:stretch/>
        </p:blipFill>
        <p:spPr bwMode="auto">
          <a:xfrm>
            <a:off x="9546672" y="4530055"/>
            <a:ext cx="2450112" cy="2118395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882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0242" y="4116891"/>
            <a:ext cx="3008807" cy="1174459"/>
          </a:xfrm>
        </p:spPr>
        <p:txBody>
          <a:bodyPr anchor="ctr">
            <a:normAutofit fontScale="90000"/>
          </a:bodyPr>
          <a:lstStyle/>
          <a:p>
            <a:br>
              <a:rPr lang="fi-FI" sz="2300" b="1" dirty="0"/>
            </a:br>
            <a:r>
              <a:rPr lang="fi-FI" sz="4000" b="1" dirty="0">
                <a:solidFill>
                  <a:schemeClr val="accent2"/>
                </a:solidFill>
              </a:rPr>
              <a:t>ROOLILEIKKI</a:t>
            </a:r>
            <a:r>
              <a:rPr lang="fi-FI" sz="2300" b="1" dirty="0"/>
              <a:t> (Omaehtoinen luova leikki) </a:t>
            </a:r>
            <a:br>
              <a:rPr lang="fi-FI" sz="2300" b="1" dirty="0"/>
            </a:br>
            <a:br>
              <a:rPr lang="sv-FI" sz="2300" b="1" dirty="0"/>
            </a:br>
            <a:endParaRPr lang="sv-FI" sz="2300" dirty="0"/>
          </a:p>
        </p:txBody>
      </p:sp>
      <p:pic>
        <p:nvPicPr>
          <p:cNvPr id="5" name="Kuva 4" descr="Kuvahaun tulos haulle lasten roolileikki">
            <a:extLst>
              <a:ext uri="{FF2B5EF4-FFF2-40B4-BE49-F238E27FC236}">
                <a16:creationId xmlns:a16="http://schemas.microsoft.com/office/drawing/2014/main" id="{FD1E64E2-B4A4-4B27-920D-EBFBFE2FAEB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" b="37726"/>
          <a:stretch/>
        </p:blipFill>
        <p:spPr bwMode="auto">
          <a:xfrm>
            <a:off x="20" y="10"/>
            <a:ext cx="12191980" cy="372470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80095" y="3582098"/>
            <a:ext cx="8791663" cy="3275891"/>
          </a:xfrm>
        </p:spPr>
        <p:txBody>
          <a:bodyPr anchor="ctr">
            <a:noAutofit/>
          </a:bodyPr>
          <a:lstStyle/>
          <a:p>
            <a:pPr lvl="0"/>
            <a:r>
              <a:rPr lang="fi-FI" sz="2000" dirty="0"/>
              <a:t>Roolileikki kehittyy 3. ikävuoden jälkeen</a:t>
            </a:r>
            <a:br>
              <a:rPr lang="fi-FI" sz="2000" dirty="0"/>
            </a:br>
            <a:r>
              <a:rPr lang="fi-FI" sz="2000" dirty="0"/>
              <a:t>	</a:t>
            </a: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b="1" dirty="0"/>
              <a:t>voimakkaimmillaan yleensä 4-vuotiaana</a:t>
            </a:r>
            <a:endParaRPr lang="sv-FI" sz="2000" b="1" dirty="0"/>
          </a:p>
          <a:p>
            <a:pPr lvl="0"/>
            <a:r>
              <a:rPr lang="fi-FI" sz="2000" dirty="0"/>
              <a:t>Lapsi kykenee jo pitkäkestoisempaan vuorovaikutukseen, leikin suunnitelmallisempaan kehittämiseen ja roolissa toimiseen </a:t>
            </a:r>
            <a:endParaRPr lang="sv-FI" sz="2000" dirty="0"/>
          </a:p>
          <a:p>
            <a:pPr lvl="0"/>
            <a:r>
              <a:rPr lang="fi-FI" sz="2000" dirty="0"/>
              <a:t>Roolileikkejä ovat esim. lääkärileikki, kauppaleikki, kotileikki, hirviöleikit</a:t>
            </a:r>
            <a:endParaRPr lang="sv-FI" sz="2000" dirty="0"/>
          </a:p>
          <a:p>
            <a:pPr lvl="0"/>
            <a:r>
              <a:rPr lang="fi-FI" sz="2000" dirty="0"/>
              <a:t>Näytelmä- ja nukketeatterileikit ovat usein satujen ja TV-ohjelmien innoittamia</a:t>
            </a:r>
            <a:endParaRPr lang="sv-FI" sz="2000" dirty="0"/>
          </a:p>
          <a:p>
            <a:pPr lvl="0"/>
            <a:r>
              <a:rPr lang="fi-FI" sz="2000" dirty="0"/>
              <a:t>Lapset pukeutuvat mielellään aikuisten vaatteisiin ja yleensäkin roolivaatteisiin.</a:t>
            </a:r>
            <a:endParaRPr lang="fi-FI" sz="2000" b="1" dirty="0"/>
          </a:p>
          <a:p>
            <a:pPr marL="0" lvl="0" indent="0" algn="ctr">
              <a:buNone/>
            </a:pPr>
            <a:r>
              <a:rPr lang="fi-FI" sz="2000" b="1" dirty="0">
                <a:solidFill>
                  <a:schemeClr val="accent2"/>
                </a:solidFill>
              </a:rPr>
              <a:t>Roolivaatteita tulee olla lasten näkyvillä ja  saatavilla!</a:t>
            </a:r>
            <a:endParaRPr lang="sv-FI" sz="2000" b="1" dirty="0">
              <a:solidFill>
                <a:schemeClr val="accent2"/>
              </a:solidFill>
            </a:endParaRPr>
          </a:p>
        </p:txBody>
      </p:sp>
      <p:sp>
        <p:nvSpPr>
          <p:cNvPr id="4" name="Puhekupla: Soikea 3">
            <a:extLst>
              <a:ext uri="{FF2B5EF4-FFF2-40B4-BE49-F238E27FC236}">
                <a16:creationId xmlns:a16="http://schemas.microsoft.com/office/drawing/2014/main" id="{45FFAAAB-8882-4680-866D-4C4EF42B56AC}"/>
              </a:ext>
            </a:extLst>
          </p:cNvPr>
          <p:cNvSpPr/>
          <p:nvPr/>
        </p:nvSpPr>
        <p:spPr>
          <a:xfrm rot="1033053">
            <a:off x="7600386" y="163711"/>
            <a:ext cx="2175609" cy="14468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dirty="0"/>
          </a:p>
          <a:p>
            <a:pPr algn="ctr"/>
            <a:r>
              <a:rPr lang="fi-FI" sz="1600" dirty="0"/>
              <a:t>Leikin juonta kerrotaan: ” Nyt </a:t>
            </a:r>
            <a:r>
              <a:rPr lang="fi-FI" sz="1600" dirty="0" err="1"/>
              <a:t>tää</a:t>
            </a:r>
            <a:r>
              <a:rPr lang="fi-FI" sz="1600" dirty="0"/>
              <a:t> </a:t>
            </a:r>
            <a:r>
              <a:rPr lang="fi-FI" sz="1600" dirty="0" err="1"/>
              <a:t>sanois</a:t>
            </a:r>
            <a:r>
              <a:rPr lang="fi-FI" sz="1600" dirty="0"/>
              <a:t>, et mennään..”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63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8327" y="766455"/>
            <a:ext cx="3101885" cy="783050"/>
          </a:xfrm>
        </p:spPr>
        <p:txBody>
          <a:bodyPr anchor="b">
            <a:normAutofit fontScale="90000"/>
          </a:bodyPr>
          <a:lstStyle/>
          <a:p>
            <a:br>
              <a:rPr lang="fi-FI" sz="1800" b="1" dirty="0"/>
            </a:br>
            <a:br>
              <a:rPr lang="fi-FI" sz="1800" b="1" dirty="0"/>
            </a:br>
            <a:br>
              <a:rPr lang="fi-FI" sz="1800" b="1" dirty="0"/>
            </a:br>
            <a:br>
              <a:rPr lang="fi-FI" sz="1800" b="1" dirty="0"/>
            </a:br>
            <a:br>
              <a:rPr lang="fi-FI" sz="1800" b="1" dirty="0"/>
            </a:br>
            <a:r>
              <a:rPr lang="fi-FI" b="1" dirty="0">
                <a:solidFill>
                  <a:schemeClr val="accent2"/>
                </a:solidFill>
              </a:rPr>
              <a:t>SÄÄNTÖLEIKIT </a:t>
            </a:r>
            <a:endParaRPr lang="sv-FI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9875" y="1930978"/>
            <a:ext cx="7965559" cy="4793973"/>
          </a:xfrm>
        </p:spPr>
        <p:txBody>
          <a:bodyPr anchor="t">
            <a:normAutofit fontScale="92500"/>
          </a:bodyPr>
          <a:lstStyle/>
          <a:p>
            <a:r>
              <a:rPr lang="fi-FI" sz="2400" b="1" dirty="0"/>
              <a:t>Kyky ja kiinnostus sääntöleikkeihin ovat vahvimmillaan 5-7-vuotiaana</a:t>
            </a:r>
          </a:p>
          <a:p>
            <a:pPr marL="0" indent="0">
              <a:buNone/>
            </a:pPr>
            <a:r>
              <a:rPr lang="fi-FI" sz="2400" b="1" dirty="0"/>
              <a:t>	</a:t>
            </a:r>
            <a:r>
              <a:rPr lang="fi-FI" sz="2400" b="1" dirty="0">
                <a:sym typeface="Wingdings" panose="05000000000000000000" pitchFamily="2" charset="2"/>
              </a:rPr>
              <a:t> </a:t>
            </a:r>
            <a:r>
              <a:rPr lang="fi-FI" sz="2400" dirty="0">
                <a:sym typeface="Wingdings" panose="05000000000000000000" pitchFamily="2" charset="2"/>
              </a:rPr>
              <a:t>Kyky käsittää sääntöjä kehittyy</a:t>
            </a:r>
            <a:endParaRPr lang="fi-FI" sz="2400" dirty="0"/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</a:t>
            </a:r>
            <a:r>
              <a:rPr lang="fi-FI" sz="2400" dirty="0"/>
              <a:t>pienet lapset tarvitsevat sääntöleikkeihin aikuisen 	  	mukaan ohjaamaan ja auttamaan </a:t>
            </a:r>
            <a:r>
              <a:rPr lang="fi-FI" sz="2400" i="1" dirty="0"/>
              <a:t>(lähikehityksen vyöhyke)</a:t>
            </a:r>
          </a:p>
          <a:p>
            <a:r>
              <a:rPr lang="fi-FI" sz="2400" dirty="0"/>
              <a:t>Harjoitellaan toisen asemaan asettumista, kuuntelemista, huomioonottamista, oman vuoron odottamista ja rikasta kielellistä ilmaisua</a:t>
            </a:r>
          </a:p>
          <a:p>
            <a:r>
              <a:rPr lang="fi-FI" sz="2400" dirty="0"/>
              <a:t>Roolileikkien ohessa opitaan sosiaalisten suhteiden sääntöjä</a:t>
            </a:r>
          </a:p>
          <a:p>
            <a:r>
              <a:rPr lang="fi-FI" sz="2400" dirty="0"/>
              <a:t>Luodaan leikkiin sääntöjä, joihin leikkijöiden oletetaan sitoutuvan</a:t>
            </a:r>
          </a:p>
          <a:p>
            <a:pPr lvl="0"/>
            <a:r>
              <a:rPr lang="fi-FI" sz="2400" dirty="0"/>
              <a:t>Sisällä ja ulkona leikittävät leikit, joissa on tietyt säännöt (esim. hippa, maa-meri-laiva, nurkkajussi, tervapata, sokko, jalkapallo, muistipeli, lautapelit)</a:t>
            </a:r>
          </a:p>
          <a:p>
            <a:pPr marL="0" lvl="0" indent="0">
              <a:buNone/>
            </a:pPr>
            <a:endParaRPr lang="sv-FI" sz="2400" dirty="0"/>
          </a:p>
          <a:p>
            <a:pPr marL="0" lvl="0" indent="0">
              <a:buNone/>
            </a:pPr>
            <a:endParaRPr lang="sv-FI" sz="2400" dirty="0"/>
          </a:p>
          <a:p>
            <a:endParaRPr lang="fi-FI" sz="2200" dirty="0"/>
          </a:p>
          <a:p>
            <a:endParaRPr lang="sv-FI" sz="2200" dirty="0"/>
          </a:p>
        </p:txBody>
      </p:sp>
      <p:pic>
        <p:nvPicPr>
          <p:cNvPr id="5" name="Kuva 4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01E97C77-24BA-4158-A01C-4752D7910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4" r="888" b="-3"/>
          <a:stretch/>
        </p:blipFill>
        <p:spPr>
          <a:xfrm>
            <a:off x="8651968" y="2352441"/>
            <a:ext cx="3240450" cy="33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04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-177801"/>
            <a:ext cx="10058400" cy="76201"/>
          </a:xfrm>
        </p:spPr>
        <p:txBody>
          <a:bodyPr>
            <a:normAutofit fontScale="90000"/>
          </a:bodyPr>
          <a:lstStyle/>
          <a:p>
            <a:endParaRPr lang="sv-FI" sz="4000" dirty="0"/>
          </a:p>
        </p:txBody>
      </p:sp>
      <p:pic>
        <p:nvPicPr>
          <p:cNvPr id="1026" name="Picture 2" descr="Kuvahaun tulos haulle leikin kehitysvaihe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3" y="315383"/>
            <a:ext cx="11070635" cy="622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04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4315" y="316095"/>
            <a:ext cx="10058400" cy="804672"/>
          </a:xfrm>
        </p:spPr>
        <p:txBody>
          <a:bodyPr>
            <a:normAutofit fontScale="90000"/>
          </a:bodyPr>
          <a:lstStyle/>
          <a:p>
            <a:br>
              <a:rPr lang="fi-FI" b="1" dirty="0">
                <a:solidFill>
                  <a:schemeClr val="accent2"/>
                </a:solidFill>
              </a:rPr>
            </a:br>
            <a:r>
              <a:rPr lang="fi-FI" b="1" dirty="0">
                <a:solidFill>
                  <a:schemeClr val="accent2"/>
                </a:solidFill>
              </a:rPr>
              <a:t>Mitä leikissä opitaan? </a:t>
            </a:r>
            <a:br>
              <a:rPr lang="sv-FI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339" y="1213104"/>
            <a:ext cx="10944352" cy="53859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/>
              <a:t>Sosiaalisia taitoja </a:t>
            </a:r>
            <a:endParaRPr lang="sv-FI" dirty="0"/>
          </a:p>
          <a:p>
            <a:pPr lvl="0"/>
            <a:r>
              <a:rPr lang="fi-FI" dirty="0"/>
              <a:t>Ottamaan huomioon toiset</a:t>
            </a:r>
            <a:endParaRPr lang="sv-FI" dirty="0"/>
          </a:p>
          <a:p>
            <a:pPr lvl="0"/>
            <a:r>
              <a:rPr lang="fi-FI" dirty="0"/>
              <a:t>Sosiaaliset säännöt</a:t>
            </a:r>
            <a:endParaRPr lang="sv-FI" dirty="0"/>
          </a:p>
          <a:p>
            <a:pPr lvl="0"/>
            <a:r>
              <a:rPr lang="fi-FI" dirty="0"/>
              <a:t>Empatian kehittyminen </a:t>
            </a:r>
          </a:p>
          <a:p>
            <a:pPr marL="0" lvl="0" indent="0">
              <a:buNone/>
            </a:pPr>
            <a:endParaRPr lang="sv-FI" dirty="0"/>
          </a:p>
          <a:p>
            <a:pPr marL="0" lvl="0" indent="0">
              <a:buNone/>
            </a:pPr>
            <a:r>
              <a:rPr lang="fi-FI" b="1" dirty="0"/>
              <a:t>Kognitiivisia taitoja </a:t>
            </a:r>
            <a:endParaRPr lang="sv-FI" dirty="0"/>
          </a:p>
          <a:p>
            <a:pPr lvl="0"/>
            <a:r>
              <a:rPr lang="fi-FI" dirty="0"/>
              <a:t>Asioiden ja ilmiöiden mielekkyys vs. faktojen ja tosiasioiden oppiminen</a:t>
            </a:r>
            <a:endParaRPr lang="sv-FI" dirty="0"/>
          </a:p>
          <a:p>
            <a:pPr lvl="0"/>
            <a:r>
              <a:rPr lang="fi-FI" dirty="0"/>
              <a:t>Ajattelua ja (itse)arviointia </a:t>
            </a:r>
            <a:endParaRPr lang="sv-FI" dirty="0"/>
          </a:p>
          <a:p>
            <a:pPr lvl="0"/>
            <a:r>
              <a:rPr lang="fi-FI" dirty="0"/>
              <a:t>Lahjakuutta ja luovuutta </a:t>
            </a:r>
          </a:p>
          <a:p>
            <a:pPr marL="0" lv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fi-FI" b="1" dirty="0"/>
              <a:t>Emotionaalista säätelyä </a:t>
            </a:r>
            <a:endParaRPr lang="sv-FI" dirty="0"/>
          </a:p>
          <a:p>
            <a:pPr lvl="0"/>
            <a:r>
              <a:rPr lang="fi-FI" dirty="0"/>
              <a:t>Motivaatio, haluaminen, tahtominen ja aitoja </a:t>
            </a:r>
            <a:r>
              <a:rPr lang="fi-FI" dirty="0" err="1"/>
              <a:t>tunnekokemusia</a:t>
            </a:r>
            <a:r>
              <a:rPr lang="fi-FI" dirty="0"/>
              <a:t> </a:t>
            </a:r>
            <a:endParaRPr lang="sv-FI" dirty="0"/>
          </a:p>
          <a:p>
            <a:endParaRPr lang="sv-FI" dirty="0"/>
          </a:p>
        </p:txBody>
      </p:sp>
      <p:pic>
        <p:nvPicPr>
          <p:cNvPr id="4" name="Kuva 3" descr="Kuvahaun tulos haulle sosiaaliset taido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83" y="1201528"/>
            <a:ext cx="3305175" cy="201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uva 4" descr="Kuvahaun tulos haulle kognitiiviset taido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r="12235"/>
          <a:stretch/>
        </p:blipFill>
        <p:spPr bwMode="auto">
          <a:xfrm>
            <a:off x="10169391" y="2766434"/>
            <a:ext cx="1865311" cy="2036762"/>
          </a:xfrm>
          <a:prstGeom prst="decagon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5" descr="Kuvahaun tulos haulle tuntee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21" y="5357882"/>
            <a:ext cx="1333500" cy="1333500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7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114" y="199073"/>
            <a:ext cx="10058400" cy="734335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chemeClr val="accent2"/>
                </a:solidFill>
              </a:rPr>
              <a:t>Mitä leikissä opitaan </a:t>
            </a:r>
            <a:r>
              <a:rPr lang="fi-FI" sz="4000" cap="none" dirty="0">
                <a:solidFill>
                  <a:schemeClr val="accent2"/>
                </a:solidFill>
              </a:rPr>
              <a:t>jatkuu…</a:t>
            </a:r>
            <a:endParaRPr lang="sv-FI" sz="4000" cap="none" dirty="0">
              <a:solidFill>
                <a:schemeClr val="accent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3467" y="1024467"/>
            <a:ext cx="11328400" cy="566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 </a:t>
            </a:r>
            <a:r>
              <a:rPr lang="fi-FI" sz="2800" b="1" dirty="0"/>
              <a:t>Fyysisiä taitoja </a:t>
            </a:r>
            <a:endParaRPr lang="sv-FI" sz="2800" dirty="0"/>
          </a:p>
          <a:p>
            <a:pPr lvl="0"/>
            <a:r>
              <a:rPr lang="fi-FI" sz="2800" dirty="0"/>
              <a:t>Karkea motoriikkaa </a:t>
            </a:r>
            <a:endParaRPr lang="sv-FI" sz="2800" dirty="0"/>
          </a:p>
          <a:p>
            <a:pPr lvl="0"/>
            <a:r>
              <a:rPr lang="fi-FI" sz="2800" dirty="0"/>
              <a:t>Hieno motoriikka </a:t>
            </a:r>
          </a:p>
          <a:p>
            <a:pPr marL="0" lvl="0" indent="0">
              <a:buNone/>
            </a:pPr>
            <a:endParaRPr lang="fi-FI" sz="2800" dirty="0"/>
          </a:p>
          <a:p>
            <a:pPr marL="0" lvl="0" indent="0">
              <a:buNone/>
            </a:pPr>
            <a:endParaRPr lang="sv-FI" sz="2800" dirty="0"/>
          </a:p>
          <a:p>
            <a:pPr marL="0" indent="0">
              <a:buNone/>
            </a:pPr>
            <a:r>
              <a:rPr lang="fi-FI" sz="2800" b="1" dirty="0"/>
              <a:t>Moraalia ja arvoja </a:t>
            </a:r>
            <a:endParaRPr lang="sv-FI" sz="2800" dirty="0"/>
          </a:p>
          <a:p>
            <a:pPr lvl="0"/>
            <a:r>
              <a:rPr lang="fi-FI" sz="2800" dirty="0"/>
              <a:t>Oikean ja väärän ymmärtäminen</a:t>
            </a:r>
            <a:endParaRPr lang="sv-FI" sz="2800" dirty="0"/>
          </a:p>
          <a:p>
            <a:pPr lvl="0"/>
            <a:r>
              <a:rPr lang="fi-FI" sz="2800" dirty="0"/>
              <a:t>Oikeudenmukaisuus </a:t>
            </a:r>
            <a:endParaRPr lang="sv-FI" sz="2800" dirty="0"/>
          </a:p>
          <a:p>
            <a:pPr lvl="0"/>
            <a:r>
              <a:rPr lang="fi-FI" sz="2800" dirty="0"/>
              <a:t>Sääntöjen noudattaminen</a:t>
            </a:r>
            <a:endParaRPr lang="sv-FI" sz="28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 </a:t>
            </a:r>
            <a:endParaRPr lang="sv-FI" dirty="0"/>
          </a:p>
          <a:p>
            <a:endParaRPr lang="sv-FI" dirty="0"/>
          </a:p>
        </p:txBody>
      </p:sp>
      <p:pic>
        <p:nvPicPr>
          <p:cNvPr id="4" name="Kuva 3" descr="Kuvahaun tulos haulle karkeamotoriik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54" y="1024467"/>
            <a:ext cx="1560513" cy="1675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Kuvahaun tulos haulle hienomotorisia harjoituksi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5" t="5599" r="28398" b="2007"/>
          <a:stretch/>
        </p:blipFill>
        <p:spPr bwMode="auto">
          <a:xfrm>
            <a:off x="7205658" y="733477"/>
            <a:ext cx="1630045" cy="2257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5" descr="Kuvahaun tulos haulle oikea ja väärä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5" b="22927"/>
          <a:stretch/>
        </p:blipFill>
        <p:spPr bwMode="auto">
          <a:xfrm>
            <a:off x="6420538" y="4441881"/>
            <a:ext cx="2343150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uva 7" descr="https://i.pinimg.com/originals/f3/cd/2b/f3cd2ba7ac15523b1d04d3892297475d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t="5782" r="6517" b="14218"/>
          <a:stretch/>
        </p:blipFill>
        <p:spPr bwMode="auto">
          <a:xfrm>
            <a:off x="9194879" y="3090333"/>
            <a:ext cx="2345797" cy="3134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78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65909B-ADD0-4D1A-9757-A28281DF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723"/>
          </a:xfrm>
        </p:spPr>
        <p:txBody>
          <a:bodyPr/>
          <a:lstStyle/>
          <a:p>
            <a:r>
              <a:rPr lang="fi-FI" b="1" dirty="0">
                <a:solidFill>
                  <a:schemeClr val="accent2"/>
                </a:solidFill>
              </a:rPr>
              <a:t>VIDEOITA ja IDEOITA LEIKISTÄ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C28EA2-E947-4150-B579-201D0245B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8" y="1350628"/>
            <a:ext cx="10917572" cy="5335398"/>
          </a:xfrm>
        </p:spPr>
        <p:txBody>
          <a:bodyPr>
            <a:normAutofit/>
          </a:bodyPr>
          <a:lstStyle/>
          <a:p>
            <a:r>
              <a:rPr lang="fi-FI" dirty="0"/>
              <a:t>Leipomo </a:t>
            </a:r>
            <a:r>
              <a:rPr lang="fi-FI" dirty="0">
                <a:hlinkClick r:id="rId2"/>
              </a:rPr>
              <a:t>https://areena.yle.fi/1-2303762</a:t>
            </a:r>
            <a:endParaRPr lang="fi-FI" dirty="0"/>
          </a:p>
          <a:p>
            <a:r>
              <a:rPr lang="fi-FI" dirty="0"/>
              <a:t>Tervetuloa tallille: </a:t>
            </a:r>
            <a:r>
              <a:rPr lang="fi-FI" dirty="0">
                <a:hlinkClick r:id="rId3"/>
              </a:rPr>
              <a:t>https://areena.yle.fi/1-1626437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LEIKKI HUONEENTAULU: </a:t>
            </a:r>
            <a:r>
              <a:rPr lang="fi-FI" dirty="0">
                <a:hlinkClick r:id="rId4"/>
              </a:rPr>
              <a:t>https://cdn.mll.fi/prod/2021/04/30150225/leikki-huoneentaulu_a4.pdf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625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FFFFFF"/>
                </a:solidFill>
              </a:rPr>
              <a:t>OPPIMISEN ALUEET VALTAKUNNALLISESSA VASUSSA</a:t>
            </a:r>
            <a:br>
              <a:rPr lang="sv-FI" sz="2400" dirty="0">
                <a:solidFill>
                  <a:srgbClr val="FFFFFF"/>
                </a:solidFill>
              </a:rPr>
            </a:br>
            <a:endParaRPr lang="sv-FI" sz="24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47308" y="121298"/>
            <a:ext cx="6906491" cy="633548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fi-FI" sz="2000" b="1" dirty="0"/>
              <a:t>KIELTEN RIKAS MAAILMA</a:t>
            </a:r>
          </a:p>
          <a:p>
            <a:pPr marL="0" lvl="0" indent="0">
              <a:buNone/>
            </a:pPr>
            <a:r>
              <a:rPr lang="fi-FI" sz="2000" dirty="0"/>
              <a:t>Varhaiskasvatuksen tehtävä on </a:t>
            </a:r>
            <a:r>
              <a:rPr lang="fi-FI" sz="2000" b="1" dirty="0"/>
              <a:t>vahvistaa lasten kielellisten taitojen ja valmiuksien</a:t>
            </a:r>
            <a:r>
              <a:rPr lang="fi-FI" sz="2000" dirty="0"/>
              <a:t> </a:t>
            </a:r>
            <a:r>
              <a:rPr lang="fi-FI" sz="2000" b="1" dirty="0"/>
              <a:t>sekä</a:t>
            </a:r>
            <a:r>
              <a:rPr lang="fi-FI" sz="2000" dirty="0"/>
              <a:t> </a:t>
            </a:r>
            <a:r>
              <a:rPr lang="fi-FI" sz="2000" b="1" dirty="0"/>
              <a:t>kielellisten identiteettien kehittymistä. </a:t>
            </a:r>
            <a:r>
              <a:rPr lang="fi-FI" sz="2000" dirty="0"/>
              <a:t>Varhaiskasvatuksessa vahvistetaan lasten uteliaisuutta ja kiinnostusta kieliin, teksteihin ja kulttuureihin.</a:t>
            </a:r>
          </a:p>
          <a:p>
            <a:pPr marL="0" lvl="0" indent="0">
              <a:buNone/>
            </a:pPr>
            <a:endParaRPr lang="sv-FI" sz="2000" dirty="0"/>
          </a:p>
          <a:p>
            <a:pPr marL="0" lvl="0" indent="0">
              <a:buNone/>
            </a:pPr>
            <a:r>
              <a:rPr lang="fi-FI" sz="2000" b="1" dirty="0"/>
              <a:t>ILMAISUN MONET MUODOT</a:t>
            </a:r>
          </a:p>
          <a:p>
            <a:pPr marL="0" lvl="0" indent="0">
              <a:buNone/>
            </a:pPr>
            <a:r>
              <a:rPr lang="fi-FI" sz="2000" dirty="0"/>
              <a:t>Varhaiskasvatuksen tehtävänä on tavoitteellisesti </a:t>
            </a:r>
            <a:r>
              <a:rPr lang="fi-FI" sz="2000" b="1" dirty="0"/>
              <a:t>tukea lasten musiikillisen, kuvallisen sekä sanallisen, kehollisen ja käsityöllisen ilmaisun</a:t>
            </a:r>
            <a:r>
              <a:rPr lang="fi-FI" sz="2000" dirty="0"/>
              <a:t> </a:t>
            </a:r>
            <a:r>
              <a:rPr lang="fi-FI" sz="2000" b="1" dirty="0"/>
              <a:t>kehittymistä</a:t>
            </a:r>
            <a:r>
              <a:rPr lang="fi-FI" sz="2000" dirty="0"/>
              <a:t> sekä </a:t>
            </a:r>
            <a:r>
              <a:rPr lang="fi-FI" sz="2000" b="1" dirty="0"/>
              <a:t>tutustuttaa</a:t>
            </a:r>
            <a:r>
              <a:rPr lang="fi-FI" sz="2000" dirty="0"/>
              <a:t> heitä </a:t>
            </a:r>
            <a:r>
              <a:rPr lang="fi-FI" sz="2000" b="1" dirty="0"/>
              <a:t>eri taiteenaloihin ja kulttuuriperintöön</a:t>
            </a:r>
            <a:r>
              <a:rPr lang="fi-FI" sz="2000" dirty="0"/>
              <a:t>.</a:t>
            </a:r>
          </a:p>
          <a:p>
            <a:pPr marL="0" lvl="0" indent="0">
              <a:buNone/>
            </a:pPr>
            <a:endParaRPr lang="sv-FI" sz="2000" b="1" dirty="0"/>
          </a:p>
          <a:p>
            <a:pPr marL="0" lvl="0" indent="0">
              <a:buNone/>
            </a:pPr>
            <a:r>
              <a:rPr lang="fi-FI" sz="2000" b="1" dirty="0"/>
              <a:t>MINÄ JA MEIDÄN YHTEISÖMME</a:t>
            </a:r>
          </a:p>
          <a:p>
            <a:pPr marL="0" lvl="0" indent="0">
              <a:buNone/>
            </a:pPr>
            <a:r>
              <a:rPr lang="fi-FI" sz="2000" dirty="0"/>
              <a:t>Varhaiskasvatuksen tehtävä on </a:t>
            </a:r>
            <a:r>
              <a:rPr lang="fi-FI" sz="2000" b="1" dirty="0"/>
              <a:t>kehittää lasten valmiuksia ymmärtää lähiyhteisön monimuotoisuutta ja harjoitella siinä toimimista</a:t>
            </a:r>
            <a:r>
              <a:rPr lang="fi-FI" sz="2000" dirty="0"/>
              <a:t>. Tehtävää lähestytään eettisen ajattelun, katsomusten, lähiyhteisön menneisyyden, nykyisyyden ja tulevaisuuden sekä median näkökulmista.</a:t>
            </a:r>
            <a:endParaRPr lang="sv-FI" sz="2000" b="1" dirty="0"/>
          </a:p>
          <a:p>
            <a:endParaRPr lang="sv-FI" sz="1800" dirty="0"/>
          </a:p>
        </p:txBody>
      </p:sp>
    </p:spTree>
    <p:extLst>
      <p:ext uri="{BB962C8B-B14F-4D97-AF65-F5344CB8AC3E}">
        <p14:creationId xmlns:p14="http://schemas.microsoft.com/office/powerpoint/2010/main" val="3443609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465"/>
            <a:ext cx="12192000" cy="6858000"/>
          </a:xfrm>
        </p:spPr>
      </p:pic>
      <p:sp>
        <p:nvSpPr>
          <p:cNvPr id="3" name="Tekstiruutu 2"/>
          <p:cNvSpPr txBox="1"/>
          <p:nvPr/>
        </p:nvSpPr>
        <p:spPr>
          <a:xfrm>
            <a:off x="2785533" y="1439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434727" y="1285444"/>
            <a:ext cx="2234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solidFill>
                  <a:srgbClr val="C00000"/>
                </a:solidFill>
              </a:rPr>
              <a:t>= sanallinen ohjaaminen</a:t>
            </a:r>
            <a:endParaRPr lang="sv-FI" sz="1400" b="1" dirty="0">
              <a:solidFill>
                <a:srgbClr val="C00000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406810" y="813997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/>
              <a:t>eli suora ohjaus</a:t>
            </a:r>
            <a:endParaRPr lang="sv-FI" sz="1600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6930104" y="809165"/>
            <a:ext cx="2015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/>
              <a:t>eli epäsuora ohjaus</a:t>
            </a:r>
            <a:endParaRPr lang="sv-FI" sz="1600" b="1" dirty="0"/>
          </a:p>
        </p:txBody>
      </p:sp>
      <p:cxnSp>
        <p:nvCxnSpPr>
          <p:cNvPr id="9" name="Suora yhdysviiva 8"/>
          <p:cNvCxnSpPr/>
          <p:nvPr/>
        </p:nvCxnSpPr>
        <p:spPr>
          <a:xfrm>
            <a:off x="4216400" y="1123244"/>
            <a:ext cx="0" cy="4896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6731000" y="626533"/>
            <a:ext cx="0" cy="5486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/>
        </p:nvCxnSpPr>
        <p:spPr>
          <a:xfrm flipH="1">
            <a:off x="9220200" y="626533"/>
            <a:ext cx="2344" cy="5477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012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DD2044-5EE5-4520-9E20-E4E95254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B00B04-0FA9-4AF5-9161-CE90550AD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MLL Aikuinen osaatko leikkiä? </a:t>
            </a:r>
            <a:r>
              <a:rPr lang="fi-FI" dirty="0">
                <a:hlinkClick r:id="rId2"/>
              </a:rPr>
              <a:t>https://www.mll.fi/blogi/aikuinen-osaatko-leikkia/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Iloa etsimässä-peli </a:t>
            </a:r>
            <a:r>
              <a:rPr lang="fi-FI" dirty="0">
                <a:hlinkClick r:id="rId3"/>
              </a:rPr>
              <a:t>https://www.leikkipankki.fi/Leikit/Tiedot/1066</a:t>
            </a:r>
            <a:r>
              <a:rPr lang="fi-FI" dirty="0"/>
              <a:t> 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/>
              <a:t>Lataa puhelimeesi </a:t>
            </a:r>
            <a:r>
              <a:rPr lang="fi-FI" b="1" dirty="0"/>
              <a:t>Seppo-sovellus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/>
              <a:t>Tehdään 3 hlön pienryhmät ja pelataan Iloa etsimässä peli </a:t>
            </a:r>
            <a:r>
              <a:rPr lang="fi-FI" dirty="0">
                <a:sym typeface="Wingdings" panose="05000000000000000000" pitchFamily="2" charset="2"/>
              </a:rPr>
              <a:t> </a:t>
            </a:r>
            <a:br>
              <a:rPr lang="fi-FI" dirty="0">
                <a:sym typeface="Wingdings" panose="05000000000000000000" pitchFamily="2" charset="2"/>
              </a:rPr>
            </a:br>
            <a:r>
              <a:rPr lang="fi-FI" dirty="0">
                <a:sym typeface="Wingdings" panose="05000000000000000000" pitchFamily="2" charset="2"/>
              </a:rPr>
              <a:t>Aikaa 30 min. Saa mennä ulos pelaamaan.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702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8CC66F-89D9-4CE5-B877-6368B7414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4" y="163790"/>
            <a:ext cx="10515600" cy="842890"/>
          </a:xfrm>
        </p:spPr>
        <p:txBody>
          <a:bodyPr/>
          <a:lstStyle/>
          <a:p>
            <a:r>
              <a:rPr lang="fi-FI" b="1" dirty="0">
                <a:solidFill>
                  <a:schemeClr val="accent2"/>
                </a:solidFill>
              </a:rPr>
              <a:t>TUUMAUSTAUKO </a:t>
            </a:r>
            <a:r>
              <a:rPr lang="fi-FI" dirty="0"/>
              <a:t>pienryhmissä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B06402-3987-4C95-B7D5-BD5E4310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3" y="1157680"/>
            <a:ext cx="11577507" cy="55365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accent2"/>
                </a:solidFill>
              </a:rPr>
              <a:t>Miettikää seuraavia kysymyksiä ja kootkaa vastaukset paperille</a:t>
            </a:r>
          </a:p>
          <a:p>
            <a:r>
              <a:rPr lang="fi-FI" sz="2000" dirty="0"/>
              <a:t>Kenelle leikki kuuluu? Ketkä ryhmässä voivat leikkiä? Miten suhtaudun työkaveriin, joka leikkii? </a:t>
            </a:r>
          </a:p>
          <a:p>
            <a:r>
              <a:rPr lang="fi-FI" sz="2000" dirty="0"/>
              <a:t>Millainen leikkijä olen? Millainen rooli minulla on lasten leikeissä? Toiminko esimerkiksi sovittelijana, rikastuttajana, jännityksen tuojana vai sääntöjen vartijana?</a:t>
            </a:r>
          </a:p>
          <a:p>
            <a:endParaRPr lang="fi-FI" sz="2000" dirty="0"/>
          </a:p>
          <a:p>
            <a:pPr marL="0" indent="0">
              <a:buNone/>
            </a:pPr>
            <a:r>
              <a:rPr lang="fi-FI" sz="2000" b="1" dirty="0">
                <a:solidFill>
                  <a:srgbClr val="7030A0"/>
                </a:solidFill>
              </a:rPr>
              <a:t>LEIKKIYMPÄRISTÖ</a:t>
            </a:r>
          </a:p>
          <a:p>
            <a:r>
              <a:rPr lang="fi-FI" sz="2000" dirty="0"/>
              <a:t>Missä lapset saavat leikkiä? </a:t>
            </a:r>
          </a:p>
          <a:p>
            <a:r>
              <a:rPr lang="fi-FI" sz="2000" dirty="0"/>
              <a:t>Missä lapset eivät saa leikkiä? </a:t>
            </a:r>
          </a:p>
          <a:p>
            <a:r>
              <a:rPr lang="fi-FI" sz="2000" dirty="0"/>
              <a:t>Millaisia siivouskäytäntöjä leikkeihin liittyy? Miksi? </a:t>
            </a:r>
          </a:p>
          <a:p>
            <a:r>
              <a:rPr lang="fi-FI" sz="2000" dirty="0"/>
              <a:t>Mahdollistetaanko pitkäkestoiset leikit? Millä tavalla? </a:t>
            </a:r>
          </a:p>
          <a:p>
            <a:r>
              <a:rPr lang="fi-FI" sz="2000" dirty="0"/>
              <a:t>Keskeytetäänkö leikki, kun muu toiminto alkaa? Miksi/miksi ei? </a:t>
            </a:r>
          </a:p>
          <a:p>
            <a:r>
              <a:rPr lang="fi-FI" sz="2000" dirty="0"/>
              <a:t>Rajoitetaanko lasten leikkiä kielloilla ja rajoituksilla usein?</a:t>
            </a:r>
          </a:p>
          <a:p>
            <a:r>
              <a:rPr lang="fi-FI" sz="2000" dirty="0"/>
              <a:t>Miten voisimme kehittää tiloja, aikatauluja </a:t>
            </a:r>
            <a:r>
              <a:rPr lang="fi-FI" sz="2000" dirty="0" err="1"/>
              <a:t>jne</a:t>
            </a:r>
            <a:r>
              <a:rPr lang="fi-FI" sz="2000" dirty="0"/>
              <a:t> niin, että leikille olisi enemmän tilaa ja aikaa?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b="1" dirty="0">
                <a:solidFill>
                  <a:schemeClr val="accent2"/>
                </a:solidFill>
              </a:rPr>
              <a:t>Jutellaan lopuksi millaisia ajatuksia heräsi.</a:t>
            </a:r>
            <a:endParaRPr lang="fi-FI" b="1" dirty="0">
              <a:solidFill>
                <a:schemeClr val="accent2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7771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8285" y="128540"/>
            <a:ext cx="2218254" cy="702733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accent2"/>
                </a:solidFill>
              </a:rPr>
              <a:t>TEHTÄVÄ</a:t>
            </a:r>
            <a:endParaRPr lang="sv-FI" b="1" dirty="0">
              <a:solidFill>
                <a:schemeClr val="accent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2533" y="831273"/>
            <a:ext cx="11643455" cy="59043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Suunnitelkaa pienryhmissä 3-5-vuotiaiden ryhmälle. </a:t>
            </a:r>
            <a:r>
              <a:rPr lang="fi-FI" sz="2400" i="1" dirty="0"/>
              <a:t>Aikaa suunnittelulle 15 min.</a:t>
            </a:r>
            <a:endParaRPr lang="sv-FI" sz="2400" i="1" dirty="0"/>
          </a:p>
          <a:p>
            <a:r>
              <a:rPr lang="fi-FI" sz="2400" dirty="0"/>
              <a:t>Ryhmä1. Vuorovaikutusleikki</a:t>
            </a:r>
            <a:endParaRPr lang="sv-FI" sz="2400" dirty="0"/>
          </a:p>
          <a:p>
            <a:r>
              <a:rPr lang="fi-FI" sz="2400" dirty="0"/>
              <a:t>Ryhmä 2. Hoksaamisleikki</a:t>
            </a:r>
            <a:endParaRPr lang="sv-FI" sz="2400" dirty="0"/>
          </a:p>
          <a:p>
            <a:r>
              <a:rPr lang="fi-FI" sz="2400" dirty="0"/>
              <a:t>Ryhmä 3. Liikuntaleikki</a:t>
            </a:r>
            <a:endParaRPr lang="sv-FI" sz="2400" dirty="0"/>
          </a:p>
          <a:p>
            <a:r>
              <a:rPr lang="fi-FI" sz="2400" dirty="0"/>
              <a:t>Ryhmä 4. Energian purku/riehumisleikki</a:t>
            </a:r>
            <a:endParaRPr lang="sv-FI" sz="2400" dirty="0"/>
          </a:p>
          <a:p>
            <a:r>
              <a:rPr lang="fi-FI" sz="2400" dirty="0"/>
              <a:t>Ryhmä 5. Rauhoittava leikki</a:t>
            </a:r>
          </a:p>
          <a:p>
            <a:pPr marL="0" indent="0">
              <a:buNone/>
            </a:pPr>
            <a:br>
              <a:rPr lang="fi-FI" sz="2400" dirty="0"/>
            </a:br>
            <a:r>
              <a:rPr lang="fi-FI" sz="2600" b="1" dirty="0">
                <a:solidFill>
                  <a:srgbClr val="C00000"/>
                </a:solidFill>
              </a:rPr>
              <a:t>Kirjoittakaa leikkiohjeet paperille ja valmistautukaa ohjaamaan leikki luokassa.</a:t>
            </a:r>
          </a:p>
          <a:p>
            <a:pPr marL="0" indent="0">
              <a:buNone/>
            </a:pPr>
            <a:r>
              <a:rPr lang="fi-FI" sz="2600" b="1" dirty="0">
                <a:solidFill>
                  <a:srgbClr val="C00000"/>
                </a:solidFill>
              </a:rPr>
              <a:t>Mitä taitoja lapset leikissä oppivat?</a:t>
            </a:r>
          </a:p>
          <a:p>
            <a:pPr marL="0" indent="0">
              <a:buNone/>
            </a:pPr>
            <a:r>
              <a:rPr lang="fi-FI" sz="2600" b="1" dirty="0">
                <a:solidFill>
                  <a:srgbClr val="C00000"/>
                </a:solidFill>
              </a:rPr>
              <a:t>Jaetaan paperit kaikille.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200" b="1" dirty="0"/>
              <a:t>Linkistä löytyy paljon erilaisia leikkejä. Mahdollisuus valita mitä taitoja harjoitellaan, minkä ikäisille, ryhmän koko ja leikin kesto. Todella monipuolinen ja hyvä sivusto!</a:t>
            </a:r>
            <a:endParaRPr lang="sv-FI" sz="2200" dirty="0"/>
          </a:p>
          <a:p>
            <a:pPr marL="0" indent="0">
              <a:buNone/>
            </a:pPr>
            <a:r>
              <a:rPr lang="sv-FI" sz="2400" u="sng" dirty="0">
                <a:hlinkClick r:id="rId2"/>
              </a:rPr>
              <a:t>https://leikkipankki.xn--leikkipiv-12ac.fi/haku</a:t>
            </a:r>
            <a:r>
              <a:rPr lang="sv-FI" sz="2400" dirty="0"/>
              <a:t> </a:t>
            </a:r>
          </a:p>
          <a:p>
            <a:pPr marL="0" indent="0">
              <a:buNone/>
            </a:pPr>
            <a:endParaRPr lang="sv-FI" sz="2400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1803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Oppimisen alueet jatkuu…</a:t>
            </a:r>
            <a:endParaRPr lang="sv-FI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47308" y="139959"/>
            <a:ext cx="6906491" cy="6270171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fi-FI" sz="2000" b="1" dirty="0"/>
              <a:t>TUTKIN JA TOIMIN YMPÄRISTÖSSÄNI</a:t>
            </a:r>
          </a:p>
          <a:p>
            <a:pPr marL="0" lvl="0" indent="0">
              <a:buNone/>
            </a:pPr>
            <a:r>
              <a:rPr lang="fi-FI" sz="2000" dirty="0"/>
              <a:t>Varhaiskasvatuksen tehtävä on </a:t>
            </a:r>
            <a:r>
              <a:rPr lang="fi-FI" sz="2000" b="1" dirty="0"/>
              <a:t>antaa lapsille valmiuksia havainnoida, jäsentää ja ymmärtää ympäristöään. </a:t>
            </a:r>
            <a:r>
              <a:rPr lang="fi-FI" sz="2000" dirty="0"/>
              <a:t>Lapsia </a:t>
            </a:r>
            <a:r>
              <a:rPr lang="fi-FI" sz="2000" b="1" dirty="0"/>
              <a:t>ohjataan tutkimaan </a:t>
            </a:r>
            <a:r>
              <a:rPr lang="fi-FI" sz="2000" dirty="0"/>
              <a:t>ja </a:t>
            </a:r>
            <a:r>
              <a:rPr lang="fi-FI" sz="2000" b="1" dirty="0"/>
              <a:t>toimimaan luonnossa ja rakennetussa ympäristössä</a:t>
            </a:r>
            <a:r>
              <a:rPr lang="fi-FI" sz="2000" dirty="0"/>
              <a:t>. Varhaiskasvatus </a:t>
            </a:r>
            <a:r>
              <a:rPr lang="fi-FI" sz="2000" b="1" dirty="0"/>
              <a:t>tukee</a:t>
            </a:r>
            <a:r>
              <a:rPr lang="fi-FI" sz="2000" dirty="0"/>
              <a:t> lasten </a:t>
            </a:r>
            <a:r>
              <a:rPr lang="fi-FI" sz="2000" b="1" dirty="0"/>
              <a:t>matemaattisen ajattelun kehittymistä </a:t>
            </a:r>
            <a:r>
              <a:rPr lang="fi-FI" sz="2000" dirty="0"/>
              <a:t>sekä vahvistaa myönteistä suhtautumista matematiikkaan. Oppimisen alueeseen kuuluvat myös </a:t>
            </a:r>
            <a:r>
              <a:rPr lang="fi-FI" sz="2000" b="1" dirty="0"/>
              <a:t>ympäristökasvatus ja teknologiakasvatus. </a:t>
            </a:r>
            <a:endParaRPr lang="sv-FI" sz="2000" b="1" dirty="0"/>
          </a:p>
          <a:p>
            <a:pPr marL="0" lvl="0" indent="0">
              <a:buNone/>
            </a:pPr>
            <a:endParaRPr lang="fi-FI" sz="2000" b="1" dirty="0"/>
          </a:p>
          <a:p>
            <a:pPr marL="0" lvl="0" indent="0">
              <a:buNone/>
            </a:pPr>
            <a:r>
              <a:rPr lang="fi-FI" sz="2000" b="1" dirty="0"/>
              <a:t>KASVAN, LIIKUN JA KEHITYN</a:t>
            </a:r>
            <a:endParaRPr lang="sv-FI" sz="2000" b="1" dirty="0"/>
          </a:p>
          <a:p>
            <a:pPr marL="0" indent="0">
              <a:buNone/>
            </a:pPr>
            <a:r>
              <a:rPr lang="fi-FI" sz="2000" dirty="0"/>
              <a:t>Kasvan, liikun ja kehityn -oppimisen alueeseen sisältyy liikkumiseen, ruokakasvatukseen, terveyteen ja turvallisuuteen liittyviä tavoitteita. Varhaiskasvatuksen tehtävänä on </a:t>
            </a:r>
            <a:r>
              <a:rPr lang="fi-FI" sz="2000" b="1" dirty="0"/>
              <a:t>luoda pohja lasten terveyttä ja hyvinvointia arvostavalle sekä fyysistä aktiivisuutta edistävälle elämäntavalle </a:t>
            </a:r>
            <a:r>
              <a:rPr lang="fi-FI" sz="2000" dirty="0"/>
              <a:t>yhdessä huoltajien kanssa. Tämä oppimisen alue tukee erityisesti itsestä huolehtimiseen ja arjen taitoihin liittyvää laaja-alaista osaamista.</a:t>
            </a:r>
            <a:endParaRPr lang="sv-FI" sz="2000" dirty="0"/>
          </a:p>
        </p:txBody>
      </p:sp>
    </p:spTree>
    <p:extLst>
      <p:ext uri="{BB962C8B-B14F-4D97-AF65-F5344CB8AC3E}">
        <p14:creationId xmlns:p14="http://schemas.microsoft.com/office/powerpoint/2010/main" val="4400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464" y="3947020"/>
            <a:ext cx="3282632" cy="1474916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fi-FI" sz="4000" b="1" dirty="0">
                <a:solidFill>
                  <a:srgbClr val="7030A0"/>
                </a:solidFill>
              </a:rPr>
            </a:br>
            <a:r>
              <a:rPr lang="fi-FI" sz="4000" b="1" dirty="0">
                <a:solidFill>
                  <a:schemeClr val="accent2"/>
                </a:solidFill>
              </a:rPr>
              <a:t>MONIPUOLINEN YMPÄRISTÖ</a:t>
            </a:r>
            <a:br>
              <a:rPr lang="sv-FI" sz="3600" dirty="0"/>
            </a:br>
            <a:endParaRPr lang="sv-FI" sz="3600" dirty="0"/>
          </a:p>
        </p:txBody>
      </p:sp>
      <p:pic>
        <p:nvPicPr>
          <p:cNvPr id="5" name="Kuva 4" descr="Kuvahaun tulos haulle varhaiskasvatus">
            <a:extLst>
              <a:ext uri="{FF2B5EF4-FFF2-40B4-BE49-F238E27FC236}">
                <a16:creationId xmlns:a16="http://schemas.microsoft.com/office/drawing/2014/main" id="{3D054883-6923-48C6-9B07-DBDB15EDC13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16637"/>
          <a:stretch/>
        </p:blipFill>
        <p:spPr bwMode="auto">
          <a:xfrm>
            <a:off x="318781" y="239097"/>
            <a:ext cx="11378268" cy="3011637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5596" y="3506587"/>
            <a:ext cx="8732940" cy="3112316"/>
          </a:xfrm>
        </p:spPr>
        <p:txBody>
          <a:bodyPr anchor="ctr">
            <a:normAutofit/>
          </a:bodyPr>
          <a:lstStyle/>
          <a:p>
            <a:pPr lvl="0"/>
            <a:r>
              <a:rPr lang="fi-FI" sz="2000" b="1" dirty="0"/>
              <a:t>Mahdollistaa monipuolisen toiminnan: Leikin, liikkumisen, tutkimisen, taiteellisen kokemisen ja ilmaisemisen</a:t>
            </a:r>
            <a:br>
              <a:rPr lang="fi-FI" sz="2000" dirty="0"/>
            </a:br>
            <a:endParaRPr lang="sv-FI" sz="2000" dirty="0"/>
          </a:p>
          <a:p>
            <a:pPr lvl="0"/>
            <a:r>
              <a:rPr lang="fi-FI" sz="2000" b="1" dirty="0"/>
              <a:t>Oppimisympäristö valmistellaan yhdessä lasten kanssa ja muokataan tarpeen mukaan</a:t>
            </a:r>
            <a:endParaRPr lang="sv-FI" sz="2000" b="1" dirty="0"/>
          </a:p>
          <a:p>
            <a:pPr marL="0" indent="0">
              <a:buNone/>
            </a:pPr>
            <a:endParaRPr lang="fi-FI" sz="2000" b="1" dirty="0"/>
          </a:p>
          <a:p>
            <a:pPr marL="0" indent="0" algn="ctr">
              <a:buNone/>
            </a:pPr>
            <a:r>
              <a:rPr lang="fi-FI" sz="2000" b="1" dirty="0">
                <a:solidFill>
                  <a:schemeClr val="accent2"/>
                </a:solidFill>
              </a:rPr>
              <a:t>MITÄÄN EI TEHDÄ VAIN HUVIKSEEN, KAIKELLA TOIMINNALLA ON AINA SYYNSÄ! </a:t>
            </a:r>
          </a:p>
          <a:p>
            <a:pPr marL="0" indent="0" algn="ctr">
              <a:buNone/>
            </a:pPr>
            <a:r>
              <a:rPr lang="fi-FI" sz="2000" i="1" dirty="0">
                <a:solidFill>
                  <a:schemeClr val="accent2"/>
                </a:solidFill>
              </a:rPr>
              <a:t>(tarpeet, tavoitteet, suunnitelma, toteutus, arviointi, toiminnan kehittäminen)</a:t>
            </a:r>
            <a:endParaRPr lang="sv-FI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v-FI" sz="1100" dirty="0"/>
          </a:p>
        </p:txBody>
      </p:sp>
    </p:spTree>
    <p:extLst>
      <p:ext uri="{BB962C8B-B14F-4D97-AF65-F5344CB8AC3E}">
        <p14:creationId xmlns:p14="http://schemas.microsoft.com/office/powerpoint/2010/main" val="30524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fi-FI" sz="2200" b="1" dirty="0"/>
            </a:br>
            <a:r>
              <a:rPr lang="fi-FI" sz="4000" b="1" dirty="0">
                <a:solidFill>
                  <a:schemeClr val="accent2"/>
                </a:solidFill>
              </a:rPr>
              <a:t>LAPSELLE OMINAISET TAVAT TOIMIA</a:t>
            </a:r>
            <a:br>
              <a:rPr lang="sv-FI" sz="2200" b="1" dirty="0"/>
            </a:br>
            <a:endParaRPr lang="sv-FI" sz="2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4893" y="2330505"/>
            <a:ext cx="5327008" cy="4294533"/>
          </a:xfrm>
        </p:spPr>
        <p:txBody>
          <a:bodyPr anchor="ctr">
            <a:normAutofit/>
          </a:bodyPr>
          <a:lstStyle/>
          <a:p>
            <a:r>
              <a:rPr lang="fi-FI" sz="2000" b="1" dirty="0"/>
              <a:t>Leikkiminen</a:t>
            </a:r>
            <a:endParaRPr lang="sv-FI" sz="2000" b="1" dirty="0"/>
          </a:p>
          <a:p>
            <a:pPr lvl="0"/>
            <a:r>
              <a:rPr lang="fi-FI" sz="2000" dirty="0"/>
              <a:t>Liikkuminen</a:t>
            </a:r>
            <a:endParaRPr lang="sv-FI" sz="2000" dirty="0"/>
          </a:p>
          <a:p>
            <a:pPr lvl="0"/>
            <a:r>
              <a:rPr lang="fi-FI" sz="2000" dirty="0"/>
              <a:t>Tutkiminen</a:t>
            </a:r>
            <a:endParaRPr lang="sv-FI" sz="2000" dirty="0"/>
          </a:p>
          <a:p>
            <a:pPr lvl="0"/>
            <a:r>
              <a:rPr lang="fi-FI" sz="2000" dirty="0"/>
              <a:t>Taiteellinen kokeminen ja ilmaiseminen</a:t>
            </a:r>
          </a:p>
          <a:p>
            <a:pPr marL="0" lvl="0" indent="0">
              <a:buNone/>
            </a:pPr>
            <a:endParaRPr lang="sv-FI" sz="2000" dirty="0"/>
          </a:p>
          <a:p>
            <a:pPr marL="0" indent="0">
              <a:buNone/>
            </a:pPr>
            <a:endParaRPr lang="fi-FI" sz="2000" b="1" dirty="0"/>
          </a:p>
          <a:p>
            <a:pPr marL="0" indent="0" algn="ctr">
              <a:buNone/>
            </a:pPr>
            <a:r>
              <a:rPr lang="fi-FI" sz="2000" b="1" i="1" dirty="0">
                <a:solidFill>
                  <a:srgbClr val="7030A0"/>
                </a:solidFill>
              </a:rPr>
              <a:t>Kun lapsi saa toimia mielekkäillä tavoilla, hänen hyvinvointinsa vahvistuu!</a:t>
            </a:r>
            <a:endParaRPr lang="sv-FI" sz="20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endParaRPr lang="sv-FI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haun tulos haulle iloinen lapsi päivähoidossa">
            <a:extLst>
              <a:ext uri="{FF2B5EF4-FFF2-40B4-BE49-F238E27FC236}">
                <a16:creationId xmlns:a16="http://schemas.microsoft.com/office/drawing/2014/main" id="{5DB20831-B447-4513-8AC0-D2E097FCAA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r="12350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3D9182E-6EBD-4AF8-B961-061034A1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40" y="1469912"/>
            <a:ext cx="3573710" cy="738554"/>
          </a:xfrm>
        </p:spPr>
        <p:txBody>
          <a:bodyPr anchor="b">
            <a:normAutofit/>
          </a:bodyPr>
          <a:lstStyle/>
          <a:p>
            <a:r>
              <a:rPr lang="fi-FI" sz="3800" b="1" dirty="0">
                <a:solidFill>
                  <a:schemeClr val="accent2"/>
                </a:solidFill>
              </a:rPr>
              <a:t>LEIKKIMUISTOT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3F8108-7152-4990-8635-9D3C6A1F2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2872899"/>
            <a:ext cx="4899169" cy="3787960"/>
          </a:xfrm>
        </p:spPr>
        <p:txBody>
          <a:bodyPr>
            <a:normAutofit/>
          </a:bodyPr>
          <a:lstStyle/>
          <a:p>
            <a:r>
              <a:rPr lang="fi-FI" sz="2400" dirty="0"/>
              <a:t>Millaisia leikkejä leikit lapsuudessasi? </a:t>
            </a:r>
          </a:p>
          <a:p>
            <a:r>
              <a:rPr lang="fi-FI" sz="2400" dirty="0"/>
              <a:t>Mikä oli lempileikkisi ja miksi? </a:t>
            </a:r>
          </a:p>
          <a:p>
            <a:r>
              <a:rPr lang="fi-FI" sz="2400" dirty="0"/>
              <a:t>Muistatko leikkejä, jotka eivät olleet mieleisiä ja miksei?</a:t>
            </a:r>
          </a:p>
          <a:p>
            <a:r>
              <a:rPr lang="fi-FI" sz="2400" dirty="0"/>
              <a:t>Missä leikit?</a:t>
            </a:r>
          </a:p>
          <a:p>
            <a:r>
              <a:rPr lang="fi-FI" sz="2400" dirty="0"/>
              <a:t>Kenen kanssa leikit? Yksin vai porukassa?</a:t>
            </a:r>
          </a:p>
          <a:p>
            <a:endParaRPr lang="fi-FI" sz="2200" dirty="0"/>
          </a:p>
        </p:txBody>
      </p:sp>
      <p:pic>
        <p:nvPicPr>
          <p:cNvPr id="1026" name="Picture 2" descr="Lapsuus, Muistoja, Syksy, Lapsi, Hauskaa, Sato, Ilo">
            <a:extLst>
              <a:ext uri="{FF2B5EF4-FFF2-40B4-BE49-F238E27FC236}">
                <a16:creationId xmlns:a16="http://schemas.microsoft.com/office/drawing/2014/main" id="{87810EC9-23D8-43D4-A653-CDC4B2484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r="3048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B86DB1-AA20-4853-A714-34410C66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082180"/>
            <a:ext cx="6586491" cy="833248"/>
          </a:xfrm>
        </p:spPr>
        <p:txBody>
          <a:bodyPr anchor="b">
            <a:normAutofit/>
          </a:bodyPr>
          <a:lstStyle/>
          <a:p>
            <a:r>
              <a:rPr lang="fi-FI" b="1" dirty="0">
                <a:solidFill>
                  <a:schemeClr val="accent2"/>
                </a:solidFill>
              </a:rPr>
              <a:t>Mitä leikki 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15E534-FCC2-4747-9FC5-80699874B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314807"/>
            <a:ext cx="7080389" cy="4384569"/>
          </a:xfrm>
        </p:spPr>
        <p:txBody>
          <a:bodyPr>
            <a:normAutofit fontScale="92500"/>
          </a:bodyPr>
          <a:lstStyle/>
          <a:p>
            <a:r>
              <a:rPr lang="fi-FI" sz="2400" b="1" dirty="0">
                <a:solidFill>
                  <a:schemeClr val="accent2"/>
                </a:solidFill>
              </a:rPr>
              <a:t>”Leikki on lasten työtä.”</a:t>
            </a:r>
          </a:p>
          <a:p>
            <a:r>
              <a:rPr lang="fi-FI" sz="2400" dirty="0"/>
              <a:t>Päämääränä leikki itse</a:t>
            </a:r>
          </a:p>
          <a:p>
            <a:r>
              <a:rPr lang="fi-FI" sz="2400" b="1" dirty="0"/>
              <a:t>Ei ole pelkästään lasten vapaa-ajan toimintaa ohjatun toiminnan ulkopuolella</a:t>
            </a:r>
          </a:p>
          <a:p>
            <a:r>
              <a:rPr lang="fi-FI" sz="2400" dirty="0"/>
              <a:t>Leikki ja oppiminen punoutuvat toisiinsa </a:t>
            </a:r>
            <a:br>
              <a:rPr lang="fi-FI" sz="2400" dirty="0"/>
            </a:br>
            <a:r>
              <a:rPr lang="fi-FI" sz="2400" dirty="0">
                <a:sym typeface="Wingdings" panose="05000000000000000000" pitchFamily="2" charset="2"/>
              </a:rPr>
              <a:t> keskeinen asia lapsen oppimisessa</a:t>
            </a:r>
          </a:p>
          <a:p>
            <a:r>
              <a:rPr lang="fi-FI" sz="2400" dirty="0">
                <a:sym typeface="Wingdings" panose="05000000000000000000" pitchFamily="2" charset="2"/>
              </a:rPr>
              <a:t>Leikki on äärimmäisen suuri ja arvokas osa lapsen elämää</a:t>
            </a:r>
          </a:p>
          <a:p>
            <a:pPr marL="0" indent="0">
              <a:buNone/>
            </a:pPr>
            <a:endParaRPr lang="fi-FI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i-FI" sz="2400" i="1" dirty="0">
                <a:solidFill>
                  <a:srgbClr val="7030A0"/>
                </a:solidFill>
              </a:rPr>
              <a:t>“Emme lopeta leikkimistä sen johdosta, että vanhenemme </a:t>
            </a:r>
            <a:br>
              <a:rPr lang="fi-FI" sz="2400" i="1" dirty="0">
                <a:solidFill>
                  <a:srgbClr val="7030A0"/>
                </a:solidFill>
              </a:rPr>
            </a:br>
            <a:r>
              <a:rPr lang="fi-FI" sz="2400" i="1" dirty="0">
                <a:solidFill>
                  <a:srgbClr val="7030A0"/>
                </a:solidFill>
              </a:rPr>
              <a:t>– vanhenemme, koska lopetamme leikkimisen.”</a:t>
            </a:r>
            <a:br>
              <a:rPr lang="fi-FI" sz="2400" i="1" dirty="0"/>
            </a:br>
            <a:r>
              <a:rPr lang="fi-FI" sz="1900" dirty="0"/>
              <a:t>(Herbert Spencer)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A1199CC-B94D-4CD7-80E9-FD2E5C0E6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5" r="4358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662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22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296428463"/>
              </p:ext>
            </p:extLst>
          </p:nvPr>
        </p:nvGraphicFramePr>
        <p:xfrm>
          <a:off x="1224794" y="245378"/>
          <a:ext cx="9974510" cy="636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988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1F194F-E3FD-41B1-A720-8C30E103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8" y="609600"/>
            <a:ext cx="4220985" cy="1330839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accent2"/>
                </a:solidFill>
              </a:rPr>
              <a:t>LEIKIN MUOTOJA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1FBBA3-9427-486F-89D6-1374758EF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2194102"/>
            <a:ext cx="3649823" cy="3908586"/>
          </a:xfrm>
        </p:spPr>
        <p:txBody>
          <a:bodyPr>
            <a:normAutofit/>
          </a:bodyPr>
          <a:lstStyle/>
          <a:p>
            <a:r>
              <a:rPr lang="fi-FI" sz="3200" dirty="0"/>
              <a:t>yksinleikki</a:t>
            </a:r>
          </a:p>
          <a:p>
            <a:r>
              <a:rPr lang="fi-FI" sz="3200" dirty="0"/>
              <a:t>rinnakkaisleikki </a:t>
            </a:r>
          </a:p>
          <a:p>
            <a:r>
              <a:rPr lang="fi-FI" sz="3200" dirty="0"/>
              <a:t>yhteisleikki</a:t>
            </a:r>
          </a:p>
          <a:p>
            <a:r>
              <a:rPr lang="fi-FI" sz="3200" dirty="0"/>
              <a:t>vapaa leikki</a:t>
            </a:r>
          </a:p>
          <a:p>
            <a:r>
              <a:rPr lang="fi-FI" sz="3200" dirty="0"/>
              <a:t>ohjattu leikki</a:t>
            </a:r>
          </a:p>
        </p:txBody>
      </p:sp>
      <p:pic>
        <p:nvPicPr>
          <p:cNvPr id="2050" name="Picture 2" descr="Vauva, Nalle, Leikkiä, Lelu, Karhu, Söpö, Lapsi, Pieni">
            <a:extLst>
              <a:ext uri="{FF2B5EF4-FFF2-40B4-BE49-F238E27FC236}">
                <a16:creationId xmlns:a16="http://schemas.microsoft.com/office/drawing/2014/main" id="{8FC6FA45-BE00-4033-BFEF-390EE203D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5" r="11203" b="-2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76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1399</Words>
  <Application>Microsoft Office PowerPoint</Application>
  <PresentationFormat>Laajakuva</PresentationFormat>
  <Paragraphs>182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Office-teema</vt:lpstr>
      <vt:lpstr>LEIKKI</vt:lpstr>
      <vt:lpstr>OPPIMISEN ALUEET VALTAKUNNALLISESSA VASUSSA </vt:lpstr>
      <vt:lpstr>Oppimisen alueet jatkuu…</vt:lpstr>
      <vt:lpstr> MONIPUOLINEN YMPÄRISTÖ </vt:lpstr>
      <vt:lpstr> LAPSELLE OMINAISET TAVAT TOIMIA </vt:lpstr>
      <vt:lpstr>LEIKKIMUISTOT</vt:lpstr>
      <vt:lpstr>Mitä leikki on?</vt:lpstr>
      <vt:lpstr>PowerPoint-esitys</vt:lpstr>
      <vt:lpstr>LEIKIN MUOTOJA</vt:lpstr>
      <vt:lpstr> LEIKIN LAJIT </vt:lpstr>
      <vt:lpstr> HARJOITTELULEIKKI JA ESINELEIKKI  </vt:lpstr>
      <vt:lpstr>KUVITTELULEIKKI</vt:lpstr>
      <vt:lpstr>TOIMINTA- JA RAKENTELULEIKIT</vt:lpstr>
      <vt:lpstr> ROOLILEIKKI (Omaehtoinen luova leikki)   </vt:lpstr>
      <vt:lpstr>     SÄÄNTÖLEIKIT </vt:lpstr>
      <vt:lpstr>PowerPoint-esitys</vt:lpstr>
      <vt:lpstr> Mitä leikissä opitaan?  </vt:lpstr>
      <vt:lpstr>Mitä leikissä opitaan jatkuu…</vt:lpstr>
      <vt:lpstr>VIDEOITA ja IDEOITA LEIKISTÄ</vt:lpstr>
      <vt:lpstr>PowerPoint-esitys</vt:lpstr>
      <vt:lpstr>PowerPoint-esitys</vt:lpstr>
      <vt:lpstr>TUUMAUSTAUKO pienryhmissä</vt:lpstr>
      <vt:lpstr>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LAPSELLE OMINAISET TAVAT TOIMIA</dc:title>
  <dc:creator>Leena</dc:creator>
  <cp:lastModifiedBy>Leena</cp:lastModifiedBy>
  <cp:revision>8</cp:revision>
  <dcterms:created xsi:type="dcterms:W3CDTF">2022-04-20T08:40:33Z</dcterms:created>
  <dcterms:modified xsi:type="dcterms:W3CDTF">2022-04-20T09:29:32Z</dcterms:modified>
</cp:coreProperties>
</file>