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 varScale="1">
        <p:scale>
          <a:sx n="65" d="100"/>
          <a:sy n="65" d="100"/>
        </p:scale>
        <p:origin x="-4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FC1F-1995-4093-9AB5-104755304FB9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4EE9-4442-4E97-A52E-E1885D4265E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FC1F-1995-4093-9AB5-104755304FB9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4EE9-4442-4E97-A52E-E1885D4265E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FC1F-1995-4093-9AB5-104755304FB9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4EE9-4442-4E97-A52E-E1885D4265E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FC1F-1995-4093-9AB5-104755304FB9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4EE9-4442-4E97-A52E-E1885D4265E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FC1F-1995-4093-9AB5-104755304FB9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4EE9-4442-4E97-A52E-E1885D4265E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FC1F-1995-4093-9AB5-104755304FB9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4EE9-4442-4E97-A52E-E1885D4265E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FC1F-1995-4093-9AB5-104755304FB9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4EE9-4442-4E97-A52E-E1885D4265E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FC1F-1995-4093-9AB5-104755304FB9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4EE9-4442-4E97-A52E-E1885D4265E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FC1F-1995-4093-9AB5-104755304FB9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4EE9-4442-4E97-A52E-E1885D4265E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FC1F-1995-4093-9AB5-104755304FB9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4EE9-4442-4E97-A52E-E1885D4265E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FC1F-1995-4093-9AB5-104755304FB9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4EE9-4442-4E97-A52E-E1885D4265E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9FC1F-1995-4093-9AB5-104755304FB9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A4EE9-4442-4E97-A52E-E1885D4265E3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google.fi/search?client=firefox-b&amp;dcr=0&amp;biw=1280&amp;bih=915&amp;q=butaani+kiehumispiste&amp;stick=H4sIAAAAAAAAAOPgE-LQz9U3SKkwydbSzU620k_OSM3NLC4pqoSwkhNz4pPzcwvyS_NSrJLyM3My89IVCvIz80oASNqoijsAAAA&amp;sa=X&amp;ved=0ahUKEwjAjZCK69bWAhXqAJoKHaZpCCAQ6BMImgEoADAV" TargetMode="External"/><Relationship Id="rId4" Type="http://schemas.openxmlformats.org/officeDocument/2006/relationships/hyperlink" Target="https://www.google.fi/search?client=firefox-b&amp;dcr=0&amp;biw=1280&amp;bih=915&amp;q=isobutaani+kiehumispiste&amp;stick=H4sIAAAAAAAAAOPgE-LUz9U3MDRPtqzU0s1OttJPzkjNzSwuKaqEsJITc-KT83ML8kvzUqyS8jNzMvPSFQryM_NKAJ5QjbQ8AAAA&amp;sa=X&amp;ved=0ahUKEwigianW6tbWAhVHYJoKHZFLCOEQ6BMIgQEoADAP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fi/search?client=firefox-b&amp;sa=X&amp;dcr=0&amp;biw=1280&amp;bih=915&amp;q=2-butanoli+kiehumispiste&amp;stick=H4sIAAAAAAAAAOPgE-LUz9U3MC0oM4jX0s1OttJPzkjNzSwuKaqEsJITc-KT83ML8kvzUqyS8jNzMvPSFQryM_NKANcdnCs8AAAA&amp;ved=0ahUKEwjX0eyb7tbWAhVkOJoKHVrwDY4Q6BMIlQEoADAT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google.fi/search?client=firefox-b&amp;dcr=0&amp;biw=1280&amp;bih=915&amp;q=1-butanoli+kiehumispiste&amp;stick=H4sIAAAAAAAAAOPgE-LSz9U3MDEzziqw0NLNTrbST85Izc0sLimqhLCSE3Pik_NzC_JL81KskvIzczLz0hUK8jPzSgA6jawEPQAAAA&amp;sa=X&amp;ved=0ahUKEwjSrMKt7tbWAhXld5oKHWYsAKMQ6BMIlgEoADAT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Luku 3, rakenteiden mallintaminen ja tutkimus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Suhdekaava</a:t>
            </a:r>
          </a:p>
          <a:p>
            <a:r>
              <a:rPr lang="fi-FI" dirty="0" smtClean="0"/>
              <a:t>Molekyylikaava</a:t>
            </a:r>
          </a:p>
          <a:p>
            <a:r>
              <a:rPr lang="fi-FI" dirty="0" smtClean="0"/>
              <a:t>Rakennekaava</a:t>
            </a:r>
          </a:p>
          <a:p>
            <a:r>
              <a:rPr lang="fi-FI" dirty="0" smtClean="0"/>
              <a:t>Rakenneisomeria</a:t>
            </a:r>
          </a:p>
          <a:p>
            <a:r>
              <a:rPr lang="fi-FI" dirty="0" smtClean="0"/>
              <a:t>Rakenteen analyysimenetelmiä</a:t>
            </a:r>
            <a:endParaRPr lang="fi-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3.4 </a:t>
            </a:r>
            <a:r>
              <a:rPr lang="fi-FI" smtClean="0"/>
              <a:t>Rakenteen analyysimenetelmiä</a:t>
            </a:r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Aineen rakenteen tutkiminen atomi- ja sidostasolla ei onnistu edes mikroskooppien avulla</a:t>
            </a:r>
          </a:p>
          <a:p>
            <a:r>
              <a:rPr lang="fi-FI" dirty="0" smtClean="0"/>
              <a:t>Tarvitaan muita nykyaikaisia tutkimusmenetelmiä:</a:t>
            </a:r>
          </a:p>
          <a:p>
            <a:pPr lvl="1"/>
            <a:r>
              <a:rPr lang="fi-FI" dirty="0" err="1" smtClean="0"/>
              <a:t>Röntgendiffraktio</a:t>
            </a:r>
            <a:r>
              <a:rPr lang="fi-FI" dirty="0" smtClean="0"/>
              <a:t> (XRD)</a:t>
            </a:r>
          </a:p>
          <a:p>
            <a:pPr lvl="1"/>
            <a:r>
              <a:rPr lang="fi-FI" dirty="0" smtClean="0"/>
              <a:t>Massaspektrometria (MS)</a:t>
            </a:r>
          </a:p>
          <a:p>
            <a:pPr lvl="1"/>
            <a:r>
              <a:rPr lang="fi-FI" dirty="0" smtClean="0"/>
              <a:t>Infrapunaspektroskopia (IR) </a:t>
            </a:r>
          </a:p>
          <a:p>
            <a:pPr lvl="1"/>
            <a:r>
              <a:rPr lang="fi-FI" dirty="0" smtClean="0"/>
              <a:t>Ydinmagneettinen resonanssispektroskopia (NMR)</a:t>
            </a:r>
            <a:endParaRPr lang="fi-F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Röntgendiffraktio</a:t>
            </a:r>
            <a:r>
              <a:rPr lang="fi-FI" dirty="0" smtClean="0"/>
              <a:t> (XRD)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Kiinteän aineen kiderakenteen tutkimista röntgensäteiden avulla sanotaan </a:t>
            </a:r>
            <a:r>
              <a:rPr lang="fi-FI" b="1" dirty="0" smtClean="0"/>
              <a:t>röntgenkristallografiaksi</a:t>
            </a:r>
          </a:p>
          <a:p>
            <a:r>
              <a:rPr lang="fi-FI" dirty="0" smtClean="0"/>
              <a:t>Menetelmä perustuu </a:t>
            </a:r>
            <a:r>
              <a:rPr lang="fi-FI" dirty="0" err="1" smtClean="0"/>
              <a:t>Braggin</a:t>
            </a:r>
            <a:r>
              <a:rPr lang="fi-FI" dirty="0" smtClean="0"/>
              <a:t> lakiin, joka määrittelee kuinka röntgensäteily </a:t>
            </a:r>
            <a:r>
              <a:rPr lang="fi-FI" dirty="0" err="1" smtClean="0"/>
              <a:t>siroaa</a:t>
            </a:r>
            <a:r>
              <a:rPr lang="fi-FI" dirty="0" smtClean="0"/>
              <a:t> kiinteän aineen hilasta</a:t>
            </a:r>
          </a:p>
          <a:p>
            <a:r>
              <a:rPr lang="fi-FI" dirty="0" smtClean="0"/>
              <a:t>Menetelmän avulla voidaan selvittä aineen rakenneosien paikat (etäisyyksiä ja sidoskulmia) hilassa</a:t>
            </a:r>
            <a:endParaRPr lang="fi-FI" dirty="0"/>
          </a:p>
        </p:txBody>
      </p:sp>
      <p:pic>
        <p:nvPicPr>
          <p:cNvPr id="5" name="Sisällön paikkamerkki 4" descr="diffaktio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4008" y="1844824"/>
            <a:ext cx="4038600" cy="1958721"/>
          </a:xfrm>
        </p:spPr>
      </p:pic>
      <p:pic>
        <p:nvPicPr>
          <p:cNvPr id="6" name="Kuva 5" descr="Röntgenkristallograf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63888" y="4581128"/>
            <a:ext cx="5040560" cy="1772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fi-FI" sz="4400" dirty="0" smtClean="0">
                <a:latin typeface="+mj-lt"/>
              </a:rPr>
              <a:t>Massaspektrometria (</a:t>
            </a:r>
            <a:r>
              <a:rPr lang="fi-FI" sz="4400" dirty="0">
                <a:latin typeface="+mj-lt"/>
              </a:rPr>
              <a:t>M</a:t>
            </a:r>
            <a:r>
              <a:rPr lang="fi-FI" sz="4400" dirty="0" smtClean="0">
                <a:latin typeface="+mj-lt"/>
              </a:rPr>
              <a:t>S)</a:t>
            </a:r>
            <a:endParaRPr lang="fi-FI" sz="4400" dirty="0">
              <a:latin typeface="+mj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Orgaanista yhdistettä pommitetaan esimerkiksi elektroneilla, jolloin molekyylit pilkkoutuvat erimassaisiksi molekyyli-ioneiksi.</a:t>
            </a:r>
          </a:p>
          <a:p>
            <a:r>
              <a:rPr lang="fi-FI" smtClean="0"/>
              <a:t>Voimakas magneettikenttä </a:t>
            </a:r>
            <a:r>
              <a:rPr lang="fi-FI" dirty="0" smtClean="0"/>
              <a:t>erottelee ionit ja erimassaiset ionit kuvautuvat massaspektriin </a:t>
            </a:r>
            <a:r>
              <a:rPr lang="fi-FI" smtClean="0"/>
              <a:t>erilaisina piikkeinä</a:t>
            </a:r>
            <a:endParaRPr lang="fi-FI"/>
          </a:p>
        </p:txBody>
      </p:sp>
      <p:pic>
        <p:nvPicPr>
          <p:cNvPr id="5" name="Sisällön paikkamerkki 4" descr="massaspektro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32040" y="1916832"/>
            <a:ext cx="3105150" cy="1476375"/>
          </a:xfrm>
        </p:spPr>
      </p:pic>
      <p:pic>
        <p:nvPicPr>
          <p:cNvPr id="6" name="Kuva 5" descr="massaspektro_piiki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2080" y="3933056"/>
            <a:ext cx="2628900" cy="174307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Infrapunaspektroskopia (IR)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Orgaaniset molekyylit absorboivat infrapunavaloa, mikä saa sidokset värähtelemään (venymään ja taipumaan)</a:t>
            </a:r>
          </a:p>
          <a:p>
            <a:r>
              <a:rPr lang="fi-FI" dirty="0" err="1" smtClean="0"/>
              <a:t>IR-spektrissä</a:t>
            </a:r>
            <a:r>
              <a:rPr lang="fi-FI" dirty="0" smtClean="0"/>
              <a:t> erilaiset sidokset aiheuttavat piikkejä eri kohtiin</a:t>
            </a:r>
          </a:p>
          <a:p>
            <a:r>
              <a:rPr lang="fi-FI" dirty="0" smtClean="0"/>
              <a:t>Piikkien aaltoluvun perusteella voidaan päätellä, mitä sidoksia tutkittavassa yhdisteessä on</a:t>
            </a:r>
            <a:endParaRPr lang="fi-FI" dirty="0"/>
          </a:p>
        </p:txBody>
      </p:sp>
      <p:pic>
        <p:nvPicPr>
          <p:cNvPr id="5" name="Sisällön paikkamerkki 4" descr="ir_pentanoni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0" y="2708920"/>
            <a:ext cx="4038600" cy="210806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fi-FI" sz="3600" dirty="0" smtClean="0">
                <a:latin typeface="+mj-lt"/>
              </a:rPr>
              <a:t>Ydinmagneettinen resonanssispektroskopia (NMR)</a:t>
            </a:r>
            <a:br>
              <a:rPr lang="fi-FI" sz="3600" dirty="0" smtClean="0">
                <a:latin typeface="+mj-lt"/>
              </a:rPr>
            </a:br>
            <a:endParaRPr lang="fi-FI" sz="3600" dirty="0">
              <a:latin typeface="+mj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Protoni- NMR, H-NMR</a:t>
            </a:r>
          </a:p>
          <a:p>
            <a:r>
              <a:rPr lang="fi-FI" dirty="0" smtClean="0"/>
              <a:t>Voimakkaassa magneettikentässä olevaan näytteeseen kohdistetaan radioaaltojen taajuudella olevaa säteilyä</a:t>
            </a:r>
          </a:p>
          <a:p>
            <a:r>
              <a:rPr lang="fi-FI" dirty="0" smtClean="0"/>
              <a:t>Erilaisissa ympäristöissä olevat vetyatomit reagoivat tähän eri tavalla ja niistä muodostuu </a:t>
            </a:r>
            <a:r>
              <a:rPr lang="fi-FI" dirty="0" err="1" smtClean="0"/>
              <a:t>NMR-spektriin</a:t>
            </a:r>
            <a:r>
              <a:rPr lang="fi-FI" dirty="0" smtClean="0"/>
              <a:t> piikkejä eri kohtiin</a:t>
            </a:r>
            <a:endParaRPr lang="fi-FI" dirty="0"/>
          </a:p>
        </p:txBody>
      </p:sp>
      <p:pic>
        <p:nvPicPr>
          <p:cNvPr id="5" name="Sisällön paikkamerkki 4" descr="nmr1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427984" y="1556792"/>
            <a:ext cx="4038600" cy="1486813"/>
          </a:xfrm>
        </p:spPr>
      </p:pic>
      <p:pic>
        <p:nvPicPr>
          <p:cNvPr id="6" name="Kuva 5" descr="nmr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3501008"/>
            <a:ext cx="3749402" cy="275206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3.1 Suhdekaava ja molekyylikaava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Yhdisteen suhdekaava (empiirinen kaava) kertoo yhdisteen alkuaineisen suhteet pienimpinä mahdollisina kokonaislukuina</a:t>
            </a:r>
          </a:p>
          <a:p>
            <a:r>
              <a:rPr lang="fi-FI" dirty="0" smtClean="0"/>
              <a:t>Se voidaan laskea alkuaineiden massaprosenttisten osuuksien avulla tai palamisessa syntyvien hiilidioksidin ja veden määrien avulla</a:t>
            </a:r>
          </a:p>
          <a:p>
            <a:r>
              <a:rPr lang="fi-FI" dirty="0" smtClean="0"/>
              <a:t>Molekyylikaava kertoo eri alkuaineiden atomien määrät molekyylissä.</a:t>
            </a:r>
          </a:p>
          <a:p>
            <a:r>
              <a:rPr lang="fi-FI" dirty="0" smtClean="0"/>
              <a:t>Se voi olla sama kuin suhdekaava tai suhdekaavan </a:t>
            </a:r>
            <a:r>
              <a:rPr lang="fi-FI" dirty="0" err="1" smtClean="0"/>
              <a:t>monikerta</a:t>
            </a:r>
            <a:endParaRPr lang="fi-FI" dirty="0" smtClean="0"/>
          </a:p>
          <a:p>
            <a:r>
              <a:rPr lang="fi-FI" dirty="0" smtClean="0"/>
              <a:t>Molekyylikaava voidaan laskea suhdekaavan ja yhdisteen moolimassan avulla</a:t>
            </a:r>
          </a:p>
          <a:p>
            <a:r>
              <a:rPr lang="fi-FI" dirty="0" smtClean="0"/>
              <a:t>Esim. etaanin suhdekaava (CH</a:t>
            </a:r>
            <a:r>
              <a:rPr lang="fi-FI" baseline="-25000" dirty="0" smtClean="0"/>
              <a:t>3</a:t>
            </a:r>
            <a:r>
              <a:rPr lang="fi-FI" dirty="0" smtClean="0"/>
              <a:t>)</a:t>
            </a:r>
            <a:r>
              <a:rPr lang="fi-FI" baseline="-25000" dirty="0" smtClean="0"/>
              <a:t>x</a:t>
            </a:r>
            <a:r>
              <a:rPr lang="fi-FI" dirty="0" smtClean="0"/>
              <a:t> ja molekyylikaava C</a:t>
            </a:r>
            <a:r>
              <a:rPr lang="fi-FI" baseline="-25000" dirty="0" smtClean="0"/>
              <a:t>2</a:t>
            </a:r>
            <a:r>
              <a:rPr lang="fi-FI" dirty="0" smtClean="0"/>
              <a:t>H</a:t>
            </a:r>
            <a:r>
              <a:rPr lang="fi-FI" baseline="-25000" dirty="0" smtClean="0"/>
              <a:t>6</a:t>
            </a:r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3.2 Rakennekaava ja sen mallintaminen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Rakennekaava näyttää miten atomit ovat sitoutuneet toisiinsa</a:t>
            </a:r>
          </a:p>
          <a:p>
            <a:r>
              <a:rPr lang="fi-FI" dirty="0" smtClean="0"/>
              <a:t>Sen avulla voidaan päätellä, mistä yhdisteestä on kyse</a:t>
            </a:r>
          </a:p>
          <a:p>
            <a:r>
              <a:rPr lang="fi-FI" dirty="0" smtClean="0"/>
              <a:t>Rakennekaavoille on erilaisia esitystapoja, esim. propaanille </a:t>
            </a:r>
          </a:p>
          <a:p>
            <a:pPr>
              <a:buNone/>
            </a:pPr>
            <a:r>
              <a:rPr lang="fi-FI" dirty="0" smtClean="0"/>
              <a:t>	CH</a:t>
            </a:r>
            <a:r>
              <a:rPr lang="fi-FI" baseline="-25000" dirty="0" smtClean="0"/>
              <a:t>3</a:t>
            </a:r>
            <a:r>
              <a:rPr lang="fi-FI" dirty="0" smtClean="0"/>
              <a:t>-CH</a:t>
            </a:r>
            <a:r>
              <a:rPr lang="fi-FI" baseline="-25000" dirty="0" smtClean="0"/>
              <a:t>2</a:t>
            </a:r>
            <a:r>
              <a:rPr lang="fi-FI" dirty="0" smtClean="0"/>
              <a:t>-CH</a:t>
            </a:r>
            <a:r>
              <a:rPr lang="fi-FI" baseline="-25000" dirty="0" smtClean="0"/>
              <a:t>3</a:t>
            </a:r>
            <a:r>
              <a:rPr lang="fi-FI" dirty="0" smtClean="0"/>
              <a:t>    CH</a:t>
            </a:r>
            <a:r>
              <a:rPr lang="fi-FI" baseline="-25000" dirty="0" smtClean="0"/>
              <a:t>3</a:t>
            </a:r>
            <a:r>
              <a:rPr lang="fi-FI" dirty="0" smtClean="0"/>
              <a:t>CH</a:t>
            </a:r>
            <a:r>
              <a:rPr lang="fi-FI" baseline="-25000" dirty="0" smtClean="0"/>
              <a:t>2</a:t>
            </a:r>
            <a:r>
              <a:rPr lang="fi-FI" dirty="0" smtClean="0"/>
              <a:t>CH</a:t>
            </a:r>
            <a:r>
              <a:rPr lang="fi-FI" baseline="-25000" dirty="0" smtClean="0"/>
              <a:t>3</a:t>
            </a:r>
            <a:endParaRPr lang="fi-FI" dirty="0"/>
          </a:p>
        </p:txBody>
      </p:sp>
      <p:pic>
        <p:nvPicPr>
          <p:cNvPr id="4" name="Kuva 3" descr="propaan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4653136"/>
            <a:ext cx="1944216" cy="1117594"/>
          </a:xfrm>
          <a:prstGeom prst="rect">
            <a:avLst/>
          </a:prstGeom>
        </p:spPr>
      </p:pic>
      <p:grpSp>
        <p:nvGrpSpPr>
          <p:cNvPr id="25" name="Ryhmä 24"/>
          <p:cNvGrpSpPr/>
          <p:nvPr/>
        </p:nvGrpSpPr>
        <p:grpSpPr>
          <a:xfrm>
            <a:off x="7884368" y="5085184"/>
            <a:ext cx="648072" cy="360040"/>
            <a:chOff x="971600" y="5661248"/>
            <a:chExt cx="648072" cy="360040"/>
          </a:xfrm>
        </p:grpSpPr>
        <p:cxnSp>
          <p:nvCxnSpPr>
            <p:cNvPr id="16" name="Suora yhdysviiva 15"/>
            <p:cNvCxnSpPr/>
            <p:nvPr/>
          </p:nvCxnSpPr>
          <p:spPr>
            <a:xfrm>
              <a:off x="971600" y="5661248"/>
              <a:ext cx="288032" cy="36004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uora yhdysviiva 23"/>
            <p:cNvCxnSpPr/>
            <p:nvPr/>
          </p:nvCxnSpPr>
          <p:spPr>
            <a:xfrm flipV="1">
              <a:off x="1259632" y="5661248"/>
              <a:ext cx="360040" cy="36004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Rakennekaava ja sen mallintaminen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Molekyylin kolmiulotteista rakennetta voidaan kuvata erilaisten molekyylimallien avulla</a:t>
            </a:r>
          </a:p>
          <a:p>
            <a:r>
              <a:rPr lang="fi-FI" dirty="0" smtClean="0"/>
              <a:t>Malli voi olla fyysinen malli tai tietokoneen näytölle luotu esitys molekyylistä</a:t>
            </a:r>
            <a:endParaRPr lang="fi-FI" dirty="0"/>
          </a:p>
        </p:txBody>
      </p:sp>
      <p:pic>
        <p:nvPicPr>
          <p:cNvPr id="4" name="Kuva 3" descr="malli1_pr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3933056"/>
            <a:ext cx="2419350" cy="1466850"/>
          </a:xfrm>
          <a:prstGeom prst="rect">
            <a:avLst/>
          </a:prstGeom>
        </p:spPr>
      </p:pic>
      <p:pic>
        <p:nvPicPr>
          <p:cNvPr id="5" name="Kuva 4" descr="malli2_pr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47864" y="4077072"/>
            <a:ext cx="2381250" cy="1809750"/>
          </a:xfrm>
          <a:prstGeom prst="rect">
            <a:avLst/>
          </a:prstGeom>
        </p:spPr>
      </p:pic>
      <p:pic>
        <p:nvPicPr>
          <p:cNvPr id="6" name="Kuva 5" descr="malli3_pr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96136" y="4005064"/>
            <a:ext cx="2638425" cy="17335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Rakennekaava ja sen mallintaminen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b="1" dirty="0" smtClean="0"/>
              <a:t>Molekyylimallinnus</a:t>
            </a:r>
            <a:r>
              <a:rPr lang="fi-FI" dirty="0" smtClean="0"/>
              <a:t> tarkoittaa tietokoneiden avulla tehtävää molekyylien rakenteen, ominaisuuksien, vuorovaikutusten ja reaktioiden tutkimista</a:t>
            </a:r>
          </a:p>
          <a:p>
            <a:r>
              <a:rPr lang="fi-FI" dirty="0" smtClean="0"/>
              <a:t>Mallit perustuvat tietokoneilla tehtäviin laskelmiin</a:t>
            </a:r>
          </a:p>
          <a:p>
            <a:r>
              <a:rPr lang="fi-FI" dirty="0" smtClean="0"/>
              <a:t>Mallinnuksen avulla voidaan tutkia esim. vaarallisia aineita</a:t>
            </a:r>
          </a:p>
          <a:p>
            <a:r>
              <a:rPr lang="fi-FI" dirty="0" smtClean="0"/>
              <a:t>Mallinnusta käytetään uusien lääkeaineiden kehittämisessä</a:t>
            </a:r>
          </a:p>
          <a:p>
            <a:r>
              <a:rPr lang="fi-FI" dirty="0" smtClean="0"/>
              <a:t>Mallinnusta käytetään myös monimutkaisten biomolekyylien rakenteen ja ominaisuuksien tutkimisessa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3.3 Rakenneisomeria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 smtClean="0"/>
              <a:t>Isomeria:</a:t>
            </a:r>
            <a:r>
              <a:rPr lang="fi-FI" dirty="0" smtClean="0"/>
              <a:t> aineilla sama molekyylikaava, mutta eri rakennekaava</a:t>
            </a:r>
          </a:p>
          <a:p>
            <a:r>
              <a:rPr lang="fi-FI" dirty="0" smtClean="0"/>
              <a:t>Rakenneisomeria: Molekyylissä atomit eri järjestyksessä</a:t>
            </a:r>
          </a:p>
          <a:p>
            <a:r>
              <a:rPr lang="fi-FI" dirty="0" err="1" smtClean="0"/>
              <a:t>Rakenneisomerin</a:t>
            </a:r>
            <a:r>
              <a:rPr lang="fi-FI" dirty="0" smtClean="0"/>
              <a:t> lajit: Runko- eli ketjuisomeria, paikkaisomeria ja funktioisomeria</a:t>
            </a:r>
          </a:p>
          <a:p>
            <a:r>
              <a:rPr lang="fi-FI" dirty="0" err="1" smtClean="0"/>
              <a:t>Strereoisomeria</a:t>
            </a:r>
            <a:r>
              <a:rPr lang="fi-FI" dirty="0" smtClean="0"/>
              <a:t>: atomien avaruudellinen suuntautuminen erilainen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Runko- eli ketjuisomeria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Molekyyleillä on sama molekyylikaava, mutta erilainen hiiliketju</a:t>
            </a:r>
          </a:p>
          <a:p>
            <a:r>
              <a:rPr lang="fi-FI" dirty="0" smtClean="0"/>
              <a:t>Esim. hiilivetyjä, jonka molekyylikaava on C</a:t>
            </a:r>
            <a:r>
              <a:rPr lang="fi-FI" baseline="-25000" dirty="0" smtClean="0"/>
              <a:t>4</a:t>
            </a:r>
            <a:r>
              <a:rPr lang="fi-FI" dirty="0" smtClean="0"/>
              <a:t>H</a:t>
            </a:r>
            <a:r>
              <a:rPr lang="fi-FI" baseline="-25000" dirty="0" smtClean="0"/>
              <a:t>10 </a:t>
            </a:r>
            <a:r>
              <a:rPr lang="fi-FI" dirty="0" smtClean="0"/>
              <a:t>, on kaksi (</a:t>
            </a:r>
            <a:r>
              <a:rPr lang="fi-FI" dirty="0" err="1" smtClean="0"/>
              <a:t>butaani</a:t>
            </a:r>
            <a:r>
              <a:rPr lang="fi-FI" dirty="0" smtClean="0"/>
              <a:t> ja 2-metyylipropaani)</a:t>
            </a:r>
          </a:p>
          <a:p>
            <a:r>
              <a:rPr lang="fi-FI" dirty="0" smtClean="0"/>
              <a:t>Haaroittuminen laskee molekyylien sulamis- ja kiehumispisteitä, koska dispersiovoimia syntyy pienemmälle alueella</a:t>
            </a:r>
            <a:endParaRPr lang="fi-FI" dirty="0"/>
          </a:p>
        </p:txBody>
      </p:sp>
      <p:pic>
        <p:nvPicPr>
          <p:cNvPr id="5" name="Sisällön paikkamerkki 4" descr="butaani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32040" y="1628800"/>
            <a:ext cx="3114675" cy="1466850"/>
          </a:xfrm>
        </p:spPr>
      </p:pic>
      <p:pic>
        <p:nvPicPr>
          <p:cNvPr id="6" name="Kuva 5" descr="2-metyyli-propaan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3645024"/>
            <a:ext cx="2295525" cy="1990725"/>
          </a:xfrm>
          <a:prstGeom prst="rect">
            <a:avLst/>
          </a:prstGeom>
        </p:spPr>
      </p:pic>
      <p:sp>
        <p:nvSpPr>
          <p:cNvPr id="7" name="Suorakulmio 6"/>
          <p:cNvSpPr/>
          <p:nvPr/>
        </p:nvSpPr>
        <p:spPr>
          <a:xfrm>
            <a:off x="5364088" y="5805264"/>
            <a:ext cx="23901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 smtClean="0">
                <a:hlinkClick r:id="rId4"/>
              </a:rPr>
              <a:t>Kiehumispiste</a:t>
            </a:r>
            <a:r>
              <a:rPr lang="fi-FI" dirty="0" smtClean="0"/>
              <a:t>: −11,7 °C</a:t>
            </a:r>
            <a:endParaRPr lang="fi-FI" dirty="0"/>
          </a:p>
        </p:txBody>
      </p:sp>
      <p:sp>
        <p:nvSpPr>
          <p:cNvPr id="8" name="Suorakulmio 7"/>
          <p:cNvSpPr/>
          <p:nvPr/>
        </p:nvSpPr>
        <p:spPr>
          <a:xfrm>
            <a:off x="5436096" y="3068960"/>
            <a:ext cx="20983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 smtClean="0">
                <a:hlinkClick r:id="rId5"/>
              </a:rPr>
              <a:t>Kiehumispiste</a:t>
            </a:r>
            <a:r>
              <a:rPr lang="fi-FI" dirty="0" smtClean="0"/>
              <a:t>: −1 °C</a:t>
            </a:r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Paikkaisomeria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003232" cy="2476872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Paikkaisomeereillä funktionaalinen ryhmä sijaitsee erikohdassa hiiliketjua</a:t>
            </a:r>
          </a:p>
          <a:p>
            <a:r>
              <a:rPr lang="fi-FI" dirty="0" err="1" smtClean="0"/>
              <a:t>Esim</a:t>
            </a:r>
            <a:r>
              <a:rPr lang="fi-FI" dirty="0" smtClean="0"/>
              <a:t> 1-butanoli ja 2-butanoli</a:t>
            </a:r>
          </a:p>
          <a:p>
            <a:r>
              <a:rPr lang="fi-FI" dirty="0" smtClean="0"/>
              <a:t>Isomeerien erilaisten fysikaalisten ominaisuuksien lisäksi ne voivat myös reagoida erilailla</a:t>
            </a:r>
          </a:p>
          <a:p>
            <a:r>
              <a:rPr lang="fi-FI" dirty="0" smtClean="0"/>
              <a:t>Esim. 1-butanoli hapettuu aldehydiksi ja lopulta </a:t>
            </a:r>
            <a:r>
              <a:rPr lang="fi-FI" dirty="0" err="1" smtClean="0"/>
              <a:t>karboksyylihapoksi</a:t>
            </a:r>
            <a:r>
              <a:rPr lang="fi-FI" dirty="0" smtClean="0"/>
              <a:t> ja 2-butanoli hapettuu ketoniksi </a:t>
            </a:r>
            <a:endParaRPr lang="fi-FI" dirty="0"/>
          </a:p>
        </p:txBody>
      </p:sp>
      <p:pic>
        <p:nvPicPr>
          <p:cNvPr id="5" name="Sisällön paikkamerkki 4" descr="1 ja 2-butanolit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2483768" y="4221088"/>
            <a:ext cx="3333750" cy="1047750"/>
          </a:xfrm>
        </p:spPr>
      </p:pic>
      <p:sp>
        <p:nvSpPr>
          <p:cNvPr id="6" name="Suorakulmio 5"/>
          <p:cNvSpPr/>
          <p:nvPr/>
        </p:nvSpPr>
        <p:spPr>
          <a:xfrm>
            <a:off x="4283968" y="5517232"/>
            <a:ext cx="2099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 smtClean="0">
                <a:hlinkClick r:id="rId3"/>
              </a:rPr>
              <a:t>Kiehumispiste</a:t>
            </a:r>
            <a:r>
              <a:rPr lang="fi-FI" dirty="0" smtClean="0"/>
              <a:t>: 99 °C</a:t>
            </a:r>
            <a:endParaRPr lang="fi-FI" dirty="0"/>
          </a:p>
        </p:txBody>
      </p:sp>
      <p:sp>
        <p:nvSpPr>
          <p:cNvPr id="7" name="Suorakulmio 6"/>
          <p:cNvSpPr/>
          <p:nvPr/>
        </p:nvSpPr>
        <p:spPr>
          <a:xfrm>
            <a:off x="1763688" y="5517232"/>
            <a:ext cx="23917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 smtClean="0">
                <a:hlinkClick r:id="rId4"/>
              </a:rPr>
              <a:t>Kiehumispiste</a:t>
            </a:r>
            <a:r>
              <a:rPr lang="fi-FI" dirty="0" smtClean="0"/>
              <a:t>: 117,7 °C</a:t>
            </a:r>
            <a:endParaRPr lang="fi-F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Funktioisomeria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Funktioisomeereillä on eri funktionaaliset ryhmät</a:t>
            </a:r>
          </a:p>
          <a:p>
            <a:r>
              <a:rPr lang="fi-FI" dirty="0" smtClean="0"/>
              <a:t>Esim. etanolin ja </a:t>
            </a:r>
            <a:r>
              <a:rPr lang="fi-FI" dirty="0" err="1" smtClean="0"/>
              <a:t>dimetyylieetterin</a:t>
            </a:r>
            <a:r>
              <a:rPr lang="fi-FI" dirty="0" smtClean="0"/>
              <a:t> molekyylikaava on sama (C</a:t>
            </a:r>
            <a:r>
              <a:rPr lang="fi-FI" baseline="-25000" dirty="0" smtClean="0"/>
              <a:t>2</a:t>
            </a:r>
            <a:r>
              <a:rPr lang="fi-FI" dirty="0" smtClean="0"/>
              <a:t>H</a:t>
            </a:r>
            <a:r>
              <a:rPr lang="fi-FI" baseline="-25000" dirty="0" smtClean="0"/>
              <a:t>6</a:t>
            </a:r>
            <a:r>
              <a:rPr lang="fi-FI" dirty="0" smtClean="0"/>
              <a:t>O) , mutta ne ovat täysin erilaisia yhdisteitä</a:t>
            </a:r>
            <a:endParaRPr lang="fi-FI" dirty="0"/>
          </a:p>
        </p:txBody>
      </p:sp>
      <p:pic>
        <p:nvPicPr>
          <p:cNvPr id="5" name="Sisällön paikkamerkki 4" descr="etanoli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64088" y="1772816"/>
            <a:ext cx="2609850" cy="1752600"/>
          </a:xfrm>
        </p:spPr>
      </p:pic>
      <p:pic>
        <p:nvPicPr>
          <p:cNvPr id="6" name="Kuva 5" descr="dimetyylieette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2080" y="3933056"/>
            <a:ext cx="2305050" cy="12573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489</Words>
  <Application>Microsoft Office PowerPoint</Application>
  <PresentationFormat>Näytössä katseltava diaesitys (4:3)</PresentationFormat>
  <Paragraphs>70</Paragraphs>
  <Slides>14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5" baseType="lpstr">
      <vt:lpstr>Office-teema</vt:lpstr>
      <vt:lpstr>Luku 3, rakenteiden mallintaminen ja tutkimus</vt:lpstr>
      <vt:lpstr>3.1 Suhdekaava ja molekyylikaava</vt:lpstr>
      <vt:lpstr>3.2 Rakennekaava ja sen mallintaminen</vt:lpstr>
      <vt:lpstr>Rakennekaava ja sen mallintaminen</vt:lpstr>
      <vt:lpstr>Rakennekaava ja sen mallintaminen</vt:lpstr>
      <vt:lpstr>3.3 Rakenneisomeria</vt:lpstr>
      <vt:lpstr>Runko- eli ketjuisomeria</vt:lpstr>
      <vt:lpstr>Paikkaisomeria</vt:lpstr>
      <vt:lpstr>Funktioisomeria</vt:lpstr>
      <vt:lpstr>3.4 Rakenteen analyysimenetelmiä</vt:lpstr>
      <vt:lpstr>Röntgendiffraktio (XRD)</vt:lpstr>
      <vt:lpstr>Massaspektrometria (MS)</vt:lpstr>
      <vt:lpstr>Infrapunaspektroskopia (IR)</vt:lpstr>
      <vt:lpstr>Ydinmagneettinen resonanssispektroskopia (NMR)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Luku 3, rakenteiden mallintaminen ja tutkimus</dc:title>
  <dc:creator>liimatainen</dc:creator>
  <cp:lastModifiedBy>liimatainen</cp:lastModifiedBy>
  <cp:revision>30</cp:revision>
  <dcterms:created xsi:type="dcterms:W3CDTF">2017-09-11T07:10:31Z</dcterms:created>
  <dcterms:modified xsi:type="dcterms:W3CDTF">2018-01-10T13:00:12Z</dcterms:modified>
</cp:coreProperties>
</file>