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6" r:id="rId2"/>
    <p:sldId id="267" r:id="rId3"/>
    <p:sldId id="277" r:id="rId4"/>
    <p:sldId id="276" r:id="rId5"/>
    <p:sldId id="278" r:id="rId6"/>
    <p:sldId id="279" r:id="rId7"/>
    <p:sldId id="280" r:id="rId8"/>
    <p:sldId id="281" r:id="rId9"/>
    <p:sldId id="282" r:id="rId10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14.3.2022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14.3.2022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869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14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14.3.2022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O60UysZ6c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ZN5a0JVNo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kstaavi.fi/digisisalto/lue-mulle-tunnekortit/" TargetMode="External"/><Relationship Id="rId7" Type="http://schemas.openxmlformats.org/officeDocument/2006/relationships/hyperlink" Target="http://www.pikitoimintamalli.fi/" TargetMode="External"/><Relationship Id="rId2" Type="http://schemas.openxmlformats.org/officeDocument/2006/relationships/hyperlink" Target="https://wordwall.net/resource/15356124/tunnehyrr%c3%a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ulkari.fi/bitstream/handle/10024/126027/Tunne-%20ja%20turvataitoja%20lapsille_WEB.pdf?sequence=1&amp;isAllowed=y" TargetMode="External"/><Relationship Id="rId5" Type="http://schemas.openxmlformats.org/officeDocument/2006/relationships/hyperlink" Target="https://areena.yle.fi/audio/1-50800984" TargetMode="External"/><Relationship Id="rId4" Type="http://schemas.openxmlformats.org/officeDocument/2006/relationships/hyperlink" Target="https://mieli.fi/materiaalit-ja-koulutukset/materiaalit/tunnekortit-varhaiskasvatukse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i-FI" dirty="0"/>
              <a:t>TUNTEET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b="1" dirty="0"/>
              <a:t>MISTÄ TUNTEET TULEVAT?</a:t>
            </a:r>
          </a:p>
          <a:p>
            <a:pPr rtl="0"/>
            <a:r>
              <a:rPr lang="fi-FI" dirty="0">
                <a:hlinkClick r:id="rId3"/>
              </a:rPr>
              <a:t>Mistä tunteet tulevat? - YouTube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MITÄ TUNTEET OVAT?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fi-FI" dirty="0"/>
              <a:t>Yksi viestinnän muoto</a:t>
            </a:r>
          </a:p>
          <a:p>
            <a:pPr rtl="0"/>
            <a:r>
              <a:rPr lang="fi-FI" dirty="0"/>
              <a:t>Kehossa ja mielessä tuntuvia tuntemuksia, kun tapahtuu mukavia tai ikäviä asioita</a:t>
            </a:r>
          </a:p>
          <a:p>
            <a:pPr rtl="0"/>
            <a:r>
              <a:rPr lang="fi-FI" dirty="0">
                <a:solidFill>
                  <a:srgbClr val="000A48"/>
                </a:solidFill>
                <a:latin typeface="Open Sans" panose="020B0604020202020204" pitchFamily="34" charset="0"/>
              </a:rPr>
              <a:t>P</a:t>
            </a:r>
            <a:r>
              <a:rPr lang="fi-FI" b="0" i="0" dirty="0">
                <a:solidFill>
                  <a:srgbClr val="000A48"/>
                </a:solidFill>
                <a:effectLst/>
                <a:latin typeface="Open Sans" panose="020B0604020202020204" pitchFamily="34" charset="0"/>
              </a:rPr>
              <a:t>erustunteita eli emootioita: ilo, suru, pelko, viha, inho ja hämmästys, tunteita jopa 27</a:t>
            </a:r>
          </a:p>
          <a:p>
            <a:pPr rtl="0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Mieliala on pitkäkestoinen tunnetila</a:t>
            </a:r>
          </a:p>
          <a:p>
            <a:pPr lvl="1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huolestuneisuus, tyytyväisyys tai surumielisyys</a:t>
            </a:r>
          </a:p>
          <a:p>
            <a:pPr marL="365760" lvl="1" indent="0">
              <a:buNone/>
            </a:pPr>
            <a:r>
              <a:rPr lang="fi-FI" dirty="0">
                <a:solidFill>
                  <a:srgbClr val="000A48"/>
                </a:solidFill>
                <a:latin typeface="Open Sans" panose="020B0606030504020204" pitchFamily="34" charset="0"/>
              </a:rPr>
              <a:t>A</a:t>
            </a: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ffektiiviset luonteenpiirteet, jotka ovat taipumuksia tuntea tietyllä tavalla, mm. kateellisuus tai ujous</a:t>
            </a:r>
          </a:p>
          <a:p>
            <a:pPr rtl="0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 Sosiaalisia tunteita ovat häpeä, syyllisyys ja nolous. Saman nimikkeen alle voi liittää myös välittämisen tunteen, hoivaamisen halun, rakkauden ja velvollisuuden tunteen</a:t>
            </a:r>
            <a:endParaRPr lang="fi-FI" dirty="0">
              <a:solidFill>
                <a:srgbClr val="000A48"/>
              </a:solidFill>
              <a:latin typeface="Open Sans" panose="020B0604020202020204" pitchFamily="34" charset="0"/>
            </a:endParaRP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A4054A-EFE8-4148-B15B-DB0D649E5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PERUSTUNTEET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BD6A59-6F37-49FD-903D-9989B57C5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fi-FI" dirty="0"/>
              <a:t>Ilo: Tapahtuu mukavia asioita ja ajatellaan onnellisia ajatuksia</a:t>
            </a:r>
          </a:p>
          <a:p>
            <a:pPr marL="45720" indent="0">
              <a:buNone/>
            </a:pPr>
            <a:r>
              <a:rPr lang="fi-FI" dirty="0"/>
              <a:t>Suru: tapahtuu jotain ikävää, jokin menee pieleen tai satutamme itsemme</a:t>
            </a:r>
          </a:p>
          <a:p>
            <a:pPr marL="45720" indent="0">
              <a:buNone/>
            </a:pPr>
            <a:r>
              <a:rPr lang="fi-FI" dirty="0"/>
              <a:t>Viha: esim. kun tulee kiusatuksi, satutetaan, ollaan turhautuneita tai kun on tunne, ettei elämä ole reilua</a:t>
            </a:r>
          </a:p>
          <a:p>
            <a:pPr algn="l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Tunteet tuntuvat neljällä eri tasolla</a:t>
            </a:r>
          </a:p>
          <a:p>
            <a:pPr lvl="1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fysiologian taso</a:t>
            </a:r>
          </a:p>
          <a:p>
            <a:pPr lvl="1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ilmaisun taso</a:t>
            </a:r>
          </a:p>
          <a:p>
            <a:pPr lvl="1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sosiaalinen taso</a:t>
            </a:r>
          </a:p>
          <a:p>
            <a:pPr lvl="1"/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subjektiivinen kokemus</a:t>
            </a:r>
          </a:p>
          <a:p>
            <a:pPr lvl="1"/>
            <a:r>
              <a:rPr lang="fi-FI" dirty="0">
                <a:hlinkClick r:id="rId2"/>
              </a:rPr>
              <a:t>Totin ja Tytin tunnematka. Jakso 2. Tunnetaito-opetusta lapsille - YouTube</a:t>
            </a:r>
            <a:endParaRPr lang="fi-FI" b="0" i="0" dirty="0">
              <a:solidFill>
                <a:srgbClr val="000A48"/>
              </a:solidFill>
              <a:effectLst/>
              <a:latin typeface="Open Sans" panose="020B0606030504020204" pitchFamily="34" charset="0"/>
            </a:endParaRPr>
          </a:p>
          <a:p>
            <a:pPr marL="45720" indent="0">
              <a:buNone/>
            </a:pPr>
            <a:endParaRPr lang="fi-FI" dirty="0"/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476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18D025-28E7-4BCD-AF59-E616D0166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PERUSTUNTEET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162226-95A0-46FA-B866-7EE25B16A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Mauri Kunnas: Pieni pelkojen kirja</a:t>
            </a:r>
          </a:p>
          <a:p>
            <a:r>
              <a:rPr lang="fi-FI" dirty="0"/>
              <a:t>Miltä pelko tuntuu?</a:t>
            </a:r>
          </a:p>
          <a:p>
            <a:pPr lvl="1"/>
            <a:r>
              <a:rPr lang="fi-FI" dirty="0"/>
              <a:t>Voi tuntua koko ruumiissa, esim. kuin vatsassa kipittäisi tuhat muurahaista tai lepattaisi sata perhosta</a:t>
            </a:r>
          </a:p>
          <a:p>
            <a:pPr lvl="1"/>
            <a:r>
              <a:rPr lang="fi-FI" dirty="0"/>
              <a:t>Kädet hikoavat</a:t>
            </a:r>
          </a:p>
          <a:p>
            <a:pPr lvl="1"/>
            <a:r>
              <a:rPr lang="fi-FI" dirty="0"/>
              <a:t>Suu kuivuu</a:t>
            </a:r>
          </a:p>
          <a:p>
            <a:pPr lvl="1"/>
            <a:r>
              <a:rPr lang="fi-FI" dirty="0"/>
              <a:t>Sydän hakkaa hurjasti</a:t>
            </a:r>
          </a:p>
          <a:p>
            <a:pPr lvl="1"/>
            <a:r>
              <a:rPr lang="fi-FI" dirty="0"/>
              <a:t>Mikä pelottaa? Koirat, hevoset, hämähäkit ja muut ötökät, nukkumaanmeno, pimeä, uudet ihmiset, paikat ja asiat sekä esiintyminen, lääkärit ja hammaslääkärit, ukkoset, myrskyt </a:t>
            </a:r>
            <a:r>
              <a:rPr lang="fi-FI" dirty="0" err="1"/>
              <a:t>jen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Mikä auttaa? Kertominen toisille, saa halauksen, pääsee syliin, oma rohkaisukeino, ” ei mitään hätää, ei syytä pelätä”</a:t>
            </a:r>
          </a:p>
        </p:txBody>
      </p:sp>
    </p:spTree>
    <p:extLst>
      <p:ext uri="{BB962C8B-B14F-4D97-AF65-F5344CB8AC3E}">
        <p14:creationId xmlns:p14="http://schemas.microsoft.com/office/powerpoint/2010/main" val="421518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1">
            <a:extLst>
              <a:ext uri="{FF2B5EF4-FFF2-40B4-BE49-F238E27FC236}">
                <a16:creationId xmlns:a16="http://schemas.microsoft.com/office/drawing/2014/main" id="{232388DE-1072-B2F2-A6CC-E5B91F34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</p:spPr>
        <p:txBody>
          <a:bodyPr/>
          <a:lstStyle/>
          <a:p>
            <a:r>
              <a:rPr lang="en-US" dirty="0"/>
              <a:t>PERUSTUNTEET</a:t>
            </a:r>
          </a:p>
        </p:txBody>
      </p:sp>
      <p:pic>
        <p:nvPicPr>
          <p:cNvPr id="1026" name="Picture 2" descr="Vain Tunteesta Tunteeseen -ohjaajan oppaan käyttöön Missä tunteet tuntuvat">
            <a:extLst>
              <a:ext uri="{FF2B5EF4-FFF2-40B4-BE49-F238E27FC236}">
                <a16:creationId xmlns:a16="http://schemas.microsoft.com/office/drawing/2014/main" id="{D9C6FB37-7113-406A-88A4-0C3401D4F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0" y="2387803"/>
            <a:ext cx="4389120" cy="314919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C49EA9CC-C04F-49A6-AFBF-C959BCA33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904999"/>
            <a:ext cx="5435600" cy="399796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Pct val="90000"/>
              <a:buFont typeface="Arial" panose="020B0604020202020204" pitchFamily="34" charset="0"/>
              <a:buChar char="•"/>
              <a:tabLst/>
            </a:pPr>
            <a:r>
              <a:rPr kumimoji="0" lang="fi-FI" altLang="fi-FI" sz="24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Subjektiivinen kokemus tarkoittaa sitä, että vertailemme tunteita toisiinsa, luokittelemme (miellyttävä - epämiellyttävä), muistelemme tunteita ja tunnekokemuksia sekä pohdimme tunteiden voimakkuutta ja tyypillisyyttä. Tähän tunteiden kognitiiviseen osatekijään pohjautuu se, että tunteita voi käsitellä ja säädellä.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Pct val="90000"/>
              <a:tabLst/>
            </a:pPr>
            <a:r>
              <a:rPr kumimoji="0" lang="fi-FI" altLang="fi-FI" sz="24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       </a:t>
            </a:r>
          </a:p>
        </p:txBody>
      </p:sp>
    </p:spTree>
    <p:extLst>
      <p:ext uri="{BB962C8B-B14F-4D97-AF65-F5344CB8AC3E}">
        <p14:creationId xmlns:p14="http://schemas.microsoft.com/office/powerpoint/2010/main" val="315766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9C8A8-D4BB-416F-8164-417BB037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PERUSTUNTEET</a:t>
            </a:r>
          </a:p>
        </p:txBody>
      </p:sp>
      <p:pic>
        <p:nvPicPr>
          <p:cNvPr id="2050" name="Picture 2" descr="Vain Tunteesta Tunteeseen -ohjaajan oppaan käyttöön Mitä tunteet ovat?">
            <a:extLst>
              <a:ext uri="{FF2B5EF4-FFF2-40B4-BE49-F238E27FC236}">
                <a16:creationId xmlns:a16="http://schemas.microsoft.com/office/drawing/2014/main" id="{6112001A-64A0-4FF5-B9FD-C5B1E0A36A0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168" y="2062479"/>
            <a:ext cx="4562951" cy="35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ain Tunteesta Tunteeseen -ohjaajan oppaan käyttöön Tunteet kuin pilvet">
            <a:extLst>
              <a:ext uri="{FF2B5EF4-FFF2-40B4-BE49-F238E27FC236}">
                <a16:creationId xmlns:a16="http://schemas.microsoft.com/office/drawing/2014/main" id="{C1C8CB24-D26F-4CB2-B5F2-6BB4DE29D8B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289" y="2062479"/>
            <a:ext cx="4562951" cy="35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75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187E8C-0A44-40C2-8B26-2A9BA0D6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TUNNETAITOJEN HARJOITTELU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AD1C24-2C7A-4E96-AECF-9F20B1BC1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Jäljittelemällä </a:t>
            </a: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opitaan spontaanisti tunteiden ilmaisua ja tunnetaitoja</a:t>
            </a:r>
          </a:p>
          <a:p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Ohjaajan on näytettävä omat tunteensa selkeästi ja nimettävä ne. Lisäksi hänen tulee kysellä lapselta kysymysketjua: Miltä tuntuu? Miksi? Mitä siitä seuraa? Ohjaajan on osattava säädellä omien tunteidensa ilmaisua. Hänen antamansa malli on merkittävä tunnetaitoharjoitusten pohja</a:t>
            </a:r>
          </a:p>
          <a:p>
            <a:pPr algn="l"/>
            <a:r>
              <a:rPr lang="fi-FI" b="1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tunnetaitoharjoituksia </a:t>
            </a: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voi käyttää sekä yhden lapsen kanssa että lapsiryhmissä: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keskustelu kuvakirjojen ja satukirjojen tapahtumista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keskustelu seuraavista aiheista: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Mitä tunteita musiikki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maalaus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elokuva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satu herättää?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092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0EFBA-6104-4FB3-AA60-976C84F9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TUNNETAITOJEN HARJOITTELU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029A3D-B380-45F9-BA98-BF337CF86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Miltä kuvien ihmisistä tuntuu?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Miltä taulun maalaajasta on tuntunut maalatessaan?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Miltä kappaleen säveltäjästä on tuntunut säveltäessään?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arvausleikit ja pantomiimi: Mitä tunnetta esitän?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roolileikit, draamat ja näytelmät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pelit, joissa opitaan sääntöjen noudattamista, voittamista ja häviämistä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00A48"/>
                </a:solidFill>
                <a:effectLst/>
                <a:latin typeface="Open Sans" panose="020B0606030504020204" pitchFamily="34" charset="0"/>
              </a:rPr>
              <a:t>Tunnekirja, kiinnostuskirja ja kehukirja toimivat päiväkirjan tavoin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9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008423-8DB4-49FD-825F-45B1A856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TUNNETAITOJEN HARJOITTELU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3F207D-125A-48A4-9AC4-79EE3EB45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Tunnehyrrä - </a:t>
            </a:r>
            <a:r>
              <a:rPr lang="fi-FI" dirty="0" err="1">
                <a:hlinkClick r:id="rId2"/>
              </a:rPr>
              <a:t>Random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wheel</a:t>
            </a:r>
            <a:r>
              <a:rPr lang="fi-FI" dirty="0">
                <a:hlinkClick r:id="rId2"/>
              </a:rPr>
              <a:t> (wordwall.net)</a:t>
            </a:r>
            <a:endParaRPr lang="fi-FI" dirty="0"/>
          </a:p>
          <a:p>
            <a:r>
              <a:rPr lang="fi-FI" dirty="0">
                <a:hlinkClick r:id="rId3"/>
              </a:rPr>
              <a:t>Lue </a:t>
            </a:r>
            <a:r>
              <a:rPr lang="fi-FI" dirty="0" err="1">
                <a:hlinkClick r:id="rId3"/>
              </a:rPr>
              <a:t>mulle</a:t>
            </a:r>
            <a:r>
              <a:rPr lang="fi-FI" dirty="0">
                <a:hlinkClick r:id="rId3"/>
              </a:rPr>
              <a:t>! -tunnekortit – </a:t>
            </a:r>
            <a:r>
              <a:rPr lang="fi-FI" dirty="0" err="1">
                <a:hlinkClick r:id="rId3"/>
              </a:rPr>
              <a:t>Pukstaavi</a:t>
            </a:r>
            <a:endParaRPr lang="fi-FI" dirty="0"/>
          </a:p>
          <a:p>
            <a:r>
              <a:rPr lang="fi-FI" dirty="0">
                <a:hlinkClick r:id="rId4"/>
              </a:rPr>
              <a:t>Tunnekortit varhaiskasvatukseen - MIELI ry</a:t>
            </a:r>
            <a:endParaRPr lang="fi-FI" dirty="0"/>
          </a:p>
          <a:p>
            <a:r>
              <a:rPr lang="fi-FI" dirty="0">
                <a:hlinkClick r:id="rId5"/>
              </a:rPr>
              <a:t>Vahvuusvariksen tarinat | Audio Areena (yle.fi)</a:t>
            </a:r>
            <a:endParaRPr lang="fi-FI" dirty="0"/>
          </a:p>
          <a:p>
            <a:r>
              <a:rPr lang="fi-FI" dirty="0">
                <a:hlinkClick r:id="rId6"/>
              </a:rPr>
              <a:t>Tunne- ja turvataitoja lapsille_WEB.pdf (julkari.fi)</a:t>
            </a:r>
            <a:endParaRPr lang="fi-FI" dirty="0"/>
          </a:p>
          <a:p>
            <a:r>
              <a:rPr lang="fi-FI" dirty="0">
                <a:hlinkClick r:id="rId7"/>
              </a:rPr>
              <a:t>PIKI-toimintamalli (pikitoimintamalli.fi)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599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Violetit kukat sinisellä taustalla (laajakuva)</Template>
  <TotalTime>75</TotalTime>
  <Words>486</Words>
  <Application>Microsoft Office PowerPoint</Application>
  <PresentationFormat>Laajakuva</PresentationFormat>
  <Paragraphs>61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Century Schoolbook</vt:lpstr>
      <vt:lpstr>Open Sans</vt:lpstr>
      <vt:lpstr>KUKAT 16X9</vt:lpstr>
      <vt:lpstr>TUNTEET</vt:lpstr>
      <vt:lpstr>MITÄ TUNTEET OVAT?</vt:lpstr>
      <vt:lpstr>PERUSTUNTEET</vt:lpstr>
      <vt:lpstr>PERUSTUNTEET</vt:lpstr>
      <vt:lpstr>PERUSTUNTEET</vt:lpstr>
      <vt:lpstr>PERUSTUNTEET</vt:lpstr>
      <vt:lpstr>TUNNETAITOJEN HARJOITTELU</vt:lpstr>
      <vt:lpstr>TUNNETAITOJEN HARJOITTELU</vt:lpstr>
      <vt:lpstr>TUNNETAITOJEN HARJOITTELU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TUNTEET</dc:title>
  <dc:creator>Anne Varonen</dc:creator>
  <cp:lastModifiedBy>Anne Varonen</cp:lastModifiedBy>
  <cp:revision>2</cp:revision>
  <dcterms:created xsi:type="dcterms:W3CDTF">2022-03-14T16:17:16Z</dcterms:created>
  <dcterms:modified xsi:type="dcterms:W3CDTF">2022-03-14T17:32:55Z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