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83" r:id="rId4"/>
    <p:sldId id="284" r:id="rId5"/>
    <p:sldId id="285" r:id="rId6"/>
    <p:sldId id="286" r:id="rId7"/>
    <p:sldId id="287" r:id="rId8"/>
    <p:sldId id="258" r:id="rId9"/>
    <p:sldId id="260" r:id="rId10"/>
    <p:sldId id="263" r:id="rId11"/>
    <p:sldId id="264" r:id="rId12"/>
    <p:sldId id="265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59" r:id="rId22"/>
    <p:sldId id="261" r:id="rId23"/>
    <p:sldId id="262" r:id="rId24"/>
    <p:sldId id="266" r:id="rId25"/>
    <p:sldId id="269" r:id="rId26"/>
    <p:sldId id="272" r:id="rId27"/>
    <p:sldId id="273" r:id="rId28"/>
    <p:sldId id="267" r:id="rId29"/>
    <p:sldId id="268" r:id="rId30"/>
    <p:sldId id="270" r:id="rId31"/>
    <p:sldId id="271" r:id="rId32"/>
    <p:sldId id="274" r:id="rId33"/>
    <p:sldId id="275" r:id="rId3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653DE-DCED-4835-837A-A1EC24ED0211}" type="datetimeFigureOut">
              <a:rPr lang="fi-FI"/>
              <a:t>6.3.2017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4033B-AA80-4012-9013-2EA5E7C434AE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5743F-7F78-436D-A664-D18AEB1A2449}" type="slidenum">
              <a:rPr lang="fi-FI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0262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4033B-AA80-4012-9013-2EA5E7C434AE}" type="slidenum">
              <a:rPr lang="fi-FI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488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4033B-AA80-4012-9013-2EA5E7C434AE}" type="slidenum">
              <a:rPr lang="fi-FI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6543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4033B-AA80-4012-9013-2EA5E7C434AE}" type="slidenum">
              <a:rPr lang="fi-FI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0753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4033B-AA80-4012-9013-2EA5E7C434AE}" type="slidenum">
              <a:rPr lang="fi-FI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2478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4033B-AA80-4012-9013-2EA5E7C434AE}" type="slidenum">
              <a:rPr lang="fi-FI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3117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4033B-AA80-4012-9013-2EA5E7C434AE}" type="slidenum">
              <a:rPr lang="fi-FI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3425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4033B-AA80-4012-9013-2EA5E7C434AE}" type="slidenum">
              <a:rPr lang="fi-FI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369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4033B-AA80-4012-9013-2EA5E7C434AE}" type="slidenum">
              <a:rPr lang="fi-FI"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2452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4033B-AA80-4012-9013-2EA5E7C434AE}" type="slidenum">
              <a:rPr lang="fi-FI"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459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4033B-AA80-4012-9013-2EA5E7C434AE}" type="slidenum">
              <a:rPr lang="fi-FI"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233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4033B-AA80-4012-9013-2EA5E7C434AE}" type="slidenum">
              <a:rPr lang="fi-FI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2550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4033B-AA80-4012-9013-2EA5E7C434AE}" type="slidenum">
              <a:rPr lang="fi-FI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604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4033B-AA80-4012-9013-2EA5E7C434AE}" type="slidenum">
              <a:rPr lang="fi-FI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50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4033B-AA80-4012-9013-2EA5E7C434AE}" type="slidenum">
              <a:rPr lang="fi-FI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555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4033B-AA80-4012-9013-2EA5E7C434AE}" type="slidenum">
              <a:rPr lang="fi-FI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9609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4033B-AA80-4012-9013-2EA5E7C434AE}" type="slidenum">
              <a:rPr lang="fi-FI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4224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4033B-AA80-4012-9013-2EA5E7C434AE}" type="slidenum">
              <a:rPr lang="fi-FI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8899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4033B-AA80-4012-9013-2EA5E7C434AE}" type="slidenum">
              <a:rPr lang="fi-FI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0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6.3.2017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60.png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Questionnaire</a:t>
            </a:r>
            <a:r>
              <a:rPr lang="fi-FI"/>
              <a:t> answers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747" y="3447863"/>
            <a:ext cx="7524894" cy="3222179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-293347" y="4146306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dirty="0" err="1">
                <a:solidFill>
                  <a:srgbClr val="000000"/>
                </a:solidFill>
                <a:latin typeface="Calibri"/>
              </a:rPr>
              <a:t>Ernestinenschule</a:t>
            </a:r>
            <a:endParaRPr lang="fi-FI" dirty="0">
              <a:solidFill>
                <a:srgbClr val="000000"/>
              </a:solidFill>
              <a:latin typeface="Calibri"/>
            </a:endParaRPr>
          </a:p>
          <a:p>
            <a:pPr algn="ctr"/>
            <a:endParaRPr lang="fi-FI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346" y="369276"/>
            <a:ext cx="7126120" cy="2815471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8479755" y="2801532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dirty="0">
                <a:latin typeface="Calibri"/>
              </a:rPr>
              <a:t>Il </a:t>
            </a:r>
            <a:r>
              <a:rPr lang="fi-FI" dirty="0" err="1">
                <a:latin typeface="Calibri"/>
              </a:rPr>
              <a:t>Liceum</a:t>
            </a:r>
            <a:r>
              <a:rPr lang="fi-FI" dirty="0">
                <a:latin typeface="Calibri"/>
              </a:rPr>
              <a:t> </a:t>
            </a:r>
            <a:r>
              <a:rPr lang="fi-FI" dirty="0" err="1">
                <a:latin typeface="Calibri"/>
              </a:rPr>
              <a:t>Ogolnoksztalcace</a:t>
            </a:r>
            <a:r>
              <a:rPr lang="fi-FI" dirty="0">
                <a:latin typeface="Calibri"/>
              </a:rPr>
              <a:t> W </a:t>
            </a:r>
            <a:r>
              <a:rPr lang="fi-FI" dirty="0" err="1">
                <a:latin typeface="Calibri"/>
              </a:rPr>
              <a:t>Gdansku</a:t>
            </a:r>
            <a:endParaRPr lang="fi-FI" dirty="0">
              <a:latin typeface="Calibri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1989" y="4016341"/>
            <a:ext cx="5472444" cy="2841659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9020907" y="5922351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dirty="0"/>
              <a:t>Karhulan lukio</a:t>
            </a:r>
          </a:p>
        </p:txBody>
      </p:sp>
    </p:spTree>
    <p:extLst>
      <p:ext uri="{BB962C8B-B14F-4D97-AF65-F5344CB8AC3E}">
        <p14:creationId xmlns:p14="http://schemas.microsoft.com/office/powerpoint/2010/main" val="631054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5610"/>
            <a:ext cx="7837610" cy="4113821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-65569" y="3968262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dirty="0" err="1">
                <a:solidFill>
                  <a:srgbClr val="000000"/>
                </a:solidFill>
                <a:latin typeface="Calibri"/>
              </a:rPr>
              <a:t>Ernestinenschule</a:t>
            </a:r>
            <a:endParaRPr lang="fi-FI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54" y="0"/>
            <a:ext cx="7452946" cy="3485141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9320783" y="2484566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dirty="0">
                <a:latin typeface="Calibri"/>
              </a:rPr>
              <a:t>Il </a:t>
            </a:r>
            <a:r>
              <a:rPr lang="fi-FI" dirty="0" err="1">
                <a:latin typeface="Calibri"/>
              </a:rPr>
              <a:t>Liceum</a:t>
            </a:r>
            <a:r>
              <a:rPr lang="fi-FI" dirty="0">
                <a:latin typeface="Calibri"/>
              </a:rPr>
              <a:t> </a:t>
            </a:r>
            <a:r>
              <a:rPr lang="fi-FI" dirty="0" err="1">
                <a:latin typeface="Calibri"/>
              </a:rPr>
              <a:t>Ogolnoksztalcace</a:t>
            </a:r>
            <a:r>
              <a:rPr lang="fi-FI" dirty="0">
                <a:latin typeface="Calibri"/>
              </a:rPr>
              <a:t> W </a:t>
            </a:r>
            <a:r>
              <a:rPr lang="fi-FI" dirty="0" err="1">
                <a:latin typeface="Calibri"/>
              </a:rPr>
              <a:t>Gdansku</a:t>
            </a:r>
            <a:endParaRPr lang="fi-FI" dirty="0">
              <a:latin typeface="Calibri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23" y="461465"/>
            <a:ext cx="5345723" cy="2612967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2832468" y="2115234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dirty="0"/>
              <a:t>Karhulan lukio</a:t>
            </a:r>
          </a:p>
        </p:txBody>
      </p:sp>
    </p:spTree>
    <p:extLst>
      <p:ext uri="{BB962C8B-B14F-4D97-AF65-F5344CB8AC3E}">
        <p14:creationId xmlns:p14="http://schemas.microsoft.com/office/powerpoint/2010/main" val="1851826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63" y="3545497"/>
            <a:ext cx="6757137" cy="3004771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-99177" y="4416669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dirty="0" err="1">
                <a:solidFill>
                  <a:srgbClr val="000000"/>
                </a:solidFill>
                <a:latin typeface="Calibri"/>
              </a:rPr>
              <a:t>Ernestinenschule</a:t>
            </a:r>
            <a:endParaRPr lang="fi-FI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337"/>
            <a:ext cx="6171142" cy="2815786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2998001" y="2218813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dirty="0"/>
              <a:t>Il </a:t>
            </a:r>
            <a:r>
              <a:rPr lang="fi-FI" dirty="0" err="1"/>
              <a:t>Liceum</a:t>
            </a:r>
            <a:r>
              <a:rPr lang="fi-FI" dirty="0"/>
              <a:t> </a:t>
            </a:r>
            <a:r>
              <a:rPr lang="fi-FI" dirty="0" err="1"/>
              <a:t>Ogolnoksztalcace</a:t>
            </a:r>
            <a:r>
              <a:rPr lang="fi-FI" dirty="0"/>
              <a:t> W </a:t>
            </a:r>
            <a:r>
              <a:rPr lang="fi-FI" dirty="0" err="1"/>
              <a:t>Gdansku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485" y="335565"/>
            <a:ext cx="5899638" cy="2869755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8994003" y="2541978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dirty="0"/>
              <a:t>Karhulan lukio</a:t>
            </a:r>
          </a:p>
        </p:txBody>
      </p:sp>
    </p:spTree>
    <p:extLst>
      <p:ext uri="{BB962C8B-B14F-4D97-AF65-F5344CB8AC3E}">
        <p14:creationId xmlns:p14="http://schemas.microsoft.com/office/powerpoint/2010/main" val="4256443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840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12. Legal immigrants should have the same rights as locals.</a:t>
            </a:r>
            <a:endParaRPr lang="fi-FI" sz="32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081" y="5058358"/>
            <a:ext cx="2492732" cy="1722726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407" y="1139113"/>
            <a:ext cx="3543981" cy="322432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4282071" y="219817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Il Liceum Ogolnoksztalcace W Gdansku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8615994" y="4363441"/>
            <a:ext cx="203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Karhulan lukio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752" y="2925877"/>
            <a:ext cx="3271838" cy="3244459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815796" y="4732773"/>
            <a:ext cx="261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/>
              <a:t>Ernestinenschule</a:t>
            </a:r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74" y="1227208"/>
            <a:ext cx="3496015" cy="339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37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2967" y="24382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13. Legal immigrants should be allowed to bring their families to the country they stay in.</a:t>
            </a:r>
            <a:endParaRPr lang="fi-FI" sz="32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081" y="5058358"/>
            <a:ext cx="2492732" cy="1722726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17" y="1670180"/>
            <a:ext cx="3491295" cy="3388177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274" y="3282626"/>
            <a:ext cx="3566043" cy="340395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153" y="1102014"/>
            <a:ext cx="3430498" cy="3236056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1120680" y="5067051"/>
            <a:ext cx="261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/>
              <a:t>Ernestinenschule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4897695" y="2484615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Il Liceum Ogolnoksztalcace W Gdansku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9024985" y="4338070"/>
            <a:ext cx="203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Karhulan lukio</a:t>
            </a:r>
          </a:p>
        </p:txBody>
      </p:sp>
    </p:spTree>
    <p:extLst>
      <p:ext uri="{BB962C8B-B14F-4D97-AF65-F5344CB8AC3E}">
        <p14:creationId xmlns:p14="http://schemas.microsoft.com/office/powerpoint/2010/main" val="747851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14. Legal immigrants should be able to get the citizenship of the country easily.</a:t>
            </a:r>
            <a:endParaRPr lang="fi-FI" sz="32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081" y="5058358"/>
            <a:ext cx="2492732" cy="1722726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862" y="1213952"/>
            <a:ext cx="3585775" cy="327273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498" y="3109122"/>
            <a:ext cx="3468364" cy="3326798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879" y="1871819"/>
            <a:ext cx="3669263" cy="3432536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892723" y="5300820"/>
            <a:ext cx="261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/>
              <a:t>Ernestinenschule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4759765" y="2484615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Il Liceum Ogolnoksztalcace W Gdansku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8789437" y="4486684"/>
            <a:ext cx="203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Karhulan lukio</a:t>
            </a:r>
          </a:p>
        </p:txBody>
      </p:sp>
    </p:spTree>
    <p:extLst>
      <p:ext uri="{BB962C8B-B14F-4D97-AF65-F5344CB8AC3E}">
        <p14:creationId xmlns:p14="http://schemas.microsoft.com/office/powerpoint/2010/main" val="2325450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596" y="8520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15. Legal immigrants should take up some work.</a:t>
            </a:r>
            <a:endParaRPr lang="fi-FI" sz="32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081" y="5058358"/>
            <a:ext cx="2492732" cy="1722726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14" y="1541981"/>
            <a:ext cx="3556565" cy="338516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912" y="3271060"/>
            <a:ext cx="3581109" cy="331217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849" y="909831"/>
            <a:ext cx="3630463" cy="3456895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884621" y="5058357"/>
            <a:ext cx="261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/>
              <a:t>Ernestinenschule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4686281" y="256558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Il Liceum Ogolnoksztalcace W Gdansku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8789437" y="4423292"/>
            <a:ext cx="203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Karhulan lukio</a:t>
            </a:r>
          </a:p>
        </p:txBody>
      </p:sp>
    </p:spTree>
    <p:extLst>
      <p:ext uri="{BB962C8B-B14F-4D97-AF65-F5344CB8AC3E}">
        <p14:creationId xmlns:p14="http://schemas.microsoft.com/office/powerpoint/2010/main" val="498524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217" y="6654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16. Legal immigrants should be sent back if they don´t work.</a:t>
            </a:r>
            <a:endParaRPr lang="fi-FI" sz="32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081" y="5058358"/>
            <a:ext cx="2492732" cy="1722726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681" y="1143679"/>
            <a:ext cx="3562642" cy="3255277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077" y="3211913"/>
            <a:ext cx="3764649" cy="354829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35" y="1231445"/>
            <a:ext cx="3604591" cy="3475343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782217" y="4778016"/>
            <a:ext cx="261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/>
              <a:t>Ernestinenschule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4686281" y="256558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Il Liceum Ogolnoksztalcace W Gdansku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8666997" y="4398956"/>
            <a:ext cx="203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Karhulan lukio</a:t>
            </a:r>
          </a:p>
        </p:txBody>
      </p:sp>
    </p:spTree>
    <p:extLst>
      <p:ext uri="{BB962C8B-B14F-4D97-AF65-F5344CB8AC3E}">
        <p14:creationId xmlns:p14="http://schemas.microsoft.com/office/powerpoint/2010/main" val="2652533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3713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17. Immigrants should respect customs of the country that they live in.</a:t>
            </a:r>
            <a:endParaRPr lang="fi-FI" sz="32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081" y="5058358"/>
            <a:ext cx="2492732" cy="1722726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93" y="1767470"/>
            <a:ext cx="3473711" cy="340478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780" y="3258035"/>
            <a:ext cx="3534439" cy="3264743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5820" y="1245733"/>
            <a:ext cx="3343470" cy="3302022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812277" y="5098780"/>
            <a:ext cx="261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/>
              <a:t>Ernestinenschule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4724399" y="247289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Il Liceum Ogolnoksztalcace W Gdansku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9086874" y="4618390"/>
            <a:ext cx="203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Karhulan lukio</a:t>
            </a:r>
          </a:p>
        </p:txBody>
      </p:sp>
    </p:spTree>
    <p:extLst>
      <p:ext uri="{BB962C8B-B14F-4D97-AF65-F5344CB8AC3E}">
        <p14:creationId xmlns:p14="http://schemas.microsoft.com/office/powerpoint/2010/main" val="503165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99289" y="112206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/>
              <a:t>18. The number of immigrants and refugees should be more equally spread in different European countries.</a:t>
            </a:r>
            <a:endParaRPr lang="fi-FI" sz="32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268" y="5135274"/>
            <a:ext cx="2492732" cy="172272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829" y="1220810"/>
            <a:ext cx="3551508" cy="340772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365" y="3001615"/>
            <a:ext cx="3713129" cy="368366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31" y="1517940"/>
            <a:ext cx="3675434" cy="3540418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983362" y="5058358"/>
            <a:ext cx="261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/>
              <a:t>Ernestinenschule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4724399" y="247289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Il Liceum Ogolnoksztalcace W Gdansku</a:t>
            </a:r>
            <a:endParaRPr lang="fi-FI" dirty="0"/>
          </a:p>
        </p:txBody>
      </p:sp>
      <p:sp>
        <p:nvSpPr>
          <p:cNvPr id="10" name="Tekstiruutu 9"/>
          <p:cNvSpPr txBox="1"/>
          <p:nvPr/>
        </p:nvSpPr>
        <p:spPr>
          <a:xfrm>
            <a:off x="8855735" y="4658779"/>
            <a:ext cx="203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Karhulan lukio</a:t>
            </a:r>
          </a:p>
        </p:txBody>
      </p:sp>
    </p:spTree>
    <p:extLst>
      <p:ext uri="{BB962C8B-B14F-4D97-AF65-F5344CB8AC3E}">
        <p14:creationId xmlns:p14="http://schemas.microsoft.com/office/powerpoint/2010/main" val="229034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dirty="0"/>
              <a:t>1. </a:t>
            </a:r>
            <a:r>
              <a:rPr lang="en-US" sz="3600" dirty="0"/>
              <a:t>An immigrant is someone who was not born in the country she/he lives in.</a:t>
            </a:r>
            <a:br>
              <a:rPr lang="en-US" dirty="0"/>
            </a:br>
            <a:r>
              <a:rPr lang="fi-FI" dirty="0"/>
              <a:t> 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952" y="5260232"/>
            <a:ext cx="2212435" cy="145874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015" y="1027906"/>
            <a:ext cx="3488785" cy="3096635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9019934" y="4323054"/>
            <a:ext cx="158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Karhulan lukio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384" y="3018706"/>
            <a:ext cx="3404631" cy="3277487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4706399" y="2218900"/>
            <a:ext cx="281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Il Liceum Ogolnoksztalcace W Gdansku</a:t>
            </a:r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671" y="1421249"/>
            <a:ext cx="3511254" cy="3337859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1352739" y="4952322"/>
            <a:ext cx="1833511" cy="381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Ernestinenschule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5353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19. Neighboring countries of the crisis areas should take more immigrants and refugees.</a:t>
            </a:r>
            <a:endParaRPr lang="fi-FI" sz="32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99" y="1544771"/>
            <a:ext cx="3813195" cy="3644061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9268" y="5135274"/>
            <a:ext cx="2492732" cy="172272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995" y="3044959"/>
            <a:ext cx="3766935" cy="3661037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2247" y="1176844"/>
            <a:ext cx="3570054" cy="3332051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970010" y="5188832"/>
            <a:ext cx="261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/>
              <a:t>Ernestinenschule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4845970" y="239862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Il Liceum Ogolnoksztalcace W Gdansku</a:t>
            </a:r>
            <a:endParaRPr lang="fi-FI" dirty="0"/>
          </a:p>
        </p:txBody>
      </p:sp>
      <p:sp>
        <p:nvSpPr>
          <p:cNvPr id="10" name="Tekstiruutu 9"/>
          <p:cNvSpPr txBox="1"/>
          <p:nvPr/>
        </p:nvSpPr>
        <p:spPr>
          <a:xfrm>
            <a:off x="9076343" y="4452752"/>
            <a:ext cx="203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Karhulan lukio</a:t>
            </a:r>
          </a:p>
        </p:txBody>
      </p:sp>
    </p:spTree>
    <p:extLst>
      <p:ext uri="{BB962C8B-B14F-4D97-AF65-F5344CB8AC3E}">
        <p14:creationId xmlns:p14="http://schemas.microsoft.com/office/powerpoint/2010/main" val="3690862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1967" y="-66675"/>
            <a:ext cx="11661857" cy="1452792"/>
          </a:xfrm>
        </p:spPr>
        <p:txBody>
          <a:bodyPr>
            <a:normAutofit/>
          </a:bodyPr>
          <a:lstStyle/>
          <a:p>
            <a:r>
              <a:rPr lang="fi-FI" sz="3200" dirty="0"/>
              <a:t>20. </a:t>
            </a:r>
            <a:r>
              <a:rPr lang="en-US" sz="3200" dirty="0"/>
              <a:t>Most today's immigrants immigrate because of economic reasons</a:t>
            </a:r>
            <a:r>
              <a:rPr lang="fi-FI" sz="3200" dirty="0"/>
              <a:t>.</a:t>
            </a:r>
            <a:endParaRPr lang="fi-FI" sz="3600" dirty="0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27926" y="5185612"/>
            <a:ext cx="2364074" cy="1672388"/>
          </a:xfrm>
        </p:spPr>
      </p:pic>
      <p:sp>
        <p:nvSpPr>
          <p:cNvPr id="8" name="Tekstiruutu 7"/>
          <p:cNvSpPr txBox="1"/>
          <p:nvPr/>
        </p:nvSpPr>
        <p:spPr>
          <a:xfrm>
            <a:off x="8113406" y="4418782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i-FI" err="1"/>
              <a:t>Karhulanlukio</a:t>
            </a:r>
            <a:endParaRPr lang="fi-FI" err="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311" y="3125475"/>
            <a:ext cx="4001532" cy="3422164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4173521" y="2387000"/>
            <a:ext cx="2743200" cy="646331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i-FI" dirty="0">
                <a:latin typeface="Calibri"/>
              </a:rPr>
              <a:t>Il </a:t>
            </a:r>
            <a:r>
              <a:rPr lang="fi-FI" dirty="0" err="1">
                <a:latin typeface="Calibri"/>
              </a:rPr>
              <a:t>Liceum</a:t>
            </a:r>
            <a:r>
              <a:rPr lang="fi-FI" dirty="0">
                <a:latin typeface="Calibri"/>
              </a:rPr>
              <a:t> </a:t>
            </a:r>
            <a:r>
              <a:rPr lang="fi-FI" dirty="0" err="1">
                <a:latin typeface="Calibri"/>
              </a:rPr>
              <a:t>Ogolnoksztalcace</a:t>
            </a:r>
            <a:r>
              <a:rPr lang="fi-FI" dirty="0">
                <a:latin typeface="Calibri"/>
              </a:rPr>
              <a:t> W </a:t>
            </a:r>
            <a:r>
              <a:rPr lang="fi-FI" dirty="0" err="1">
                <a:latin typeface="Calibri"/>
              </a:rPr>
              <a:t>Gdansku</a:t>
            </a:r>
            <a:endParaRPr lang="fi-FI" dirty="0">
              <a:latin typeface="Calibri"/>
            </a:endParaRP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15" y="1139576"/>
            <a:ext cx="3573643" cy="3279206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646713" y="4616078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dirty="0" err="1"/>
              <a:t>Ernestinenschule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1004" y="1009444"/>
            <a:ext cx="3345908" cy="340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25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3537" y="276225"/>
            <a:ext cx="10515600" cy="1325563"/>
          </a:xfrm>
        </p:spPr>
        <p:txBody>
          <a:bodyPr/>
          <a:lstStyle/>
          <a:p>
            <a:r>
              <a:rPr lang="fi-FI" sz="3200"/>
              <a:t>21. </a:t>
            </a:r>
            <a:r>
              <a:rPr lang="fi-FI" sz="3200" err="1"/>
              <a:t>Immigrants</a:t>
            </a:r>
            <a:r>
              <a:rPr lang="fi-FI" sz="3200"/>
              <a:t> in </a:t>
            </a:r>
            <a:r>
              <a:rPr lang="fi-FI" sz="3200" err="1"/>
              <a:t>the</a:t>
            </a:r>
            <a:r>
              <a:rPr lang="fi-FI" sz="3200"/>
              <a:t> </a:t>
            </a:r>
            <a:r>
              <a:rPr lang="fi-FI" sz="3200" err="1"/>
              <a:t>past</a:t>
            </a:r>
            <a:r>
              <a:rPr lang="fi-FI" sz="3200"/>
              <a:t> </a:t>
            </a:r>
            <a:r>
              <a:rPr lang="fi-FI" sz="3200" err="1"/>
              <a:t>mainly</a:t>
            </a:r>
            <a:r>
              <a:rPr lang="fi-FI" sz="3200"/>
              <a:t> </a:t>
            </a:r>
            <a:r>
              <a:rPr lang="fi-FI" sz="3200" err="1"/>
              <a:t>immigrated</a:t>
            </a:r>
            <a:r>
              <a:rPr lang="fi-FI" sz="3200"/>
              <a:t> </a:t>
            </a:r>
            <a:r>
              <a:rPr lang="fi-FI" sz="3200" err="1"/>
              <a:t>because</a:t>
            </a:r>
            <a:r>
              <a:rPr lang="fi-FI" sz="3200"/>
              <a:t> of </a:t>
            </a:r>
            <a:r>
              <a:rPr lang="fi-FI" sz="3200" err="1"/>
              <a:t>religious</a:t>
            </a:r>
            <a:r>
              <a:rPr lang="fi-FI" sz="3200"/>
              <a:t> </a:t>
            </a:r>
            <a:r>
              <a:rPr lang="fi-FI" sz="3200" err="1"/>
              <a:t>reasons</a:t>
            </a:r>
            <a:r>
              <a:rPr lang="fi-FI" sz="3200"/>
              <a:t>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215" y="1109029"/>
            <a:ext cx="3163974" cy="3086398"/>
          </a:xfrm>
          <a:prstGeom prst="rect">
            <a:avLst/>
          </a:prstGeom>
        </p:spPr>
      </p:pic>
      <p:pic>
        <p:nvPicPr>
          <p:cNvPr id="5" name="Sisällön paikkamerkki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7926" y="5083767"/>
            <a:ext cx="2364074" cy="1672388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6944" y="2892982"/>
            <a:ext cx="3426753" cy="331416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650" y="1673190"/>
            <a:ext cx="3819002" cy="3294075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568251" y="5397738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dirty="0" err="1"/>
              <a:t>Ernestinenschule</a:t>
            </a:r>
            <a:endParaRPr lang="fi-FI" dirty="0"/>
          </a:p>
        </p:txBody>
      </p:sp>
      <p:sp>
        <p:nvSpPr>
          <p:cNvPr id="10" name="Tekstiruutu 9"/>
          <p:cNvSpPr txBox="1"/>
          <p:nvPr/>
        </p:nvSpPr>
        <p:spPr>
          <a:xfrm>
            <a:off x="4569582" y="1963000"/>
            <a:ext cx="2743200" cy="646331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i-FI" dirty="0">
                <a:latin typeface="Calibri"/>
              </a:rPr>
              <a:t>Il </a:t>
            </a:r>
            <a:r>
              <a:rPr lang="fi-FI" dirty="0" err="1">
                <a:latin typeface="Calibri"/>
              </a:rPr>
              <a:t>Liceum</a:t>
            </a:r>
            <a:r>
              <a:rPr lang="fi-FI" dirty="0">
                <a:latin typeface="Calibri"/>
              </a:rPr>
              <a:t> </a:t>
            </a:r>
            <a:r>
              <a:rPr lang="fi-FI" dirty="0" err="1">
                <a:latin typeface="Calibri"/>
              </a:rPr>
              <a:t>Ogolnoksztalcace</a:t>
            </a:r>
            <a:r>
              <a:rPr lang="fi-FI" dirty="0">
                <a:latin typeface="Calibri"/>
              </a:rPr>
              <a:t> W </a:t>
            </a:r>
            <a:r>
              <a:rPr lang="fi-FI" dirty="0" err="1">
                <a:latin typeface="Calibri"/>
              </a:rPr>
              <a:t>Gdansku</a:t>
            </a:r>
            <a:endParaRPr lang="fi-FI" dirty="0">
              <a:latin typeface="Calibri"/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8420989" y="4299353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i-FI" dirty="0" err="1"/>
              <a:t>Karhulanlukio</a:t>
            </a:r>
            <a:endParaRPr lang="fi-FI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4187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3936" cy="1240442"/>
          </a:xfrm>
        </p:spPr>
        <p:txBody>
          <a:bodyPr>
            <a:normAutofit/>
          </a:bodyPr>
          <a:lstStyle/>
          <a:p>
            <a:r>
              <a:rPr lang="fi-FI" sz="3200"/>
              <a:t>22. Is </a:t>
            </a:r>
            <a:r>
              <a:rPr lang="fi-FI" sz="3200" err="1"/>
              <a:t>there</a:t>
            </a:r>
            <a:r>
              <a:rPr lang="fi-FI" sz="3200"/>
              <a:t> a </a:t>
            </a:r>
            <a:r>
              <a:rPr lang="fi-FI" sz="3200" err="1"/>
              <a:t>standardized</a:t>
            </a:r>
            <a:r>
              <a:rPr lang="fi-FI" sz="3200"/>
              <a:t> European </a:t>
            </a:r>
            <a:r>
              <a:rPr lang="fi-FI" sz="3200" err="1"/>
              <a:t>immigration</a:t>
            </a:r>
            <a:r>
              <a:rPr lang="fi-FI" sz="3200"/>
              <a:t> </a:t>
            </a:r>
            <a:r>
              <a:rPr lang="fi-FI" sz="3200" err="1"/>
              <a:t>policy</a:t>
            </a:r>
            <a:r>
              <a:rPr lang="fi-FI" sz="3200"/>
              <a:t>?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136" y="5400675"/>
            <a:ext cx="2124649" cy="136004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904" y="1203559"/>
            <a:ext cx="3768463" cy="3326921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3298" y="3012873"/>
            <a:ext cx="3747826" cy="338257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589" y="1456463"/>
            <a:ext cx="3729774" cy="3318341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838200" y="4774804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err="1"/>
              <a:t>Ernestinenschule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4643533" y="2421692"/>
            <a:ext cx="2743200" cy="646331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i-FI" dirty="0">
                <a:latin typeface="Calibri"/>
              </a:rPr>
              <a:t>Il </a:t>
            </a:r>
            <a:r>
              <a:rPr lang="fi-FI" dirty="0" err="1">
                <a:latin typeface="Calibri"/>
              </a:rPr>
              <a:t>Liceum</a:t>
            </a:r>
            <a:r>
              <a:rPr lang="fi-FI" dirty="0">
                <a:latin typeface="Calibri"/>
              </a:rPr>
              <a:t> </a:t>
            </a:r>
            <a:r>
              <a:rPr lang="fi-FI" dirty="0" err="1">
                <a:latin typeface="Calibri"/>
              </a:rPr>
              <a:t>Ogolnoksztalcace</a:t>
            </a:r>
            <a:r>
              <a:rPr lang="fi-FI" dirty="0">
                <a:latin typeface="Calibri"/>
              </a:rPr>
              <a:t> W </a:t>
            </a:r>
            <a:r>
              <a:rPr lang="fi-FI" dirty="0" err="1">
                <a:latin typeface="Calibri"/>
              </a:rPr>
              <a:t>Gdansku</a:t>
            </a:r>
            <a:endParaRPr lang="fi-FI" dirty="0">
              <a:latin typeface="Calibri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8431045" y="4590138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i-FI" dirty="0" err="1"/>
              <a:t>Karhulanlukio</a:t>
            </a:r>
            <a:endParaRPr lang="fi-FI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9170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98" y="152400"/>
            <a:ext cx="10515600" cy="1325563"/>
          </a:xfrm>
        </p:spPr>
        <p:txBody>
          <a:bodyPr/>
          <a:lstStyle/>
          <a:p>
            <a:r>
              <a:rPr lang="fi-FI" sz="3200"/>
              <a:t>23. A </a:t>
            </a:r>
            <a:r>
              <a:rPr lang="fi-FI" sz="3200" err="1"/>
              <a:t>refugee</a:t>
            </a:r>
            <a:r>
              <a:rPr lang="fi-FI" sz="3200"/>
              <a:t> is </a:t>
            </a:r>
            <a:r>
              <a:rPr lang="fi-FI" sz="3200" err="1"/>
              <a:t>the</a:t>
            </a:r>
            <a:r>
              <a:rPr lang="fi-FI" sz="3200"/>
              <a:t> </a:t>
            </a:r>
            <a:r>
              <a:rPr lang="fi-FI" sz="3200" err="1"/>
              <a:t>same</a:t>
            </a:r>
            <a:r>
              <a:rPr lang="fi-FI" sz="3200"/>
              <a:t> as an </a:t>
            </a:r>
            <a:r>
              <a:rPr lang="fi-FI" sz="3200" err="1"/>
              <a:t>immigrant</a:t>
            </a:r>
            <a:r>
              <a:rPr lang="fi-FI" sz="3200"/>
              <a:t>.</a:t>
            </a:r>
          </a:p>
        </p:txBody>
      </p:sp>
      <p:pic>
        <p:nvPicPr>
          <p:cNvPr id="4" name="Sisällön paikkamerkki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356" y="5133975"/>
            <a:ext cx="2364074" cy="167238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7472" y="815181"/>
            <a:ext cx="3741295" cy="3621994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176" y="2899321"/>
            <a:ext cx="3604287" cy="3436333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365" y="1351566"/>
            <a:ext cx="3770855" cy="3532617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752192" y="5042807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dirty="0" err="1"/>
              <a:t>Ernestinenschule</a:t>
            </a:r>
            <a:endParaRPr lang="fi-FI" dirty="0"/>
          </a:p>
        </p:txBody>
      </p:sp>
      <p:sp>
        <p:nvSpPr>
          <p:cNvPr id="11" name="Tekstiruutu 10"/>
          <p:cNvSpPr txBox="1"/>
          <p:nvPr/>
        </p:nvSpPr>
        <p:spPr>
          <a:xfrm>
            <a:off x="4742910" y="2103966"/>
            <a:ext cx="2743200" cy="646331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i-FI" dirty="0">
                <a:latin typeface="Calibri"/>
              </a:rPr>
              <a:t>Il </a:t>
            </a:r>
            <a:r>
              <a:rPr lang="fi-FI" dirty="0" err="1">
                <a:latin typeface="Calibri"/>
              </a:rPr>
              <a:t>Liceum</a:t>
            </a:r>
            <a:r>
              <a:rPr lang="fi-FI" dirty="0">
                <a:latin typeface="Calibri"/>
              </a:rPr>
              <a:t> </a:t>
            </a:r>
            <a:r>
              <a:rPr lang="fi-FI" dirty="0" err="1">
                <a:latin typeface="Calibri"/>
              </a:rPr>
              <a:t>Ogolnoksztalcace</a:t>
            </a:r>
            <a:r>
              <a:rPr lang="fi-FI" dirty="0">
                <a:latin typeface="Calibri"/>
              </a:rPr>
              <a:t> W </a:t>
            </a:r>
            <a:r>
              <a:rPr lang="fi-FI" dirty="0" err="1">
                <a:latin typeface="Calibri"/>
              </a:rPr>
              <a:t>Gdansku</a:t>
            </a:r>
            <a:endParaRPr lang="fi-FI" dirty="0">
              <a:latin typeface="Calibri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8542979" y="4514851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i-FI" dirty="0" err="1"/>
              <a:t>Karhulanlukio</a:t>
            </a:r>
            <a:endParaRPr lang="fi-FI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7915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/>
              <a:t>24. </a:t>
            </a:r>
            <a:r>
              <a:rPr lang="fi-FI" sz="3200" err="1"/>
              <a:t>Multiculturalism</a:t>
            </a:r>
            <a:r>
              <a:rPr lang="fi-FI" sz="3200"/>
              <a:t> </a:t>
            </a:r>
            <a:r>
              <a:rPr lang="fi-FI" sz="3200" err="1"/>
              <a:t>helps</a:t>
            </a:r>
            <a:r>
              <a:rPr lang="fi-FI" sz="3200"/>
              <a:t> to </a:t>
            </a:r>
            <a:r>
              <a:rPr lang="fi-FI" sz="3200" err="1"/>
              <a:t>end</a:t>
            </a:r>
            <a:r>
              <a:rPr lang="fi-FI" sz="3200"/>
              <a:t> </a:t>
            </a:r>
            <a:r>
              <a:rPr lang="fi-FI" sz="3200" err="1"/>
              <a:t>prejudices</a:t>
            </a:r>
            <a:r>
              <a:rPr lang="fi-FI" sz="3200"/>
              <a:t> </a:t>
            </a:r>
            <a:r>
              <a:rPr lang="fi-FI" sz="3200" err="1"/>
              <a:t>against</a:t>
            </a:r>
            <a:r>
              <a:rPr lang="fi-FI" sz="3200"/>
              <a:t> </a:t>
            </a:r>
            <a:r>
              <a:rPr lang="fi-FI" sz="3200" err="1"/>
              <a:t>people</a:t>
            </a:r>
            <a:r>
              <a:rPr lang="fi-FI" sz="3200"/>
              <a:t> of </a:t>
            </a:r>
            <a:r>
              <a:rPr lang="fi-FI" sz="3200" err="1"/>
              <a:t>different</a:t>
            </a:r>
            <a:r>
              <a:rPr lang="fi-FI" sz="3200"/>
              <a:t> </a:t>
            </a:r>
            <a:r>
              <a:rPr lang="fi-FI" sz="3200" err="1"/>
              <a:t>origins</a:t>
            </a:r>
            <a:r>
              <a:rPr lang="fi-FI" sz="3200"/>
              <a:t>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921" y="1186836"/>
            <a:ext cx="3915593" cy="3664265"/>
          </a:xfrm>
          <a:prstGeom prst="rect">
            <a:avLst/>
          </a:prstGeom>
        </p:spPr>
      </p:pic>
      <p:pic>
        <p:nvPicPr>
          <p:cNvPr id="5" name="Sisällön paikkamerkki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6222" y="5185612"/>
            <a:ext cx="2364074" cy="1672388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417" y="3066767"/>
            <a:ext cx="3683884" cy="3565807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486" y="1777086"/>
            <a:ext cx="3562939" cy="3535281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678355" y="5315616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dirty="0" err="1"/>
              <a:t>Ernestinenschule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4724400" y="2420436"/>
            <a:ext cx="2743200" cy="646331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i-FI">
                <a:latin typeface="Calibri"/>
              </a:rPr>
              <a:t>Il </a:t>
            </a:r>
            <a:r>
              <a:rPr lang="fi-FI" err="1">
                <a:latin typeface="Calibri"/>
              </a:rPr>
              <a:t>Liceum</a:t>
            </a:r>
            <a:r>
              <a:rPr lang="fi-FI">
                <a:latin typeface="Calibri"/>
              </a:rPr>
              <a:t> </a:t>
            </a:r>
            <a:r>
              <a:rPr lang="fi-FI" err="1">
                <a:latin typeface="Calibri"/>
              </a:rPr>
              <a:t>Ogolnoksztalcace</a:t>
            </a:r>
            <a:r>
              <a:rPr lang="fi-FI">
                <a:latin typeface="Calibri"/>
              </a:rPr>
              <a:t> W </a:t>
            </a:r>
            <a:r>
              <a:rPr lang="fi-FI" err="1">
                <a:latin typeface="Calibri"/>
              </a:rPr>
              <a:t>Gdansku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8484622" y="4770153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i-FI" dirty="0" err="1"/>
              <a:t>Karhulanlukio</a:t>
            </a:r>
            <a:endParaRPr lang="fi-FI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289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/>
              <a:t>25. </a:t>
            </a:r>
            <a:r>
              <a:rPr lang="fi-FI" sz="3200" err="1"/>
              <a:t>There</a:t>
            </a:r>
            <a:r>
              <a:rPr lang="fi-FI" sz="3200"/>
              <a:t> </a:t>
            </a:r>
            <a:r>
              <a:rPr lang="fi-FI" sz="3200" err="1"/>
              <a:t>should</a:t>
            </a:r>
            <a:r>
              <a:rPr lang="fi-FI" sz="3200"/>
              <a:t> </a:t>
            </a:r>
            <a:r>
              <a:rPr lang="fi-FI" sz="3200" err="1"/>
              <a:t>be</a:t>
            </a:r>
            <a:r>
              <a:rPr lang="fi-FI" sz="3200"/>
              <a:t> a </a:t>
            </a:r>
            <a:r>
              <a:rPr lang="fi-FI" sz="3200" err="1"/>
              <a:t>special</a:t>
            </a:r>
            <a:r>
              <a:rPr lang="fi-FI" sz="3200"/>
              <a:t> </a:t>
            </a:r>
            <a:r>
              <a:rPr lang="fi-FI" sz="3200" err="1"/>
              <a:t>program</a:t>
            </a:r>
            <a:r>
              <a:rPr lang="fi-FI" sz="3200"/>
              <a:t> to </a:t>
            </a:r>
            <a:r>
              <a:rPr lang="fi-FI" sz="3200" err="1"/>
              <a:t>make</a:t>
            </a:r>
            <a:r>
              <a:rPr lang="fi-FI" sz="3200"/>
              <a:t> </a:t>
            </a:r>
            <a:r>
              <a:rPr lang="fi-FI" sz="3200" err="1"/>
              <a:t>integration</a:t>
            </a:r>
            <a:r>
              <a:rPr lang="fi-FI" sz="3200"/>
              <a:t> </a:t>
            </a:r>
            <a:r>
              <a:rPr lang="fi-FI" sz="3200" err="1"/>
              <a:t>easier</a:t>
            </a:r>
            <a:r>
              <a:rPr lang="fi-FI" sz="3200"/>
              <a:t> for </a:t>
            </a:r>
            <a:r>
              <a:rPr lang="fi-FI" sz="3200" err="1"/>
              <a:t>immigrants</a:t>
            </a:r>
            <a:r>
              <a:rPr lang="fi-FI" sz="3200"/>
              <a:t>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453" y="1102551"/>
            <a:ext cx="4041153" cy="364703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605" y="2926069"/>
            <a:ext cx="3797709" cy="3575255"/>
          </a:xfrm>
          <a:prstGeom prst="rect">
            <a:avLst/>
          </a:prstGeom>
        </p:spPr>
      </p:pic>
      <p:pic>
        <p:nvPicPr>
          <p:cNvPr id="6" name="Sisällön paikkamerkki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7532" y="5217820"/>
            <a:ext cx="2364074" cy="1672388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838200" y="5162543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dirty="0" err="1"/>
              <a:t>Ernestinenschule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4740859" y="2130651"/>
            <a:ext cx="2743200" cy="646331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i-FI" dirty="0">
                <a:latin typeface="Calibri"/>
              </a:rPr>
              <a:t>Il </a:t>
            </a:r>
            <a:r>
              <a:rPr lang="fi-FI" dirty="0" err="1">
                <a:latin typeface="Calibri"/>
              </a:rPr>
              <a:t>Liceum</a:t>
            </a:r>
            <a:r>
              <a:rPr lang="fi-FI" dirty="0">
                <a:latin typeface="Calibri"/>
              </a:rPr>
              <a:t> </a:t>
            </a:r>
            <a:r>
              <a:rPr lang="fi-FI" dirty="0" err="1">
                <a:latin typeface="Calibri"/>
              </a:rPr>
              <a:t>Ogolnoksztalcace</a:t>
            </a:r>
            <a:r>
              <a:rPr lang="fi-FI" dirty="0">
                <a:latin typeface="Calibri"/>
              </a:rPr>
              <a:t> W </a:t>
            </a:r>
            <a:r>
              <a:rPr lang="fi-FI" dirty="0" err="1">
                <a:latin typeface="Calibri"/>
              </a:rPr>
              <a:t>Gdansku</a:t>
            </a:r>
            <a:endParaRPr lang="fi-FI" dirty="0">
              <a:latin typeface="Calibri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8699429" y="4793211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i-FI" dirty="0" err="1"/>
              <a:t>Karhulanlukio</a:t>
            </a:r>
            <a:endParaRPr lang="fi-FI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601" y="1654438"/>
            <a:ext cx="3724864" cy="33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36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/>
              <a:t>26. EU </a:t>
            </a:r>
            <a:r>
              <a:rPr lang="fi-FI" sz="3200" err="1"/>
              <a:t>countries</a:t>
            </a:r>
            <a:r>
              <a:rPr lang="fi-FI" sz="3200"/>
              <a:t> </a:t>
            </a:r>
            <a:r>
              <a:rPr lang="fi-FI" sz="3200" err="1"/>
              <a:t>will</a:t>
            </a:r>
            <a:r>
              <a:rPr lang="fi-FI" sz="3200"/>
              <a:t> </a:t>
            </a:r>
            <a:r>
              <a:rPr lang="fi-FI" sz="3200" err="1"/>
              <a:t>have</a:t>
            </a:r>
            <a:r>
              <a:rPr lang="fi-FI" sz="3200"/>
              <a:t> an </a:t>
            </a:r>
            <a:r>
              <a:rPr lang="fi-FI" sz="3200" err="1"/>
              <a:t>economical</a:t>
            </a:r>
            <a:r>
              <a:rPr lang="fi-FI" sz="3200"/>
              <a:t> </a:t>
            </a:r>
            <a:r>
              <a:rPr lang="fi-FI" sz="3200" err="1"/>
              <a:t>benefit</a:t>
            </a:r>
            <a:r>
              <a:rPr lang="fi-FI" sz="3200"/>
              <a:t> </a:t>
            </a:r>
            <a:r>
              <a:rPr lang="fi-FI" sz="3200" err="1"/>
              <a:t>from</a:t>
            </a:r>
            <a:r>
              <a:rPr lang="fi-FI" sz="3200"/>
              <a:t> </a:t>
            </a:r>
            <a:r>
              <a:rPr lang="fi-FI" sz="3200" err="1"/>
              <a:t>immigration</a:t>
            </a:r>
            <a:r>
              <a:rPr lang="fi-FI" sz="3200"/>
              <a:t>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619" y="1146499"/>
            <a:ext cx="3908948" cy="366297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6664" y="5562857"/>
            <a:ext cx="1941840" cy="124287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7820" y="3006013"/>
            <a:ext cx="3946786" cy="3606924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86" y="1525932"/>
            <a:ext cx="3806711" cy="3683801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838200" y="5209733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err="1"/>
              <a:t>Ernestinenschule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4498522" y="2178148"/>
            <a:ext cx="2743200" cy="646331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i-FI">
                <a:latin typeface="Calibri"/>
              </a:rPr>
              <a:t>Il </a:t>
            </a:r>
            <a:r>
              <a:rPr lang="fi-FI" err="1">
                <a:latin typeface="Calibri"/>
              </a:rPr>
              <a:t>Liceum</a:t>
            </a:r>
            <a:r>
              <a:rPr lang="fi-FI">
                <a:latin typeface="Calibri"/>
              </a:rPr>
              <a:t> </a:t>
            </a:r>
            <a:r>
              <a:rPr lang="fi-FI" err="1">
                <a:latin typeface="Calibri"/>
              </a:rPr>
              <a:t>Ogolnoksztalcace</a:t>
            </a:r>
            <a:r>
              <a:rPr lang="fi-FI">
                <a:latin typeface="Calibri"/>
              </a:rPr>
              <a:t> W </a:t>
            </a:r>
            <a:r>
              <a:rPr lang="fi-FI" err="1">
                <a:latin typeface="Calibri"/>
              </a:rPr>
              <a:t>Gdansku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8610600" y="5010435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i-FI" dirty="0" err="1"/>
              <a:t>Karhulanlukio</a:t>
            </a:r>
            <a:endParaRPr lang="fi-FI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3059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427" y="120830"/>
            <a:ext cx="5920888" cy="3262634"/>
          </a:xfrm>
        </p:spPr>
      </p:pic>
      <p:sp>
        <p:nvSpPr>
          <p:cNvPr id="5" name="Tekstiruutu 4"/>
          <p:cNvSpPr txBox="1"/>
          <p:nvPr/>
        </p:nvSpPr>
        <p:spPr>
          <a:xfrm>
            <a:off x="-454269" y="856517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dirty="0" err="1"/>
              <a:t>Ernestinschule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679" y="3657600"/>
            <a:ext cx="6209671" cy="2936631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2471738" y="4205709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  <a:latin typeface="Calibri"/>
              </a:rPr>
              <a:t>III </a:t>
            </a:r>
            <a:r>
              <a:rPr lang="fi-FI" dirty="0" err="1">
                <a:solidFill>
                  <a:srgbClr val="000000"/>
                </a:solidFill>
                <a:latin typeface="Calibri"/>
              </a:rPr>
              <a:t>Liceum</a:t>
            </a:r>
            <a:r>
              <a:rPr lang="fi-FI" dirty="0">
                <a:solidFill>
                  <a:srgbClr val="000000"/>
                </a:solidFill>
                <a:latin typeface="Calibri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Calibri"/>
              </a:rPr>
              <a:t>Ogolnoksztalcace</a:t>
            </a:r>
            <a:r>
              <a:rPr lang="fi-FI" dirty="0">
                <a:solidFill>
                  <a:srgbClr val="000000"/>
                </a:solidFill>
                <a:latin typeface="Calibri"/>
              </a:rPr>
              <a:t> W </a:t>
            </a:r>
            <a:r>
              <a:rPr lang="fi-FI" dirty="0" err="1">
                <a:solidFill>
                  <a:srgbClr val="000000"/>
                </a:solidFill>
                <a:latin typeface="Calibri"/>
              </a:rPr>
              <a:t>Gdansku</a:t>
            </a:r>
            <a:endParaRPr lang="fi-FI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0315" y="0"/>
            <a:ext cx="6151685" cy="3145864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8642105" y="354623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dirty="0"/>
              <a:t>Karhulan lukio</a:t>
            </a:r>
          </a:p>
        </p:txBody>
      </p:sp>
    </p:spTree>
    <p:extLst>
      <p:ext uri="{BB962C8B-B14F-4D97-AF65-F5344CB8AC3E}">
        <p14:creationId xmlns:p14="http://schemas.microsoft.com/office/powerpoint/2010/main" val="1569180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60448" y="-351184"/>
            <a:ext cx="6494585" cy="3494088"/>
          </a:xfrm>
        </p:spPr>
      </p:pic>
      <p:sp>
        <p:nvSpPr>
          <p:cNvPr id="5" name="Tekstiruutu 4"/>
          <p:cNvSpPr txBox="1"/>
          <p:nvPr/>
        </p:nvSpPr>
        <p:spPr>
          <a:xfrm>
            <a:off x="266700" y="2773572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/>
              <a:t>Karhulan lukio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801" y="-175669"/>
            <a:ext cx="6135199" cy="3505479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8067675" y="2960478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err="1"/>
              <a:t>Ernestinschule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4236" y="3318419"/>
            <a:ext cx="6618409" cy="3287327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443644" y="4028342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dirty="0">
                <a:solidFill>
                  <a:srgbClr val="000000"/>
                </a:solidFill>
                <a:latin typeface="Calibri"/>
              </a:rPr>
              <a:t>III </a:t>
            </a:r>
            <a:r>
              <a:rPr lang="fi-FI" dirty="0" err="1">
                <a:solidFill>
                  <a:srgbClr val="000000"/>
                </a:solidFill>
                <a:latin typeface="Calibri"/>
              </a:rPr>
              <a:t>Liceum</a:t>
            </a:r>
            <a:r>
              <a:rPr lang="fi-FI" dirty="0">
                <a:solidFill>
                  <a:srgbClr val="000000"/>
                </a:solidFill>
                <a:latin typeface="Calibri"/>
              </a:rPr>
              <a:t> </a:t>
            </a:r>
            <a:r>
              <a:rPr lang="fi-FI" dirty="0" err="1">
                <a:solidFill>
                  <a:srgbClr val="000000"/>
                </a:solidFill>
                <a:latin typeface="Calibri"/>
              </a:rPr>
              <a:t>Ogolnoksztalcace</a:t>
            </a:r>
            <a:r>
              <a:rPr lang="fi-FI" dirty="0">
                <a:solidFill>
                  <a:srgbClr val="000000"/>
                </a:solidFill>
                <a:latin typeface="Calibri"/>
              </a:rPr>
              <a:t> W </a:t>
            </a:r>
            <a:r>
              <a:rPr lang="fi-FI" dirty="0" err="1">
                <a:solidFill>
                  <a:srgbClr val="000000"/>
                </a:solidFill>
                <a:latin typeface="Calibri"/>
              </a:rPr>
              <a:t>Gdansku</a:t>
            </a:r>
            <a:endParaRPr lang="fi-FI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4100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2.</a:t>
            </a:r>
            <a:r>
              <a:rPr lang="en-US" sz="3200" dirty="0"/>
              <a:t> An immigrant is someone who has one parent that was not born in the country they live in.</a:t>
            </a:r>
            <a:endParaRPr lang="fi-FI" sz="32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952" y="5260232"/>
            <a:ext cx="2212435" cy="145874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93" y="1656731"/>
            <a:ext cx="3472861" cy="3212053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1250102" y="4929510"/>
            <a:ext cx="1833511" cy="381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Ernestinenschule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732" y="3262757"/>
            <a:ext cx="3460668" cy="3252194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4487255" y="2504510"/>
            <a:ext cx="281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Il Liceum Ogolnoksztalcace W Gdansku</a:t>
            </a:r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231" y="1141957"/>
            <a:ext cx="3396040" cy="3285149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9335133" y="4427106"/>
            <a:ext cx="158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Karhulan lukio</a:t>
            </a:r>
          </a:p>
        </p:txBody>
      </p:sp>
    </p:spTree>
    <p:extLst>
      <p:ext uri="{BB962C8B-B14F-4D97-AF65-F5344CB8AC3E}">
        <p14:creationId xmlns:p14="http://schemas.microsoft.com/office/powerpoint/2010/main" val="29342761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195" y="77973"/>
            <a:ext cx="5550144" cy="2841439"/>
          </a:xfrm>
        </p:spPr>
      </p:pic>
      <p:sp>
        <p:nvSpPr>
          <p:cNvPr id="5" name="Tekstiruutu 4"/>
          <p:cNvSpPr txBox="1"/>
          <p:nvPr/>
        </p:nvSpPr>
        <p:spPr>
          <a:xfrm>
            <a:off x="-636709" y="822869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dirty="0"/>
              <a:t>Karhulan lukio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466" y="185883"/>
            <a:ext cx="6094534" cy="3160713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8576896" y="453537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dirty="0" err="1"/>
              <a:t>Ernestinschule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6557" y="3101526"/>
            <a:ext cx="7209692" cy="3756474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734891" y="4107844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dirty="0"/>
              <a:t>III </a:t>
            </a:r>
            <a:r>
              <a:rPr lang="fi-FI" dirty="0" err="1"/>
              <a:t>Liceum</a:t>
            </a:r>
            <a:r>
              <a:rPr lang="fi-FI" dirty="0"/>
              <a:t> </a:t>
            </a:r>
            <a:r>
              <a:rPr lang="fi-FI" dirty="0" err="1"/>
              <a:t>Ogolnoksztalcace</a:t>
            </a:r>
            <a:r>
              <a:rPr lang="fi-FI" dirty="0"/>
              <a:t> W </a:t>
            </a:r>
            <a:r>
              <a:rPr lang="fi-FI" dirty="0" err="1"/>
              <a:t>Gdansku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2392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40915" y="539759"/>
            <a:ext cx="6432190" cy="3155912"/>
          </a:xfrm>
        </p:spPr>
      </p:pic>
      <p:sp>
        <p:nvSpPr>
          <p:cNvPr id="5" name="Tekstiruutu 4"/>
          <p:cNvSpPr txBox="1"/>
          <p:nvPr/>
        </p:nvSpPr>
        <p:spPr>
          <a:xfrm>
            <a:off x="1295400" y="412432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/>
              <a:t>Karhulan lukio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275" y="725458"/>
            <a:ext cx="5439994" cy="2970213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180" y="3711547"/>
            <a:ext cx="5842526" cy="2773391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7391400" y="351472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err="1"/>
              <a:t>Ernestinschule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7829550" y="6038850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/>
              <a:t>III </a:t>
            </a:r>
            <a:r>
              <a:rPr lang="fi-FI" err="1"/>
              <a:t>Liceum</a:t>
            </a:r>
            <a:r>
              <a:rPr lang="fi-FI"/>
              <a:t> </a:t>
            </a:r>
            <a:r>
              <a:rPr lang="fi-FI" err="1"/>
              <a:t>Ogolnoksztalcace</a:t>
            </a:r>
          </a:p>
        </p:txBody>
      </p:sp>
    </p:spTree>
    <p:extLst>
      <p:ext uri="{BB962C8B-B14F-4D97-AF65-F5344CB8AC3E}">
        <p14:creationId xmlns:p14="http://schemas.microsoft.com/office/powerpoint/2010/main" val="663887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7674" y="28576"/>
            <a:ext cx="6041049" cy="3094600"/>
          </a:xfrm>
        </p:spPr>
      </p:pic>
      <p:sp>
        <p:nvSpPr>
          <p:cNvPr id="5" name="Tekstiruutu 4"/>
          <p:cNvSpPr txBox="1"/>
          <p:nvPr/>
        </p:nvSpPr>
        <p:spPr>
          <a:xfrm>
            <a:off x="1162050" y="3238500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/>
              <a:t>Karhulan lukio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276226"/>
            <a:ext cx="5562600" cy="2823648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8849457" y="2433230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dirty="0" err="1">
                <a:solidFill>
                  <a:srgbClr val="000000"/>
                </a:solidFill>
                <a:latin typeface="Calibri"/>
              </a:rPr>
              <a:t>Ernestinschule</a:t>
            </a:r>
            <a:endParaRPr lang="fi-FI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3723156"/>
            <a:ext cx="6123000" cy="2912593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266700" y="4426927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dirty="0"/>
              <a:t>III </a:t>
            </a:r>
            <a:r>
              <a:rPr lang="fi-FI" dirty="0" err="1"/>
              <a:t>Liceum</a:t>
            </a:r>
            <a:r>
              <a:rPr lang="fi-FI" dirty="0"/>
              <a:t> </a:t>
            </a:r>
            <a:r>
              <a:rPr lang="fi-FI" dirty="0" err="1"/>
              <a:t>Ogolnoksztalcace</a:t>
            </a:r>
            <a:endParaRPr lang="fi-FI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7630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6936768" cy="3186175"/>
          </a:xfrm>
        </p:spPr>
      </p:pic>
      <p:sp>
        <p:nvSpPr>
          <p:cNvPr id="5" name="Tekstiruutu 4"/>
          <p:cNvSpPr txBox="1"/>
          <p:nvPr/>
        </p:nvSpPr>
        <p:spPr>
          <a:xfrm>
            <a:off x="-463462" y="1041889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dirty="0"/>
              <a:t>Karhulan lukio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768" y="2381411"/>
            <a:ext cx="5255232" cy="2639174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6028630" y="2643666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dirty="0" err="1"/>
              <a:t>Ernestinschule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147" y="3644584"/>
            <a:ext cx="6530223" cy="2945368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295276" y="4071003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dirty="0"/>
              <a:t>III </a:t>
            </a:r>
            <a:r>
              <a:rPr lang="fi-FI" dirty="0" err="1"/>
              <a:t>Liceum</a:t>
            </a:r>
            <a:r>
              <a:rPr lang="fi-FI" dirty="0"/>
              <a:t> </a:t>
            </a:r>
            <a:r>
              <a:rPr lang="fi-FI" dirty="0" err="1"/>
              <a:t>Ogolnoksztalcace</a:t>
            </a:r>
            <a:r>
              <a:rPr lang="fi-FI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79649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3. An immigrant is someone who has parents that were not born in the country they live in.</a:t>
            </a:r>
            <a:endParaRPr lang="fi-FI" sz="32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952" y="5260232"/>
            <a:ext cx="2212435" cy="145874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336" y="1166710"/>
            <a:ext cx="3279232" cy="3170828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9157852" y="4415360"/>
            <a:ext cx="158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Karhulan lukio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098" y="3316321"/>
            <a:ext cx="3212357" cy="315791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52" y="1684762"/>
            <a:ext cx="3277005" cy="3263119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4786239" y="2550255"/>
            <a:ext cx="281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Il Liceum Ogolnoksztalcace W Gdansku</a:t>
            </a:r>
            <a:endParaRPr lang="fi-FI" dirty="0"/>
          </a:p>
        </p:txBody>
      </p:sp>
      <p:sp>
        <p:nvSpPr>
          <p:cNvPr id="10" name="Tekstiruutu 9"/>
          <p:cNvSpPr txBox="1"/>
          <p:nvPr/>
        </p:nvSpPr>
        <p:spPr>
          <a:xfrm>
            <a:off x="1324747" y="5069326"/>
            <a:ext cx="1833511" cy="381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Ernestinenschule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022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4. An immigrant is someone who does not speak the language properly.</a:t>
            </a:r>
            <a:endParaRPr lang="fi-FI" sz="32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952" y="5260232"/>
            <a:ext cx="2212435" cy="145874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68" y="1813298"/>
            <a:ext cx="3357139" cy="3244767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611" y="3146999"/>
            <a:ext cx="3317799" cy="3331623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5708" y="1220720"/>
            <a:ext cx="3470488" cy="3344543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9335133" y="4565263"/>
            <a:ext cx="158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Karhulan lukio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4786239" y="2550255"/>
            <a:ext cx="281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Il Liceum Ogolnoksztalcace W Gdansku</a:t>
            </a:r>
            <a:endParaRPr lang="fi-FI" dirty="0"/>
          </a:p>
        </p:txBody>
      </p:sp>
      <p:sp>
        <p:nvSpPr>
          <p:cNvPr id="11" name="Tekstiruutu 10"/>
          <p:cNvSpPr txBox="1"/>
          <p:nvPr/>
        </p:nvSpPr>
        <p:spPr>
          <a:xfrm>
            <a:off x="1309313" y="5180675"/>
            <a:ext cx="1833511" cy="381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Ernestinenschule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932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7928" y="20873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5. An immigrant is someone who does not look European.</a:t>
            </a:r>
            <a:endParaRPr lang="fi-FI" sz="32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952" y="5260232"/>
            <a:ext cx="2212435" cy="145874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340" y="1336031"/>
            <a:ext cx="3263124" cy="293681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014" y="3196586"/>
            <a:ext cx="3488312" cy="3361207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698" y="1534302"/>
            <a:ext cx="3550896" cy="3348812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1308390" y="5069326"/>
            <a:ext cx="1833511" cy="381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Ernestinenschule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4793430" y="2481271"/>
            <a:ext cx="281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Il Liceum Ogolnoksztalcace W Gdansku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9465761" y="4507857"/>
            <a:ext cx="158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Karhulan lukio</a:t>
            </a:r>
          </a:p>
        </p:txBody>
      </p:sp>
    </p:spTree>
    <p:extLst>
      <p:ext uri="{BB962C8B-B14F-4D97-AF65-F5344CB8AC3E}">
        <p14:creationId xmlns:p14="http://schemas.microsoft.com/office/powerpoint/2010/main" val="2873209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8869" y="14119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6. An immigrant is someone who has a different religion.</a:t>
            </a:r>
            <a:endParaRPr lang="fi-FI" sz="32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952" y="5260232"/>
            <a:ext cx="2212435" cy="145874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82" y="1322556"/>
            <a:ext cx="3480273" cy="333879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417" y="3101907"/>
            <a:ext cx="3693098" cy="3289165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1477362" y="4746489"/>
            <a:ext cx="1833511" cy="381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Ernestinenschule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4829929" y="2345624"/>
            <a:ext cx="281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Il Liceum Ogolnoksztalcace W Gdansku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9475092" y="4534172"/>
            <a:ext cx="158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Karhulan lukio</a:t>
            </a: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457" y="1219944"/>
            <a:ext cx="3312415" cy="32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6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64013" y="83657"/>
            <a:ext cx="5662002" cy="3031414"/>
          </a:xfrm>
        </p:spPr>
      </p:pic>
      <p:sp>
        <p:nvSpPr>
          <p:cNvPr id="5" name="Tekstiruutu 4"/>
          <p:cNvSpPr txBox="1"/>
          <p:nvPr/>
        </p:nvSpPr>
        <p:spPr>
          <a:xfrm>
            <a:off x="-335830" y="81768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dirty="0" err="1"/>
              <a:t>Ernestinenschule</a:t>
            </a: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050" y="3425642"/>
            <a:ext cx="7332288" cy="3324861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1723414" y="4530613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dirty="0">
                <a:latin typeface="Calibri"/>
              </a:rPr>
              <a:t>Il </a:t>
            </a:r>
            <a:r>
              <a:rPr lang="fi-FI" dirty="0" err="1">
                <a:latin typeface="Calibri"/>
              </a:rPr>
              <a:t>Liceum</a:t>
            </a:r>
            <a:r>
              <a:rPr lang="fi-FI" dirty="0">
                <a:latin typeface="Calibri"/>
              </a:rPr>
              <a:t> </a:t>
            </a:r>
            <a:r>
              <a:rPr lang="fi-FI" dirty="0" err="1">
                <a:latin typeface="Calibri"/>
              </a:rPr>
              <a:t>Ogolnoksztalcace</a:t>
            </a:r>
            <a:r>
              <a:rPr lang="fi-FI" dirty="0">
                <a:latin typeface="Calibri"/>
              </a:rPr>
              <a:t> W </a:t>
            </a:r>
            <a:r>
              <a:rPr lang="fi-FI" dirty="0" err="1">
                <a:latin typeface="Calibri"/>
              </a:rPr>
              <a:t>Gdansku</a:t>
            </a:r>
            <a:endParaRPr lang="fi-FI" dirty="0">
              <a:latin typeface="Calibri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9775" y="224068"/>
            <a:ext cx="5594140" cy="2826863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953190" y="505777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fi-FI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Tekstiruutu 6"/>
          <p:cNvSpPr txBox="1"/>
          <p:nvPr/>
        </p:nvSpPr>
        <p:spPr>
          <a:xfrm>
            <a:off x="9916948" y="2584939"/>
            <a:ext cx="1527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Karhulan lukio</a:t>
            </a:r>
          </a:p>
        </p:txBody>
      </p:sp>
    </p:spTree>
    <p:extLst>
      <p:ext uri="{BB962C8B-B14F-4D97-AF65-F5344CB8AC3E}">
        <p14:creationId xmlns:p14="http://schemas.microsoft.com/office/powerpoint/2010/main" val="2611142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95" y="3596055"/>
            <a:ext cx="6666849" cy="2904652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-282584" y="3993173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dirty="0" err="1">
                <a:solidFill>
                  <a:srgbClr val="000000"/>
                </a:solidFill>
                <a:latin typeface="Calibri"/>
              </a:rPr>
              <a:t>Ernestinenschule</a:t>
            </a:r>
            <a:endParaRPr lang="fi-FI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8508" y="116328"/>
            <a:ext cx="7864754" cy="328116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9303361" y="4725215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dirty="0">
                <a:latin typeface="Calibri"/>
              </a:rPr>
              <a:t>Il </a:t>
            </a:r>
            <a:r>
              <a:rPr lang="fi-FI" dirty="0" err="1">
                <a:latin typeface="Calibri"/>
              </a:rPr>
              <a:t>Liceum</a:t>
            </a:r>
            <a:r>
              <a:rPr lang="fi-FI" dirty="0">
                <a:latin typeface="Calibri"/>
              </a:rPr>
              <a:t> </a:t>
            </a:r>
            <a:r>
              <a:rPr lang="fi-FI" dirty="0" err="1">
                <a:latin typeface="Calibri"/>
              </a:rPr>
              <a:t>Ogolnoksztalcace</a:t>
            </a:r>
            <a:r>
              <a:rPr lang="fi-FI" dirty="0">
                <a:latin typeface="Calibri"/>
              </a:rPr>
              <a:t> W </a:t>
            </a:r>
            <a:r>
              <a:rPr lang="fi-FI" dirty="0" err="1">
                <a:latin typeface="Calibri"/>
              </a:rPr>
              <a:t>Gdansku</a:t>
            </a:r>
            <a:endParaRPr lang="fi-FI" dirty="0">
              <a:latin typeface="Calibri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5261" y="2161687"/>
            <a:ext cx="5566739" cy="2471618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3444919" y="2710162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i-FI" dirty="0"/>
              <a:t>Karhulan lukio</a:t>
            </a:r>
          </a:p>
        </p:txBody>
      </p:sp>
    </p:spTree>
    <p:extLst>
      <p:ext uri="{BB962C8B-B14F-4D97-AF65-F5344CB8AC3E}">
        <p14:creationId xmlns:p14="http://schemas.microsoft.com/office/powerpoint/2010/main" val="574274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555</Words>
  <Application>Microsoft Office PowerPoint</Application>
  <PresentationFormat>Laajakuva</PresentationFormat>
  <Paragraphs>137</Paragraphs>
  <Slides>33</Slides>
  <Notes>19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Office-teema</vt:lpstr>
      <vt:lpstr>Questionnaire answers</vt:lpstr>
      <vt:lpstr>1. An immigrant is someone who was not born in the country she/he lives in.  </vt:lpstr>
      <vt:lpstr>2. An immigrant is someone who has one parent that was not born in the country they live in.</vt:lpstr>
      <vt:lpstr>3. An immigrant is someone who has parents that were not born in the country they live in.</vt:lpstr>
      <vt:lpstr>4. An immigrant is someone who does not speak the language properly.</vt:lpstr>
      <vt:lpstr>5. An immigrant is someone who does not look European.</vt:lpstr>
      <vt:lpstr>6. An immigrant is someone who has a different religion.</vt:lpstr>
      <vt:lpstr>PowerPoint-esitys</vt:lpstr>
      <vt:lpstr>PowerPoint-esitys</vt:lpstr>
      <vt:lpstr>PowerPoint-esitys</vt:lpstr>
      <vt:lpstr>PowerPoint-esitys</vt:lpstr>
      <vt:lpstr>PowerPoint-esitys</vt:lpstr>
      <vt:lpstr>12. Legal immigrants should have the same rights as locals.</vt:lpstr>
      <vt:lpstr>13. Legal immigrants should be allowed to bring their families to the country they stay in.</vt:lpstr>
      <vt:lpstr>14. Legal immigrants should be able to get the citizenship of the country easily.</vt:lpstr>
      <vt:lpstr>15. Legal immigrants should take up some work.</vt:lpstr>
      <vt:lpstr>16. Legal immigrants should be sent back if they don´t work.</vt:lpstr>
      <vt:lpstr>17. Immigrants should respect customs of the country that they live in.</vt:lpstr>
      <vt:lpstr>18. The number of immigrants and refugees should be more equally spread in different European countries.</vt:lpstr>
      <vt:lpstr>19. Neighboring countries of the crisis areas should take more immigrants and refugees.</vt:lpstr>
      <vt:lpstr>20. Most today's immigrants immigrate because of economic reasons.</vt:lpstr>
      <vt:lpstr>21. Immigrants in the past mainly immigrated because of religious reasons.</vt:lpstr>
      <vt:lpstr>22. Is there a standardized European immigration policy?</vt:lpstr>
      <vt:lpstr>23. A refugee is the same as an immigrant.</vt:lpstr>
      <vt:lpstr>24. Multiculturalism helps to end prejudices against people of different origins.</vt:lpstr>
      <vt:lpstr>25. There should be a special program to make integration easier for immigrants.</vt:lpstr>
      <vt:lpstr>26. EU countries will have an economical benefit from immigration.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Questionnaire answers</dc:title>
  <cp:lastModifiedBy>Pietikäinen Titta Maria</cp:lastModifiedBy>
  <cp:revision>33</cp:revision>
  <dcterms:modified xsi:type="dcterms:W3CDTF">2017-03-06T19:44:23Z</dcterms:modified>
</cp:coreProperties>
</file>