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427" r:id="rId4"/>
    <p:sldId id="411" r:id="rId5"/>
    <p:sldId id="415" r:id="rId6"/>
    <p:sldId id="387" r:id="rId7"/>
    <p:sldId id="389" r:id="rId8"/>
    <p:sldId id="423" r:id="rId9"/>
    <p:sldId id="410" r:id="rId10"/>
    <p:sldId id="416" r:id="rId11"/>
    <p:sldId id="417" r:id="rId12"/>
    <p:sldId id="424" r:id="rId13"/>
    <p:sldId id="419" r:id="rId14"/>
    <p:sldId id="420" r:id="rId15"/>
    <p:sldId id="425" r:id="rId16"/>
    <p:sldId id="412" r:id="rId17"/>
    <p:sldId id="418" r:id="rId18"/>
    <p:sldId id="381" r:id="rId19"/>
    <p:sldId id="404" r:id="rId20"/>
    <p:sldId id="413" r:id="rId21"/>
    <p:sldId id="426" r:id="rId22"/>
    <p:sldId id="421" r:id="rId23"/>
    <p:sldId id="393" r:id="rId24"/>
    <p:sldId id="383" r:id="rId25"/>
    <p:sldId id="422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E6B"/>
    <a:srgbClr val="F4633C"/>
    <a:srgbClr val="B0CA4D"/>
    <a:srgbClr val="DD8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F46D-A493-4513-9942-1D35BC7AD3F4}" type="datetimeFigureOut">
              <a:rPr lang="fi-FI" smtClean="0"/>
              <a:pPr/>
              <a:t>25.11.2014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D443C-C681-4ED8-860F-FC949ECC2C0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1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325677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70967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5596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614493"/>
            <a:ext cx="55816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6" y="1614493"/>
            <a:ext cx="5581649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68587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418133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9611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3641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43832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8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88806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88350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5038" y="119063"/>
            <a:ext cx="2840567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19063"/>
            <a:ext cx="8322733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696736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696232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703263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84892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614491"/>
            <a:ext cx="55816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3" y="1614491"/>
            <a:ext cx="5581649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598563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148139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9328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0716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7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4236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0539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017217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5035" y="119063"/>
            <a:ext cx="2840567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19063"/>
            <a:ext cx="8322733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315292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9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3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4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6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2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9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975E-61B7-4B6E-9402-2FFC72BC6CB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0B518-2F4F-44CB-9DEA-9318EC7D9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419105" y="119070"/>
            <a:ext cx="1136015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19103" y="1614493"/>
            <a:ext cx="113665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9590622" y="6329370"/>
            <a:ext cx="2194983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gray">
          <a:xfrm>
            <a:off x="292103" y="6365875"/>
            <a:ext cx="1790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 </a:t>
            </a:r>
            <a:fld id="{52FA7E96-CA7D-46A7-BF8D-25DDCC4C98A9}" type="slidenum">
              <a:rPr lang="de-DE" sz="100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1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1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419102" y="119066"/>
            <a:ext cx="1136015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19102" y="1614491"/>
            <a:ext cx="113665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9590619" y="6329366"/>
            <a:ext cx="2194983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gray">
          <a:xfrm>
            <a:off x="292102" y="6365875"/>
            <a:ext cx="1790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 </a:t>
            </a:r>
            <a:fld id="{52FA7E96-CA7D-46A7-BF8D-25DDCC4C98A9}" type="slidenum">
              <a:rPr lang="de-DE" sz="100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1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1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3336" y="11306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solidFill>
                  <a:srgbClr val="002060"/>
                </a:solidFill>
                <a:latin typeface="PT SANS"/>
              </a:rPr>
              <a:t>Paneeliin 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osallistujat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2060"/>
                </a:solidFill>
                <a:latin typeface="PT SANS"/>
              </a:rPr>
              <a:t/>
            </a:r>
            <a:br>
              <a:rPr lang="fi-FI" b="1" dirty="0">
                <a:solidFill>
                  <a:srgbClr val="002060"/>
                </a:solidFill>
                <a:latin typeface="PT SANS"/>
              </a:rPr>
            </a:br>
            <a:r>
              <a:rPr lang="fi-FI" dirty="0" smtClean="0">
                <a:solidFill>
                  <a:srgbClr val="002060"/>
                </a:solidFill>
                <a:latin typeface="PT SANS"/>
              </a:rPr>
              <a:t>erityisasiantuntija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Kurt </a:t>
            </a:r>
            <a:r>
              <a:rPr lang="fi-FI" dirty="0" err="1">
                <a:solidFill>
                  <a:srgbClr val="002060"/>
                </a:solidFill>
                <a:latin typeface="PT SANS"/>
              </a:rPr>
              <a:t>Torsell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, Suomen Kuntaliitto</a:t>
            </a:r>
            <a:br>
              <a:rPr lang="fi-FI" dirty="0">
                <a:solidFill>
                  <a:srgbClr val="002060"/>
                </a:solidFill>
                <a:latin typeface="PT SANS"/>
              </a:rPr>
            </a:br>
            <a:r>
              <a:rPr lang="fi-FI" dirty="0" smtClean="0">
                <a:solidFill>
                  <a:srgbClr val="002060"/>
                </a:solidFill>
                <a:latin typeface="PT SANS"/>
              </a:rPr>
              <a:t>opetus-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ja kasvatusjohtaja Lassi Kilponen, Lahden kaupunki</a:t>
            </a:r>
            <a:br>
              <a:rPr lang="fi-FI" dirty="0">
                <a:solidFill>
                  <a:srgbClr val="002060"/>
                </a:solidFill>
                <a:latin typeface="PT SANS"/>
              </a:rPr>
            </a:br>
            <a:r>
              <a:rPr lang="fi-FI" dirty="0">
                <a:solidFill>
                  <a:srgbClr val="002060"/>
                </a:solidFill>
                <a:latin typeface="PT SANS"/>
              </a:rPr>
              <a:t>erityisasiantuntija Esko Korhonen, Suomen Kuntaliitto/FCG</a:t>
            </a:r>
            <a:br>
              <a:rPr lang="fi-FI" dirty="0">
                <a:solidFill>
                  <a:srgbClr val="002060"/>
                </a:solidFill>
                <a:latin typeface="PT SANS"/>
              </a:rPr>
            </a:br>
            <a:r>
              <a:rPr lang="fi-FI" dirty="0">
                <a:solidFill>
                  <a:srgbClr val="002060"/>
                </a:solidFill>
                <a:latin typeface="PT SANS"/>
              </a:rPr>
              <a:t>tekninen johtaja Heikki Salonsaari, Hollolan kunta</a:t>
            </a:r>
            <a:br>
              <a:rPr lang="fi-FI" dirty="0">
                <a:solidFill>
                  <a:srgbClr val="002060"/>
                </a:solidFill>
                <a:latin typeface="PT SANS"/>
              </a:rPr>
            </a:br>
            <a:r>
              <a:rPr lang="fi-FI" dirty="0">
                <a:solidFill>
                  <a:srgbClr val="002060"/>
                </a:solidFill>
                <a:latin typeface="PT SANS"/>
              </a:rPr>
              <a:t>suunnittelupäällikkö Mervi </a:t>
            </a:r>
            <a:r>
              <a:rPr lang="fi-FI" dirty="0" err="1">
                <a:solidFill>
                  <a:srgbClr val="002060"/>
                </a:solidFill>
                <a:latin typeface="PT SANS"/>
              </a:rPr>
              <a:t>Alaluusua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, FCG</a:t>
            </a:r>
            <a:br>
              <a:rPr lang="fi-FI" dirty="0">
                <a:solidFill>
                  <a:srgbClr val="002060"/>
                </a:solidFill>
                <a:latin typeface="PT SANS"/>
              </a:rPr>
            </a:br>
            <a:r>
              <a:rPr lang="fi-FI" dirty="0">
                <a:solidFill>
                  <a:srgbClr val="002060"/>
                </a:solidFill>
                <a:latin typeface="PT SANS"/>
              </a:rPr>
              <a:t>johtava konsultti Raila Oksanen,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FCG</a:t>
            </a:r>
          </a:p>
          <a:p>
            <a:pPr marL="0" indent="0">
              <a:buNone/>
            </a:pPr>
            <a:endParaRPr lang="fi-FI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r>
              <a:rPr lang="fi-FI" dirty="0" smtClean="0">
                <a:solidFill>
                  <a:srgbClr val="002060"/>
                </a:solidFill>
                <a:latin typeface="PT SANS"/>
              </a:rPr>
              <a:t>PJ Tilaajajohtaja Markku Rimpelä </a:t>
            </a:r>
          </a:p>
          <a:p>
            <a:endParaRPr lang="fi-FI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fi-FI" dirty="0">
              <a:solidFill>
                <a:srgbClr val="002060"/>
              </a:solidFill>
              <a:latin typeface="PT SANS"/>
            </a:endParaRPr>
          </a:p>
          <a:p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7460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>
                <a:solidFill>
                  <a:srgbClr val="002060"/>
                </a:solidFill>
                <a:latin typeface="PT SANS"/>
              </a:rPr>
              <a:t>Opetus</a:t>
            </a:r>
          </a:p>
          <a:p>
            <a:r>
              <a:rPr lang="fi-FI" b="1" dirty="0" smtClean="0">
                <a:solidFill>
                  <a:srgbClr val="002060"/>
                </a:solidFill>
                <a:latin typeface="PT SANS"/>
              </a:rPr>
              <a:t>Miten </a:t>
            </a:r>
            <a:r>
              <a:rPr lang="fi-FI" b="1" dirty="0">
                <a:solidFill>
                  <a:srgbClr val="002060"/>
                </a:solidFill>
                <a:latin typeface="PT SANS"/>
              </a:rPr>
              <a:t>paikallisiin opetussuunnitelmiin saadaan mukaan oppimisympäristöjen kehittämistavoitteet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pPr marL="0" lvl="0" indent="0">
              <a:buNone/>
            </a:pPr>
            <a:r>
              <a:rPr lang="fi-FI" b="1" dirty="0" smtClean="0">
                <a:solidFill>
                  <a:srgbClr val="002060"/>
                </a:solidFill>
                <a:latin typeface="PT SANS"/>
              </a:rPr>
              <a:t>Tekninen</a:t>
            </a:r>
          </a:p>
          <a:p>
            <a:pPr lvl="0"/>
            <a:r>
              <a:rPr lang="fi-FI" b="1" dirty="0" smtClean="0">
                <a:solidFill>
                  <a:srgbClr val="002060"/>
                </a:solidFill>
                <a:latin typeface="PT SANS"/>
              </a:rPr>
              <a:t>Mahdollistavatko </a:t>
            </a:r>
            <a:r>
              <a:rPr lang="fi-FI" b="1" dirty="0">
                <a:solidFill>
                  <a:srgbClr val="002060"/>
                </a:solidFill>
                <a:latin typeface="PT SANS"/>
              </a:rPr>
              <a:t>nykyiset koulurakennukset teknisiltä ominaisuuksiltaan teknologian integroimisen oppimisympäristöihin?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91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2513" y="2508254"/>
            <a:ext cx="10515600" cy="1325563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OPPIMISYMPÄRISTÖÖN INTEGROITU TEKNOLOGIA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3714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auri\Dropbox\Minervatori\Minervatorin kuvat\Students webpages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56" y="0"/>
            <a:ext cx="4528564" cy="4017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WDC-ELE\wdc-ele kuvia\Opetuslabra poster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3" y="51203"/>
            <a:ext cx="4536281" cy="498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WDC-ELE\wdc-ele kuvia\Opetuslabra posteri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569" y="3214684"/>
            <a:ext cx="4127087" cy="364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1"/>
          <p:cNvSpPr txBox="1"/>
          <p:nvPr/>
        </p:nvSpPr>
        <p:spPr>
          <a:xfrm>
            <a:off x="8424133" y="4309364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2"/>
                </a:solidFill>
              </a:rPr>
              <a:t>Kuvat: Veikko </a:t>
            </a:r>
            <a:r>
              <a:rPr lang="fi-FI" dirty="0" err="1" smtClean="0">
                <a:solidFill>
                  <a:schemeClr val="bg2"/>
                </a:solidFill>
              </a:rPr>
              <a:t>Somerpuro</a:t>
            </a:r>
            <a:endParaRPr lang="fi-FI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i-FI" b="1" dirty="0" smtClean="0">
                <a:solidFill>
                  <a:srgbClr val="002060"/>
                </a:solidFill>
                <a:latin typeface="PT SANS"/>
              </a:rPr>
              <a:t>Tekninen</a:t>
            </a:r>
          </a:p>
          <a:p>
            <a:pPr lvl="0"/>
            <a:r>
              <a:rPr lang="fi-FI" b="1" dirty="0" smtClean="0">
                <a:solidFill>
                  <a:srgbClr val="002060"/>
                </a:solidFill>
                <a:latin typeface="PT SANS"/>
              </a:rPr>
              <a:t>Onko </a:t>
            </a:r>
            <a:r>
              <a:rPr lang="fi-FI" b="1" dirty="0">
                <a:solidFill>
                  <a:srgbClr val="002060"/>
                </a:solidFill>
                <a:latin typeface="PT SANS"/>
              </a:rPr>
              <a:t>piuhojen vetäminen todellisuudessa nykyään niin kallista kuin kuvitellaan vai onko esteenä sittenkin asenteet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pPr marL="0" lvl="0" indent="0">
              <a:buNone/>
            </a:pPr>
            <a:r>
              <a:rPr lang="fi-FI" b="1" dirty="0" smtClean="0">
                <a:solidFill>
                  <a:srgbClr val="002060"/>
                </a:solidFill>
                <a:latin typeface="PT SANS"/>
              </a:rPr>
              <a:t>Kaikki</a:t>
            </a:r>
          </a:p>
          <a:p>
            <a:pPr lvl="0"/>
            <a:r>
              <a:rPr lang="fi-FI" b="1" dirty="0">
                <a:solidFill>
                  <a:srgbClr val="002060"/>
                </a:solidFill>
                <a:latin typeface="PT SANS"/>
              </a:rPr>
              <a:t>Millaista teknologian tulisi olla hyvässä oppimisympäristössä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?</a:t>
            </a:r>
            <a:endParaRPr lang="fi-FI" b="1" dirty="0">
              <a:solidFill>
                <a:srgbClr val="002060"/>
              </a:solidFill>
              <a:latin typeface="PT SANS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16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2513" y="2508254"/>
            <a:ext cx="10515600" cy="1325563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MUUNTUVA KOULURAKENNUS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3323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9353" y="921859"/>
            <a:ext cx="5772037" cy="44363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70" y="889760"/>
            <a:ext cx="6750845" cy="4500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2.bp.blogspot.com/-aRFi2dpKEbI/TfXV9M-ifpI/AAAAAAAABpI/sUY0P7UcZi8/s640/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" y="3626289"/>
            <a:ext cx="4165680" cy="27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224944" y="20453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000" dirty="0">
                <a:solidFill>
                  <a:srgbClr val="293E6B"/>
                </a:solidFill>
                <a:latin typeface="PT SANS"/>
                <a:ea typeface="Calibri" panose="020F0502020204030204" pitchFamily="34" charset="0"/>
              </a:rPr>
              <a:t>Suomalaisen koulurakentamisen yleiseen kehitykseen normiohjattuna koulurakennuksena löytyy merkittäviä virstanpylväitä aina 1620 luvun porrastuksesta triviaalikouluihin, pedagogioihin ja lukioihin päättyen 2010 luvun innovaatiohankkeisiin. </a:t>
            </a:r>
            <a:endParaRPr lang="fi-FI" sz="2000" dirty="0">
              <a:solidFill>
                <a:srgbClr val="293E6B"/>
              </a:solidFill>
              <a:latin typeface="PT SANS"/>
            </a:endParaRPr>
          </a:p>
        </p:txBody>
      </p:sp>
      <p:pic>
        <p:nvPicPr>
          <p:cNvPr id="11" name="Sisällön paikkamerkki 6" descr="Järvenpää areena 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7780" y="469215"/>
            <a:ext cx="4082603" cy="2733076"/>
          </a:xfrm>
        </p:spPr>
      </p:pic>
      <p:pic>
        <p:nvPicPr>
          <p:cNvPr id="12" name="Kuva 4" descr="Martinlaakson mediateekki 197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88" y="2236367"/>
            <a:ext cx="4108361" cy="268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92" y="0"/>
            <a:ext cx="9669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Заголовок 1"/>
          <p:cNvSpPr txBox="1">
            <a:spLocks/>
          </p:cNvSpPr>
          <p:nvPr/>
        </p:nvSpPr>
        <p:spPr bwMode="auto">
          <a:xfrm>
            <a:off x="1395046" y="2166319"/>
            <a:ext cx="2269134" cy="63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Opettajalla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on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seisova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pöytä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oppimisympäristön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keskellä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.</a:t>
            </a:r>
            <a:endParaRPr lang="ru-RU" sz="1200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16389" name="Заголовок 1"/>
          <p:cNvSpPr txBox="1">
            <a:spLocks/>
          </p:cNvSpPr>
          <p:nvPr/>
        </p:nvSpPr>
        <p:spPr bwMode="auto">
          <a:xfrm>
            <a:off x="546543" y="3263465"/>
            <a:ext cx="2305051" cy="7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Kaapeissa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on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magneettinen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laminaattipinnoite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,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joka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antaa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lisätilaa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muistiinpanoille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.</a:t>
            </a:r>
            <a:endParaRPr lang="ru-RU" sz="1200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9090145" y="1455692"/>
            <a:ext cx="2305049" cy="90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Oppilaiden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pöydät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voidaan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asetella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vastaamaan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opittavan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oppiaineen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vaatimuksia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.</a:t>
            </a:r>
            <a:endParaRPr lang="ru-RU" sz="1200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16391" name="Заголовок 1"/>
          <p:cNvSpPr txBox="1">
            <a:spLocks/>
          </p:cNvSpPr>
          <p:nvPr/>
        </p:nvSpPr>
        <p:spPr bwMode="auto">
          <a:xfrm>
            <a:off x="9090144" y="3821118"/>
            <a:ext cx="2305049" cy="96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Erikoisvalaistus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mahdollistaa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oppimisympäristön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tunnelman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1200" dirty="0" err="1" smtClean="0">
                <a:solidFill>
                  <a:srgbClr val="293E6B"/>
                </a:solidFill>
                <a:latin typeface="PT SANS "/>
              </a:rPr>
              <a:t>muutokset</a:t>
            </a:r>
            <a:r>
              <a:rPr lang="en-US" sz="1200" dirty="0" smtClean="0">
                <a:solidFill>
                  <a:srgbClr val="293E6B"/>
                </a:solidFill>
                <a:latin typeface="PT SANS "/>
              </a:rPr>
              <a:t>.</a:t>
            </a:r>
            <a:endParaRPr lang="ru-RU" sz="1200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924553" y="4789499"/>
            <a:ext cx="2304256" cy="8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fi-FI" sz="1200" dirty="0" smtClean="0">
                <a:solidFill>
                  <a:srgbClr val="293E6B"/>
                </a:solidFill>
                <a:latin typeface="PT SANS "/>
              </a:rPr>
              <a:t>Opettaja ja oppilaat aloittavat oppitunnin muodostamalla puoliympyrän.</a:t>
            </a:r>
            <a:endParaRPr lang="fi-FI" sz="1200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13794" y="5397039"/>
            <a:ext cx="2831637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fi-FI" sz="1200" dirty="0" smtClean="0">
                <a:solidFill>
                  <a:srgbClr val="293E6B"/>
                </a:solidFill>
                <a:latin typeface="PT SANS "/>
              </a:rPr>
              <a:t>Siirrettävät ovet erottavat oppimistilat tarvittaessa muusta koulutilasta</a:t>
            </a:r>
            <a:r>
              <a:rPr lang="fi-FI" sz="1200" dirty="0" smtClean="0">
                <a:solidFill>
                  <a:schemeClr val="tx2"/>
                </a:solidFill>
                <a:latin typeface="Trebuchet MS" pitchFamily="34" charset="0"/>
              </a:rPr>
              <a:t>.</a:t>
            </a:r>
            <a:endParaRPr lang="fi-FI" sz="12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57646" y="390744"/>
            <a:ext cx="8901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r>
              <a:rPr lang="en-US" sz="2000" b="1" dirty="0" smtClean="0">
                <a:solidFill>
                  <a:srgbClr val="293E6B"/>
                </a:solidFill>
                <a:latin typeface="PT SANS "/>
              </a:rPr>
              <a:t>TAIPUISA OPPIMISYMPÄRISTÖ </a:t>
            </a:r>
          </a:p>
          <a:p>
            <a:pPr lvl="1"/>
            <a:r>
              <a:rPr lang="en-US" sz="2000" b="1" dirty="0" smtClean="0">
                <a:solidFill>
                  <a:srgbClr val="293E6B"/>
                </a:solidFill>
                <a:latin typeface="PT SANS "/>
              </a:rPr>
              <a:t>(</a:t>
            </a:r>
            <a:r>
              <a:rPr lang="en-US" sz="2000" b="1" dirty="0" err="1" smtClean="0">
                <a:solidFill>
                  <a:srgbClr val="293E6B"/>
                </a:solidFill>
                <a:latin typeface="PT SANS "/>
              </a:rPr>
              <a:t>esimerkki</a:t>
            </a:r>
            <a:r>
              <a:rPr lang="en-US" sz="2000" b="1" dirty="0" smtClean="0">
                <a:solidFill>
                  <a:srgbClr val="293E6B"/>
                </a:solidFill>
                <a:latin typeface="PT SANS "/>
              </a:rPr>
              <a:t> </a:t>
            </a:r>
            <a:r>
              <a:rPr lang="en-US" sz="2000" b="1" dirty="0" smtClean="0">
                <a:solidFill>
                  <a:srgbClr val="293E6B"/>
                </a:solidFill>
                <a:latin typeface="PT SANS "/>
              </a:rPr>
              <a:t>UBIKO </a:t>
            </a:r>
            <a:r>
              <a:rPr lang="en-US" sz="2000" b="1" dirty="0" smtClean="0">
                <a:solidFill>
                  <a:srgbClr val="293E6B"/>
                </a:solidFill>
                <a:latin typeface="PT SANS "/>
              </a:rPr>
              <a:t>Oulu) </a:t>
            </a:r>
            <a:endParaRPr lang="en-US" sz="2000" b="1" dirty="0">
              <a:solidFill>
                <a:srgbClr val="293E6B"/>
              </a:solidFill>
              <a:latin typeface="PT SANS 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307776" y="1340768"/>
            <a:ext cx="1097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rgbClr val="293E6B"/>
                </a:solidFill>
                <a:latin typeface="PT SANS "/>
              </a:rPr>
              <a:t>Epävirallinen</a:t>
            </a:r>
            <a:r>
              <a:rPr lang="en-US" sz="2000" dirty="0" smtClean="0">
                <a:solidFill>
                  <a:srgbClr val="293E6B"/>
                </a:solidFill>
                <a:latin typeface="PT SANS "/>
              </a:rPr>
              <a:t> ‘</a:t>
            </a:r>
            <a:r>
              <a:rPr lang="en-US" sz="2000" dirty="0" err="1" smtClean="0">
                <a:solidFill>
                  <a:srgbClr val="293E6B"/>
                </a:solidFill>
                <a:latin typeface="PT SANS "/>
              </a:rPr>
              <a:t>solu</a:t>
            </a:r>
            <a:r>
              <a:rPr lang="en-US" sz="2000" dirty="0" smtClean="0">
                <a:solidFill>
                  <a:srgbClr val="293E6B"/>
                </a:solidFill>
                <a:latin typeface="PT SANS "/>
              </a:rPr>
              <a:t>’ </a:t>
            </a:r>
            <a:r>
              <a:rPr lang="en-US" sz="2000" dirty="0" err="1" smtClean="0">
                <a:solidFill>
                  <a:srgbClr val="293E6B"/>
                </a:solidFill>
                <a:latin typeface="PT SANS "/>
              </a:rPr>
              <a:t>kalustus</a:t>
            </a:r>
            <a:r>
              <a:rPr lang="en-US" sz="2000" dirty="0" smtClean="0">
                <a:solidFill>
                  <a:srgbClr val="293E6B"/>
                </a:solidFill>
                <a:latin typeface="PT SANS "/>
              </a:rPr>
              <a:t> </a:t>
            </a:r>
            <a:endParaRPr lang="ru-RU" sz="2000" dirty="0">
              <a:solidFill>
                <a:srgbClr val="293E6B"/>
              </a:solidFill>
              <a:latin typeface="PT SANS "/>
            </a:endParaRPr>
          </a:p>
        </p:txBody>
      </p:sp>
      <p:pic>
        <p:nvPicPr>
          <p:cNvPr id="3074" name="Picture 2" descr="C:\Users\FEG\AppData\Local\Microsoft\Windows\Temporary Internet Files\Content.Outlook\OLHG92CF\Oulu_koul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69" y="1246474"/>
            <a:ext cx="9094349" cy="48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b="1" dirty="0">
                <a:solidFill>
                  <a:srgbClr val="002060"/>
                </a:solidFill>
                <a:latin typeface="PT SANS"/>
              </a:rPr>
              <a:t>Miltä tulevaisuuden koulu näyttää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r>
              <a:rPr lang="fi-FI" b="1" dirty="0">
                <a:solidFill>
                  <a:srgbClr val="002060"/>
                </a:solidFill>
                <a:latin typeface="PT SANS"/>
              </a:rPr>
              <a:t>Millaisia asioita toivoisit Nova </a:t>
            </a:r>
            <a:r>
              <a:rPr lang="fi-FI" b="1" dirty="0" err="1">
                <a:solidFill>
                  <a:srgbClr val="002060"/>
                </a:solidFill>
                <a:latin typeface="PT SANS"/>
              </a:rPr>
              <a:t>Schola</a:t>
            </a:r>
            <a:r>
              <a:rPr lang="fi-FI" b="1" dirty="0">
                <a:solidFill>
                  <a:srgbClr val="002060"/>
                </a:solidFill>
                <a:latin typeface="PT SANS"/>
              </a:rPr>
              <a:t> Finlandia hankkeessa käsiteltävän?</a:t>
            </a:r>
          </a:p>
          <a:p>
            <a:pPr lvl="0"/>
            <a:endParaRPr lang="fi-FI" b="1" dirty="0">
              <a:solidFill>
                <a:srgbClr val="002060"/>
              </a:solidFill>
              <a:latin typeface="PT SANS"/>
            </a:endParaRP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53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2513" y="2508254"/>
            <a:ext cx="10515600" cy="1325563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MOTIVOITUNUT OPPILAS JA OPPIMINEN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0655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2513" y="2508254"/>
            <a:ext cx="10515600" cy="1325563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LOPUKSI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7162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sz="2000" b="1" dirty="0" smtClean="0">
                <a:solidFill>
                  <a:srgbClr val="293E6B"/>
                </a:solidFill>
                <a:latin typeface="PT SANS"/>
              </a:rPr>
              <a:t>Lapsen </a:t>
            </a:r>
            <a:r>
              <a:rPr lang="fi-FI" sz="2000" b="1" dirty="0">
                <a:solidFill>
                  <a:srgbClr val="293E6B"/>
                </a:solidFill>
                <a:latin typeface="PT SANS"/>
              </a:rPr>
              <a:t>kasvun ja kehittymisen näkökulma </a:t>
            </a:r>
            <a:endParaRPr lang="fi-FI" sz="2000" b="1" dirty="0" smtClean="0">
              <a:solidFill>
                <a:srgbClr val="293E6B"/>
              </a:solidFill>
              <a:latin typeface="PT SANS"/>
            </a:endParaRPr>
          </a:p>
          <a:p>
            <a:endParaRPr lang="fi-FI" sz="2000" dirty="0">
              <a:solidFill>
                <a:srgbClr val="293E6B"/>
              </a:solidFill>
              <a:latin typeface="PT SANS"/>
            </a:endParaRPr>
          </a:p>
          <a:p>
            <a:r>
              <a:rPr lang="fi-FI" sz="2000" dirty="0" smtClean="0">
                <a:solidFill>
                  <a:srgbClr val="293E6B"/>
                </a:solidFill>
                <a:latin typeface="PT SANS"/>
              </a:rPr>
              <a:t>Palvelujen järjestäminen, palvelurakenne ja tilaratkaisut tehdään lapsen ja nuoren kehityksen näkökulmasta</a:t>
            </a:r>
            <a:endParaRPr lang="fi-FI" sz="2000" dirty="0">
              <a:solidFill>
                <a:srgbClr val="293E6B"/>
              </a:solidFill>
              <a:latin typeface="PT SANS"/>
            </a:endParaRPr>
          </a:p>
          <a:p>
            <a:r>
              <a:rPr lang="fi-FI" sz="2000" dirty="0">
                <a:solidFill>
                  <a:srgbClr val="293E6B"/>
                </a:solidFill>
                <a:latin typeface="PT SANS"/>
              </a:rPr>
              <a:t>	</a:t>
            </a:r>
          </a:p>
          <a:p>
            <a:endParaRPr lang="fi-FI" sz="2000" dirty="0" smtClean="0">
              <a:solidFill>
                <a:srgbClr val="293E6B"/>
              </a:solidFill>
              <a:latin typeface="PT SANS"/>
            </a:endParaRPr>
          </a:p>
          <a:p>
            <a:r>
              <a:rPr lang="fi-FI" sz="2000" b="1" dirty="0" smtClean="0">
                <a:solidFill>
                  <a:srgbClr val="293E6B"/>
                </a:solidFill>
                <a:latin typeface="PT SANS"/>
              </a:rPr>
              <a:t>Moni-ikäisyyden näkökulma</a:t>
            </a:r>
          </a:p>
          <a:p>
            <a:endParaRPr lang="fi-FI" sz="2000" dirty="0">
              <a:solidFill>
                <a:srgbClr val="293E6B"/>
              </a:solidFill>
              <a:latin typeface="PT SANS"/>
            </a:endParaRPr>
          </a:p>
          <a:p>
            <a:r>
              <a:rPr lang="fi-FI" sz="2000" dirty="0" smtClean="0">
                <a:solidFill>
                  <a:srgbClr val="293E6B"/>
                </a:solidFill>
                <a:latin typeface="PT SANS"/>
              </a:rPr>
              <a:t>Palvelurakenne </a:t>
            </a:r>
            <a:r>
              <a:rPr lang="fi-FI" sz="2000" dirty="0">
                <a:solidFill>
                  <a:srgbClr val="293E6B"/>
                </a:solidFill>
                <a:latin typeface="PT SANS"/>
              </a:rPr>
              <a:t>ja tilaratkaisut tehdään </a:t>
            </a:r>
            <a:r>
              <a:rPr lang="fi-FI" sz="2000" dirty="0" smtClean="0">
                <a:solidFill>
                  <a:srgbClr val="293E6B"/>
                </a:solidFill>
                <a:latin typeface="PT SANS"/>
              </a:rPr>
              <a:t>Moni-ikäiselle toiminnalle sopiviksi </a:t>
            </a:r>
          </a:p>
          <a:p>
            <a:endParaRPr lang="fi-FI" sz="2000" dirty="0">
              <a:solidFill>
                <a:srgbClr val="293E6B"/>
              </a:solidFill>
              <a:latin typeface="PT SANS"/>
            </a:endParaRPr>
          </a:p>
          <a:p>
            <a:r>
              <a:rPr lang="fi-FI" sz="2000" b="1" dirty="0" smtClean="0">
                <a:solidFill>
                  <a:srgbClr val="293E6B"/>
                </a:solidFill>
                <a:latin typeface="PT SANS"/>
              </a:rPr>
              <a:t>NÄMÄ VOIDAAN YHDISTÄÄ</a:t>
            </a:r>
            <a:endParaRPr lang="fi-FI" sz="2000" b="1" dirty="0">
              <a:solidFill>
                <a:srgbClr val="293E6B"/>
              </a:solidFill>
              <a:latin typeface="PT SANS"/>
            </a:endParaRPr>
          </a:p>
          <a:p>
            <a:r>
              <a:rPr lang="fi-FI" sz="2000" dirty="0">
                <a:solidFill>
                  <a:srgbClr val="293E6B"/>
                </a:solidFill>
                <a:latin typeface="PT SANS"/>
              </a:rPr>
              <a:t>	</a:t>
            </a:r>
          </a:p>
          <a:p>
            <a:endParaRPr lang="fi-FI" sz="2000" dirty="0" smtClean="0">
              <a:solidFill>
                <a:srgbClr val="293E6B"/>
              </a:solidFill>
              <a:latin typeface="PT SANS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i-FI" sz="2400" dirty="0" smtClean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623754"/>
            <a:ext cx="6291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2000" b="1" dirty="0" smtClean="0">
                <a:solidFill>
                  <a:srgbClr val="293E6B"/>
                </a:solidFill>
                <a:latin typeface="PT SANS"/>
              </a:rPr>
              <a:t>KAKSI ELÄMÄNKAARISTA NÄKÖKULMAA</a:t>
            </a:r>
            <a:endParaRPr lang="fi-FI" sz="2000" b="1" dirty="0">
              <a:solidFill>
                <a:srgbClr val="293E6B"/>
              </a:solidFill>
              <a:latin typeface="PT SANS"/>
            </a:endParaRPr>
          </a:p>
        </p:txBody>
      </p:sp>
      <p:pic>
        <p:nvPicPr>
          <p:cNvPr id="5122" name="Picture 2" descr="http://kokemaensrk.fi/wp-content/uploads/2011/11/Turvallinen-o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02" y="1435988"/>
            <a:ext cx="2505968" cy="18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QONWhDaV1IV4Ukl712biwwwsW5te1sO7Z1HxSElG6gCO-qPEHbXmnq8Jd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95" y="361392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63660" y="1944714"/>
            <a:ext cx="5253509" cy="1197732"/>
          </a:xfrm>
        </p:spPr>
        <p:txBody>
          <a:bodyPr>
            <a:normAutofit fontScale="85000" lnSpcReduction="10000"/>
          </a:bodyPr>
          <a:lstStyle/>
          <a:p>
            <a:r>
              <a:rPr lang="fi-FI" sz="3200" dirty="0" smtClean="0">
                <a:solidFill>
                  <a:srgbClr val="293E6B"/>
                </a:solidFill>
                <a:latin typeface="PT SANS"/>
              </a:rPr>
              <a:t>Kysymyksessä on siis perinteiden ja toimintakulttuurin ymmärtäminen muutoksessa!</a:t>
            </a:r>
            <a:endParaRPr lang="fi-FI" sz="3200" dirty="0">
              <a:solidFill>
                <a:srgbClr val="293E6B"/>
              </a:solidFill>
              <a:latin typeface="PT 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01" y="1063603"/>
            <a:ext cx="5549462" cy="369964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28" y="591987"/>
            <a:ext cx="5331071" cy="795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isällön paikkamerkki 2"/>
          <p:cNvSpPr txBox="1">
            <a:spLocks/>
          </p:cNvSpPr>
          <p:nvPr/>
        </p:nvSpPr>
        <p:spPr>
          <a:xfrm>
            <a:off x="945932" y="1261252"/>
            <a:ext cx="5218386" cy="411879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fi-FI" sz="3200" b="1" dirty="0" smtClean="0">
                <a:solidFill>
                  <a:srgbClr val="293E6B"/>
                </a:solidFill>
                <a:latin typeface="PT SANS"/>
              </a:rPr>
              <a:t>Elämänkulkua ei ratkaise niinkään se, </a:t>
            </a:r>
          </a:p>
          <a:p>
            <a:pPr algn="ctr">
              <a:buFontTx/>
              <a:buNone/>
            </a:pPr>
            <a:r>
              <a:rPr lang="fi-FI" sz="3200" b="1" dirty="0" smtClean="0">
                <a:solidFill>
                  <a:srgbClr val="293E6B"/>
                </a:solidFill>
                <a:latin typeface="PT SANS"/>
              </a:rPr>
              <a:t>mitä elämä tuo eteen, kuin se asenne, </a:t>
            </a:r>
          </a:p>
          <a:p>
            <a:pPr algn="ctr">
              <a:buFontTx/>
              <a:buNone/>
            </a:pPr>
            <a:r>
              <a:rPr lang="fi-FI" sz="3200" b="1" dirty="0" smtClean="0">
                <a:solidFill>
                  <a:srgbClr val="293E6B"/>
                </a:solidFill>
                <a:latin typeface="PT SANS"/>
              </a:rPr>
              <a:t>joka viedään elämään; ei niinkään se, </a:t>
            </a:r>
          </a:p>
          <a:p>
            <a:pPr algn="ctr">
              <a:buFontTx/>
              <a:buNone/>
            </a:pPr>
            <a:r>
              <a:rPr lang="fi-FI" sz="3200" b="1" dirty="0" smtClean="0">
                <a:solidFill>
                  <a:srgbClr val="293E6B"/>
                </a:solidFill>
                <a:latin typeface="PT SANS"/>
              </a:rPr>
              <a:t>mitä tapahtuu, kuin se tapa, </a:t>
            </a:r>
          </a:p>
          <a:p>
            <a:pPr algn="ctr">
              <a:buFontTx/>
              <a:buNone/>
            </a:pPr>
            <a:r>
              <a:rPr lang="fi-FI" sz="3200" b="1" dirty="0" smtClean="0">
                <a:solidFill>
                  <a:srgbClr val="293E6B"/>
                </a:solidFill>
                <a:latin typeface="PT SANS"/>
              </a:rPr>
              <a:t>jolla mieli näkee tapahtuneen.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293E6B"/>
              </a:solidFill>
              <a:effectLst/>
              <a:uLnTx/>
              <a:uFillTx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496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9353" y="921859"/>
            <a:ext cx="5772037" cy="44363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70" y="889760"/>
            <a:ext cx="6750845" cy="4500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8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kehys 29"/>
          <p:cNvSpPr txBox="1"/>
          <p:nvPr/>
        </p:nvSpPr>
        <p:spPr>
          <a:xfrm>
            <a:off x="698833" y="995677"/>
            <a:ext cx="1054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solidFill>
                  <a:srgbClr val="293E6B"/>
                </a:solidFill>
                <a:latin typeface="PT SANS "/>
              </a:rPr>
              <a:t>Oppivatko nykyaikaiset lapsemme aikoinaan meidän isovanhemmillemme suunnitelluissa oppimisympäristöissä?</a:t>
            </a:r>
            <a:endParaRPr lang="fi-FI" sz="2000" dirty="0">
              <a:solidFill>
                <a:srgbClr val="293E6B"/>
              </a:solidFill>
              <a:latin typeface="PT SANS 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2" y="3551092"/>
            <a:ext cx="2359255" cy="16121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10" y="3199393"/>
            <a:ext cx="1892545" cy="16799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45" y="3551092"/>
            <a:ext cx="2239945" cy="167995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7289" y="2748444"/>
            <a:ext cx="64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93E6B"/>
                </a:solidFill>
              </a:rPr>
              <a:t> </a:t>
            </a:r>
            <a:r>
              <a:rPr lang="en-US" sz="1200" dirty="0">
                <a:solidFill>
                  <a:srgbClr val="293E6B"/>
                </a:solidFill>
                <a:latin typeface="PT SANS"/>
              </a:rPr>
              <a:t>1920</a:t>
            </a:r>
            <a:endParaRPr lang="en-GB" sz="1200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6997" y="2840783"/>
            <a:ext cx="644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T SANS"/>
              </a:rPr>
              <a:t> </a:t>
            </a:r>
            <a:r>
              <a:rPr lang="en-US" sz="1200" dirty="0">
                <a:solidFill>
                  <a:srgbClr val="293E6B"/>
                </a:solidFill>
                <a:latin typeface="PT SANS"/>
              </a:rPr>
              <a:t>1950</a:t>
            </a:r>
            <a:endParaRPr lang="en-GB" sz="1200" dirty="0">
              <a:latin typeface="PT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1632" y="2840783"/>
            <a:ext cx="623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3E6B"/>
                </a:solidFill>
                <a:latin typeface="PT SANS"/>
              </a:rPr>
              <a:t>1990</a:t>
            </a:r>
            <a:endParaRPr lang="en-GB" sz="1200" dirty="0">
              <a:latin typeface="PT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6701" y="2840783"/>
            <a:ext cx="56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3E6B"/>
                </a:solidFill>
                <a:latin typeface="PT SANS"/>
              </a:rPr>
              <a:t>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831" y="1961471"/>
            <a:ext cx="1041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3E6B"/>
                </a:solidFill>
                <a:latin typeface="PT SANS "/>
              </a:rPr>
              <a:t>VOIDAANKO TULEVAISUUS RAKENTAA VANHOILLA TYÖKALUILLA?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31" y="468923"/>
            <a:ext cx="269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solidFill>
                  <a:srgbClr val="293E6B"/>
                </a:solidFill>
                <a:latin typeface="PT SANS "/>
              </a:rPr>
              <a:t>KOULUN MUUTOS</a:t>
            </a:r>
            <a:endParaRPr lang="en-GB" sz="2000" b="1" dirty="0"/>
          </a:p>
        </p:txBody>
      </p:sp>
      <p:pic>
        <p:nvPicPr>
          <p:cNvPr id="1026" name="Picture 2" descr="Oppilaita luokassa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28" y="3199393"/>
            <a:ext cx="2822957" cy="167996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9" y="3933867"/>
            <a:ext cx="2771367" cy="204237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5" y="4154954"/>
            <a:ext cx="2615711" cy="174206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FEG\AppData\Local\Microsoft\Windows\Temporary Internet Files\Content.Outlook\OLHG92CF\nintendo_k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59" y="1474607"/>
            <a:ext cx="2236828" cy="22144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sp3d>
            <a:bevelT w="12700" h="1016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/>
          <p:nvPr/>
        </p:nvSpPr>
        <p:spPr>
          <a:xfrm>
            <a:off x="745022" y="593393"/>
            <a:ext cx="5821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293E6B"/>
                </a:solidFill>
                <a:latin typeface="PT SANS"/>
              </a:rPr>
              <a:t>LASTEN JA PERHEIDEN MAAILMAN MUUTOS</a:t>
            </a:r>
            <a:endParaRPr lang="en-GB" sz="2000" b="1" dirty="0">
              <a:solidFill>
                <a:srgbClr val="293E6B"/>
              </a:solidFill>
              <a:latin typeface="PT SAN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68" y="1474607"/>
            <a:ext cx="2953337" cy="194920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543" y="4154949"/>
            <a:ext cx="2857500" cy="16002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b="1" dirty="0">
                <a:solidFill>
                  <a:srgbClr val="002060"/>
                </a:solidFill>
                <a:latin typeface="PT SANS"/>
              </a:rPr>
              <a:t>Millainen </a:t>
            </a:r>
            <a:r>
              <a:rPr lang="fi-FI" b="1" dirty="0" smtClean="0">
                <a:solidFill>
                  <a:srgbClr val="002060"/>
                </a:solidFill>
                <a:latin typeface="PT SANS"/>
              </a:rPr>
              <a:t>oppimisympäristö on motivoiva?</a:t>
            </a:r>
            <a:endParaRPr lang="fi-FI" b="1" dirty="0">
              <a:solidFill>
                <a:srgbClr val="002060"/>
              </a:solidFill>
              <a:latin typeface="PT SANS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7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2513" y="2508254"/>
            <a:ext cx="10515600" cy="1325563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OPETUSSUUNNITELMIEN SOVELTAMINEN KOULUISSA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1001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9353" y="921859"/>
            <a:ext cx="5772037" cy="44363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70" y="889760"/>
            <a:ext cx="6750845" cy="4500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1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smtClean="0">
                <a:solidFill>
                  <a:srgbClr val="002060"/>
                </a:solidFill>
                <a:latin typeface="PT SANS"/>
              </a:rPr>
              <a:t>OPETTUSSUUNNITELMA JA RAKENTAMINEN</a:t>
            </a:r>
            <a:endParaRPr lang="fi-FI" sz="4000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889504" y="2648585"/>
            <a:ext cx="8464296" cy="4351338"/>
          </a:xfrm>
        </p:spPr>
        <p:txBody>
          <a:bodyPr/>
          <a:lstStyle/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ARJEN TAIDOT</a:t>
            </a: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KIELEN TAIDOT</a:t>
            </a: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TUTKIVAN OPPIMISEN TAIDOT</a:t>
            </a: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JUURET JA SIIVET TAIDOT</a:t>
            </a:r>
            <a:endParaRPr lang="fi-FI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2051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eißer Hintergrund">
  <a:themeElements>
    <a:clrScheme name="1_Weißer Hintergrun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1_Weißer 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eißer Hintergrund">
  <a:themeElements>
    <a:clrScheme name="1_Weißer Hintergrun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1_Weißer 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18726</TotalTime>
  <Words>263</Words>
  <Application>Microsoft Office PowerPoint</Application>
  <PresentationFormat>Laajakuva</PresentationFormat>
  <Paragraphs>64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PT SANS</vt:lpstr>
      <vt:lpstr>PT SANS </vt:lpstr>
      <vt:lpstr>Trebuchet MS</vt:lpstr>
      <vt:lpstr>Wingdings</vt:lpstr>
      <vt:lpstr>Office Theme</vt:lpstr>
      <vt:lpstr>1_Weißer Hintergrund</vt:lpstr>
      <vt:lpstr>2_Weißer Hintergrund</vt:lpstr>
      <vt:lpstr>PowerPoint-esitys</vt:lpstr>
      <vt:lpstr>MOTIVOITUNUT OPPILAS JA OPPIMINEN</vt:lpstr>
      <vt:lpstr>PowerPoint-esitys</vt:lpstr>
      <vt:lpstr>PowerPoint-esitys</vt:lpstr>
      <vt:lpstr>PowerPoint-esitys</vt:lpstr>
      <vt:lpstr>PowerPoint-esitys</vt:lpstr>
      <vt:lpstr>OPETUSSUUNNITELMIEN SOVELTAMINEN KOULUISSA</vt:lpstr>
      <vt:lpstr>PowerPoint-esitys</vt:lpstr>
      <vt:lpstr>OPETTUSSUUNNITELMA JA RAKENTAMINEN</vt:lpstr>
      <vt:lpstr>PowerPoint-esitys</vt:lpstr>
      <vt:lpstr>OPPIMISYMPÄRISTÖÖN INTEGROITU TEKNOLOGIA</vt:lpstr>
      <vt:lpstr>PowerPoint-esitys</vt:lpstr>
      <vt:lpstr>PowerPoint-esitys</vt:lpstr>
      <vt:lpstr>MUUNTUVA KOULURAKENNUS</vt:lpstr>
      <vt:lpstr>PowerPoint-esitys</vt:lpstr>
      <vt:lpstr>PowerPoint-esitys</vt:lpstr>
      <vt:lpstr>PowerPoint-esitys</vt:lpstr>
      <vt:lpstr>PowerPoint-esitys</vt:lpstr>
      <vt:lpstr>PowerPoint-esitys</vt:lpstr>
      <vt:lpstr>LOPUKSI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“FEG”, The Future</dc:title>
  <dc:creator>JUHA;Mervi</dc:creator>
  <cp:lastModifiedBy>Rimpelä Markku</cp:lastModifiedBy>
  <cp:revision>272</cp:revision>
  <cp:lastPrinted>2013-08-14T07:19:04Z</cp:lastPrinted>
  <dcterms:created xsi:type="dcterms:W3CDTF">2013-08-02T05:34:44Z</dcterms:created>
  <dcterms:modified xsi:type="dcterms:W3CDTF">2014-11-25T11:39:44Z</dcterms:modified>
</cp:coreProperties>
</file>