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Merriweather Sans" panose="020B0604020202020204" charset="0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5" d="100"/>
          <a:sy n="135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8086034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00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30474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Huvittelevat ja käytännölliset roomalaiset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l="546"/>
          <a:stretch/>
        </p:blipFill>
        <p:spPr>
          <a:xfrm>
            <a:off x="1174243" y="1088530"/>
            <a:ext cx="6793200" cy="50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174243" y="258536"/>
            <a:ext cx="6793200" cy="66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Forumia halkoo Via </a:t>
            </a:r>
            <a:r>
              <a:rPr lang="fi-FI" b="1" dirty="0" err="1"/>
              <a:t>Scara</a:t>
            </a:r>
            <a:r>
              <a:rPr lang="fi-FI" b="1" dirty="0"/>
              <a:t> eli pyhä tie, jota käytettiin juhlakulkueissa.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288800"/>
            <a:ext cx="6570000" cy="47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311750" y="230400"/>
            <a:ext cx="6524100" cy="80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Antoninuksen</a:t>
            </a:r>
            <a:r>
              <a:rPr lang="fi-FI" b="1" dirty="0"/>
              <a:t> ja </a:t>
            </a:r>
            <a:r>
              <a:rPr lang="fi-FI" b="1" dirty="0" err="1"/>
              <a:t>Faustinan</a:t>
            </a:r>
            <a:r>
              <a:rPr lang="fi-FI" b="1" dirty="0"/>
              <a:t> temppelin </a:t>
            </a: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(141 jaa.) julkisivu.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t="12476" b="8956"/>
          <a:stretch/>
        </p:blipFill>
        <p:spPr>
          <a:xfrm>
            <a:off x="1014081" y="1918800"/>
            <a:ext cx="7267886" cy="417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05799" y="258535"/>
            <a:ext cx="7884449" cy="116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Konstantinuksen</a:t>
            </a:r>
            <a:r>
              <a:rPr lang="fi-FI" b="1" dirty="0"/>
              <a:t> basilika (300-luvulta jaa.). Rakennuksessa on käytetty tynnyriholvausta. Sen pinta-ala on 100x65 metriä ja holvin korkeus 35 metriä.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998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859119" y="259200"/>
            <a:ext cx="7425759" cy="59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Flaviusten</a:t>
            </a:r>
            <a:r>
              <a:rPr lang="fi-FI" b="1" dirty="0"/>
              <a:t> amfiteatteri eli </a:t>
            </a:r>
            <a:r>
              <a:rPr lang="fi-FI" b="1" dirty="0" err="1"/>
              <a:t>Colosseum</a:t>
            </a:r>
            <a:r>
              <a:rPr lang="fi-FI" b="1" dirty="0"/>
              <a:t> (78-81 jaa.)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000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30450" y="259200"/>
            <a:ext cx="7283100" cy="59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Colosseumille</a:t>
            </a:r>
            <a:r>
              <a:rPr lang="fi-FI" b="1" dirty="0"/>
              <a:t> mahtui yli 50 000 katsojaa ja sisäänkäyntejä oli 80.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7600" y="259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/>
              <a:t>Colosseumin sisätiloja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288800"/>
            <a:ext cx="6570000" cy="47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93895" y="259200"/>
            <a:ext cx="8468751" cy="1067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Septimus</a:t>
            </a:r>
            <a:r>
              <a:rPr lang="fi-FI" b="1" dirty="0"/>
              <a:t> Severuksen riemukaari (203 jaa.). Roomalaiset rakensivat riemukaaria keisareiden ja voitokkaiden sotien kunniaksi.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l="4861"/>
          <a:stretch/>
        </p:blipFill>
        <p:spPr>
          <a:xfrm>
            <a:off x="1288800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930450" y="259200"/>
            <a:ext cx="7283100" cy="59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Konstantinuksen</a:t>
            </a:r>
            <a:r>
              <a:rPr lang="fi-FI" b="1" dirty="0"/>
              <a:t> riemukaari (315 jaa.)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49196" y="259200"/>
            <a:ext cx="7449215" cy="59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Pantheonin temppeli (100-luvulta jaa.). Se on ainoita ehjä</a:t>
            </a:r>
            <a:r>
              <a:rPr lang="fi-FI" b="1" dirty="0">
                <a:solidFill>
                  <a:schemeClr val="tx1"/>
                </a:solidFill>
              </a:rPr>
              <a:t>nä</a:t>
            </a:r>
            <a:r>
              <a:rPr lang="fi-FI" b="1" dirty="0"/>
              <a:t> säilyneitä roomalaisia temppeleitä.  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288800"/>
            <a:ext cx="6570000" cy="47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7600" y="259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Temppelin vaikuttavin osa on sen kupoli.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85800" y="2304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dirty="0"/>
              <a:t>Antiikin Rooman arkkitehtuuria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11448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230400" rtl="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fi-FI" dirty="0"/>
              <a:t>Roomalaiset hyödynsivät eri kulttuurien innovaatioita  ja sovelsivat niitä omaan kulttuuriinsa.</a:t>
            </a:r>
          </a:p>
          <a:p>
            <a:pPr marL="457200" lvl="0" indent="-230400" rtl="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fi-FI" dirty="0"/>
              <a:t>Suuri osa kulttuurista oli suoraan kopioitu Kreikasta.</a:t>
            </a:r>
          </a:p>
          <a:p>
            <a:pPr marL="457200" lvl="0" indent="-230400" rtl="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fi-FI" dirty="0"/>
              <a:t>Arkkitehtuurissa näkyy kreikkalainen vaikutus, mutta roomalaiset kehittivät sitä ja tekivät uusia keksintöjä, kuten holvikaaren.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26608" y="667403"/>
            <a:ext cx="3643533" cy="502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27000" lvl="0" indent="0" algn="ctr" rtl="0">
              <a:lnSpc>
                <a:spcPct val="115000"/>
              </a:lnSpc>
              <a:spcBef>
                <a:spcPts val="600"/>
              </a:spcBef>
              <a:buSzPct val="100000"/>
              <a:buNone/>
            </a:pPr>
            <a:r>
              <a:rPr lang="fi-FI" b="1" dirty="0" err="1"/>
              <a:t>Portunuksen</a:t>
            </a:r>
            <a:r>
              <a:rPr lang="fi-FI" b="1" dirty="0"/>
              <a:t> temppeli  </a:t>
            </a:r>
          </a:p>
          <a:p>
            <a:pPr marL="127000" lvl="0" indent="0" algn="ctr" rtl="0">
              <a:lnSpc>
                <a:spcPct val="115000"/>
              </a:lnSpc>
              <a:spcBef>
                <a:spcPts val="600"/>
              </a:spcBef>
              <a:buSzPct val="100000"/>
              <a:buNone/>
            </a:pPr>
            <a:r>
              <a:rPr lang="fi-FI" b="1" dirty="0"/>
              <a:t>(100-luvulta eaa.)</a:t>
            </a:r>
          </a:p>
          <a:p>
            <a:pPr marL="127000" lvl="0" indent="0" algn="ctr" rtl="0">
              <a:lnSpc>
                <a:spcPct val="115000"/>
              </a:lnSpc>
              <a:spcBef>
                <a:spcPts val="600"/>
              </a:spcBef>
              <a:buSzPct val="100000"/>
              <a:buNone/>
            </a:pPr>
            <a:endParaRPr lang="fi-FI" b="1" dirty="0"/>
          </a:p>
          <a:p>
            <a:pPr marL="457200" lvl="0" indent="-230400" rtl="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fi-FI" dirty="0"/>
              <a:t>Temppeli sijaitsee Roomassa.</a:t>
            </a:r>
          </a:p>
          <a:p>
            <a:pPr marL="457200" lvl="0" indent="-230400" rtl="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fi-FI" dirty="0"/>
              <a:t>Rakennuksessa on selkeitä vaikutteita Kreikasta.</a:t>
            </a: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buNone/>
            </a:pPr>
            <a:endParaRPr sz="1600" dirty="0"/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l="11129" r="26448"/>
          <a:stretch/>
        </p:blipFill>
        <p:spPr>
          <a:xfrm>
            <a:off x="3770141" y="212825"/>
            <a:ext cx="5160158" cy="5934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l="5928" r="9261"/>
          <a:stretch/>
        </p:blipFill>
        <p:spPr>
          <a:xfrm>
            <a:off x="3826227" y="667403"/>
            <a:ext cx="5007914" cy="45002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0"/>
          <p:cNvSpPr txBox="1">
            <a:spLocks/>
          </p:cNvSpPr>
          <p:nvPr/>
        </p:nvSpPr>
        <p:spPr>
          <a:xfrm>
            <a:off x="126608" y="667403"/>
            <a:ext cx="3643533" cy="502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27000" indent="0" algn="ctr">
              <a:lnSpc>
                <a:spcPct val="115000"/>
              </a:lnSpc>
              <a:spcBef>
                <a:spcPts val="600"/>
              </a:spcBef>
              <a:buFont typeface="Verdana"/>
              <a:buNone/>
            </a:pPr>
            <a:r>
              <a:rPr lang="fi-FI" b="1" dirty="0" err="1"/>
              <a:t>Portunuksen</a:t>
            </a:r>
            <a:r>
              <a:rPr lang="fi-FI" b="1" dirty="0"/>
              <a:t> temppeli  </a:t>
            </a:r>
          </a:p>
          <a:p>
            <a:pPr marL="127000" indent="0" algn="ctr">
              <a:lnSpc>
                <a:spcPct val="115000"/>
              </a:lnSpc>
              <a:spcBef>
                <a:spcPts val="600"/>
              </a:spcBef>
              <a:buFont typeface="Verdana"/>
              <a:buNone/>
            </a:pPr>
            <a:r>
              <a:rPr lang="fi-FI" b="1" dirty="0"/>
              <a:t>(100-luvulta eaa.)</a:t>
            </a:r>
          </a:p>
          <a:p>
            <a:pPr marL="127000" indent="0" algn="ctr">
              <a:lnSpc>
                <a:spcPct val="115000"/>
              </a:lnSpc>
              <a:spcBef>
                <a:spcPts val="600"/>
              </a:spcBef>
              <a:buFont typeface="Verdana"/>
              <a:buNone/>
            </a:pPr>
            <a:endParaRPr lang="fi-FI" b="1" dirty="0"/>
          </a:p>
          <a:p>
            <a:pPr marL="457200" lvl="0" indent="-223200">
              <a:lnSpc>
                <a:spcPct val="115000"/>
              </a:lnSpc>
              <a:spcBef>
                <a:spcPts val="500"/>
              </a:spcBef>
            </a:pPr>
            <a:r>
              <a:rPr lang="fi-FI" dirty="0"/>
              <a:t>Temppelissä näkyy myös italialaisten kansojen kulttuurivaikutus:</a:t>
            </a:r>
          </a:p>
          <a:p>
            <a:pPr marL="857250" lvl="1" indent="-330200">
              <a:lnSpc>
                <a:spcPct val="115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dirty="0"/>
              <a:t>Temppelin jalusta on yhtenäinen ja korkea.</a:t>
            </a:r>
          </a:p>
          <a:p>
            <a:pPr marL="857250" lvl="1" indent="-330200">
              <a:lnSpc>
                <a:spcPct val="115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dirty="0"/>
              <a:t>Pylväät ovat kiinni rakennuksen seinissä.</a:t>
            </a:r>
          </a:p>
          <a:p>
            <a:pPr marL="0" indent="0">
              <a:lnSpc>
                <a:spcPct val="115000"/>
              </a:lnSpc>
              <a:spcBef>
                <a:spcPts val="600"/>
              </a:spcBef>
              <a:buFont typeface="Verdana"/>
              <a:buNone/>
            </a:pP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4414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20225" t="11854" r="18817" b="31858"/>
          <a:stretch/>
        </p:blipFill>
        <p:spPr>
          <a:xfrm>
            <a:off x="596438" y="1144800"/>
            <a:ext cx="7951124" cy="47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4"/>
          <p:cNvSpPr txBox="1">
            <a:spLocks noGrp="1"/>
          </p:cNvSpPr>
          <p:nvPr>
            <p:ph type="title"/>
          </p:nvPr>
        </p:nvSpPr>
        <p:spPr>
          <a:xfrm>
            <a:off x="685800" y="259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</a:pPr>
            <a:r>
              <a:rPr lang="fi-FI" sz="2000" dirty="0" err="1"/>
              <a:t>Herakleen</a:t>
            </a:r>
            <a:r>
              <a:rPr lang="fi-FI" sz="2000" dirty="0"/>
              <a:t> temppeli Roomassa (100-luvulta eaa.)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600" y="1087200"/>
            <a:ext cx="6794123" cy="50590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7600" y="259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Forum </a:t>
            </a:r>
            <a:r>
              <a:rPr lang="fi-FI" b="1" dirty="0" err="1"/>
              <a:t>Romanum</a:t>
            </a:r>
            <a:r>
              <a:rPr lang="fi-FI" b="1" dirty="0"/>
              <a:t> oli Rooman valtakunnan hallinnon ja kaupan keskus.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200" y="1087200"/>
            <a:ext cx="6793200" cy="50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6168" y="245132"/>
            <a:ext cx="7835263" cy="66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Antoninuksen</a:t>
            </a:r>
            <a:r>
              <a:rPr lang="fi-FI" b="1" dirty="0"/>
              <a:t> ja </a:t>
            </a:r>
            <a:r>
              <a:rPr lang="fi-FI" b="1" dirty="0" err="1"/>
              <a:t>Faustinan</a:t>
            </a:r>
            <a:r>
              <a:rPr lang="fi-FI" b="1" dirty="0"/>
              <a:t> temppelin (141 jaa.) julkisivu on säilynyt ja liitetty osaksi barokkikirkkoa.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600" y="1087200"/>
            <a:ext cx="6789600" cy="50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1364950" y="258425"/>
            <a:ext cx="6524100" cy="66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Rooman senaatin kokoontumispaikka </a:t>
            </a: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 err="1"/>
              <a:t>Curia</a:t>
            </a:r>
            <a:r>
              <a:rPr lang="fi-FI" b="1" dirty="0"/>
              <a:t> (200-luvulta jaa.)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546"/>
          <a:stretch/>
        </p:blipFill>
        <p:spPr>
          <a:xfrm>
            <a:off x="1173600" y="1087200"/>
            <a:ext cx="6793200" cy="50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1002240" y="259200"/>
            <a:ext cx="7135920" cy="66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i-FI" b="1" dirty="0"/>
              <a:t>Julius Caesarin muistoksi rakennettu temppeli (40-l. jaa.) ja </a:t>
            </a:r>
            <a:r>
              <a:rPr lang="fi-FI" b="1" dirty="0" err="1"/>
              <a:t>Vestan</a:t>
            </a:r>
            <a:r>
              <a:rPr lang="fi-FI" b="1" dirty="0"/>
              <a:t> temppeli (300-l. jaa.).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255</Words>
  <Application>Microsoft Office PowerPoint</Application>
  <PresentationFormat>Näytössä katseltava diaesitys (4:3)</PresentationFormat>
  <Paragraphs>36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Verdana</vt:lpstr>
      <vt:lpstr>Courier New</vt:lpstr>
      <vt:lpstr>Merriweather Sans</vt:lpstr>
      <vt:lpstr>Blank Presentation</vt:lpstr>
      <vt:lpstr>PowerPoint-esitys</vt:lpstr>
      <vt:lpstr>Antiikin Rooman arkkitehtuuria</vt:lpstr>
      <vt:lpstr>PowerPoint-esitys</vt:lpstr>
      <vt:lpstr>PowerPoint-esitys</vt:lpstr>
      <vt:lpstr>Herakleen temppeli Roomassa (100-luvulta eaa.)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opiskelija</cp:lastModifiedBy>
  <cp:revision>10</cp:revision>
  <dcterms:modified xsi:type="dcterms:W3CDTF">2020-01-16T09:30:56Z</dcterms:modified>
</cp:coreProperties>
</file>