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78" r:id="rId4"/>
    <p:sldId id="258" r:id="rId5"/>
    <p:sldId id="260" r:id="rId6"/>
    <p:sldId id="259" r:id="rId7"/>
    <p:sldId id="264" r:id="rId8"/>
    <p:sldId id="265" r:id="rId9"/>
    <p:sldId id="277" r:id="rId10"/>
    <p:sldId id="276" r:id="rId11"/>
    <p:sldId id="285" r:id="rId12"/>
    <p:sldId id="287" r:id="rId13"/>
    <p:sldId id="280" r:id="rId14"/>
    <p:sldId id="266" r:id="rId15"/>
    <p:sldId id="286" r:id="rId16"/>
    <p:sldId id="267" r:id="rId17"/>
    <p:sldId id="281" r:id="rId18"/>
    <p:sldId id="269" r:id="rId19"/>
    <p:sldId id="271" r:id="rId20"/>
    <p:sldId id="270" r:id="rId21"/>
    <p:sldId id="272" r:id="rId22"/>
    <p:sldId id="268" r:id="rId23"/>
    <p:sldId id="282" r:id="rId24"/>
    <p:sldId id="283" r:id="rId25"/>
    <p:sldId id="274" r:id="rId26"/>
    <p:sldId id="279" r:id="rId27"/>
    <p:sldId id="273" r:id="rId28"/>
    <p:sldId id="275" r:id="rId29"/>
    <p:sldId id="284" r:id="rId30"/>
    <p:sldId id="288" r:id="rId31"/>
    <p:sldId id="289"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3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A7711-21C0-4D0E-A87E-BE31150AE79E}" type="doc">
      <dgm:prSet loTypeId="urn:microsoft.com/office/officeart/2005/8/layout/hProcess9" loCatId="process" qsTypeId="urn:microsoft.com/office/officeart/2005/8/quickstyle/simple1" qsCatId="simple" csTypeId="urn:microsoft.com/office/officeart/2005/8/colors/accent1_2" csCatId="accent1" phldr="1"/>
      <dgm:spPr/>
    </dgm:pt>
    <dgm:pt modelId="{9F4F0491-83D4-4CBF-B1D5-E3E56AC6BDB7}">
      <dgm:prSet phldrT="[Text]"/>
      <dgm:spPr/>
      <dgm:t>
        <a:bodyPr/>
        <a:lstStyle/>
        <a:p>
          <a:r>
            <a:rPr lang="fi-FI" dirty="0"/>
            <a:t>Ideointi, jäsentely, luonnostelu</a:t>
          </a:r>
        </a:p>
        <a:p>
          <a:r>
            <a:rPr lang="fi-FI" dirty="0"/>
            <a:t>(1-3) </a:t>
          </a:r>
        </a:p>
      </dgm:t>
    </dgm:pt>
    <dgm:pt modelId="{1BA7EA49-150E-4E20-BDF9-9607B67AAB2C}" type="parTrans" cxnId="{AAC793F0-023E-4F57-8C7C-94E5C13F0D10}">
      <dgm:prSet/>
      <dgm:spPr/>
      <dgm:t>
        <a:bodyPr/>
        <a:lstStyle/>
        <a:p>
          <a:endParaRPr lang="fi-FI"/>
        </a:p>
      </dgm:t>
    </dgm:pt>
    <dgm:pt modelId="{6C73A951-412F-46C7-8E1B-26984158D244}" type="sibTrans" cxnId="{AAC793F0-023E-4F57-8C7C-94E5C13F0D10}">
      <dgm:prSet/>
      <dgm:spPr/>
      <dgm:t>
        <a:bodyPr/>
        <a:lstStyle/>
        <a:p>
          <a:endParaRPr lang="fi-FI"/>
        </a:p>
      </dgm:t>
    </dgm:pt>
    <dgm:pt modelId="{D326CA1E-42A8-4DC8-8C19-457F48C5C755}">
      <dgm:prSet phldrT="[Text]"/>
      <dgm:spPr/>
      <dgm:t>
        <a:bodyPr/>
        <a:lstStyle/>
        <a:p>
          <a:r>
            <a:rPr lang="fi-FI" dirty="0"/>
            <a:t>Keskeneräisen tekstin muokkaaminen (4)</a:t>
          </a:r>
        </a:p>
      </dgm:t>
    </dgm:pt>
    <dgm:pt modelId="{08701B84-29C6-41FB-8226-E033E718A1DE}" type="parTrans" cxnId="{44EB8E77-FB92-481D-8FB2-4346E8F07E3E}">
      <dgm:prSet/>
      <dgm:spPr/>
      <dgm:t>
        <a:bodyPr/>
        <a:lstStyle/>
        <a:p>
          <a:endParaRPr lang="fi-FI"/>
        </a:p>
      </dgm:t>
    </dgm:pt>
    <dgm:pt modelId="{5BB486F4-41D8-47B9-939E-63EB2858ADA6}" type="sibTrans" cxnId="{44EB8E77-FB92-481D-8FB2-4346E8F07E3E}">
      <dgm:prSet/>
      <dgm:spPr/>
      <dgm:t>
        <a:bodyPr/>
        <a:lstStyle/>
        <a:p>
          <a:endParaRPr lang="fi-FI"/>
        </a:p>
      </dgm:t>
    </dgm:pt>
    <dgm:pt modelId="{958616F4-4EB6-4E19-AFFF-E59886E3952E}">
      <dgm:prSet phldrT="[Text]"/>
      <dgm:spPr/>
      <dgm:t>
        <a:bodyPr/>
        <a:lstStyle/>
        <a:p>
          <a:r>
            <a:rPr lang="fi-FI" dirty="0"/>
            <a:t>Tekstin </a:t>
          </a:r>
        </a:p>
        <a:p>
          <a:r>
            <a:rPr lang="fi-FI" dirty="0"/>
            <a:t>viimeistely (5)</a:t>
          </a:r>
        </a:p>
      </dgm:t>
    </dgm:pt>
    <dgm:pt modelId="{2061451D-D272-4A6C-8AA3-49E40F1F68B6}" type="parTrans" cxnId="{9A2C641A-6473-4B4E-B7EA-74DFDC7CE3D5}">
      <dgm:prSet/>
      <dgm:spPr/>
      <dgm:t>
        <a:bodyPr/>
        <a:lstStyle/>
        <a:p>
          <a:endParaRPr lang="fi-FI"/>
        </a:p>
      </dgm:t>
    </dgm:pt>
    <dgm:pt modelId="{7B1B10BE-9861-43EE-94FB-32CD6CB8B9EF}" type="sibTrans" cxnId="{9A2C641A-6473-4B4E-B7EA-74DFDC7CE3D5}">
      <dgm:prSet/>
      <dgm:spPr/>
      <dgm:t>
        <a:bodyPr/>
        <a:lstStyle/>
        <a:p>
          <a:endParaRPr lang="fi-FI"/>
        </a:p>
      </dgm:t>
    </dgm:pt>
    <dgm:pt modelId="{5DBBA392-72CB-4DD3-A3DE-C258E141114D}" type="pres">
      <dgm:prSet presAssocID="{8B0A7711-21C0-4D0E-A87E-BE31150AE79E}" presName="CompostProcess" presStyleCnt="0">
        <dgm:presLayoutVars>
          <dgm:dir/>
          <dgm:resizeHandles val="exact"/>
        </dgm:presLayoutVars>
      </dgm:prSet>
      <dgm:spPr/>
    </dgm:pt>
    <dgm:pt modelId="{43D02C76-A21D-473B-A131-D046D7F86824}" type="pres">
      <dgm:prSet presAssocID="{8B0A7711-21C0-4D0E-A87E-BE31150AE79E}" presName="arrow" presStyleLbl="bgShp" presStyleIdx="0" presStyleCnt="1"/>
      <dgm:spPr/>
    </dgm:pt>
    <dgm:pt modelId="{3333F4E8-EFDB-4AE3-A2A7-9C00BC10AEC3}" type="pres">
      <dgm:prSet presAssocID="{8B0A7711-21C0-4D0E-A87E-BE31150AE79E}" presName="linearProcess" presStyleCnt="0"/>
      <dgm:spPr/>
    </dgm:pt>
    <dgm:pt modelId="{C38E78A2-3ADC-45B9-81B7-4F609E5C786E}" type="pres">
      <dgm:prSet presAssocID="{9F4F0491-83D4-4CBF-B1D5-E3E56AC6BDB7}" presName="textNode" presStyleLbl="node1" presStyleIdx="0" presStyleCnt="3" custLinFactNeighborX="-3523">
        <dgm:presLayoutVars>
          <dgm:bulletEnabled val="1"/>
        </dgm:presLayoutVars>
      </dgm:prSet>
      <dgm:spPr/>
    </dgm:pt>
    <dgm:pt modelId="{232A1C98-0893-4DF6-94C5-2B8B771C0D15}" type="pres">
      <dgm:prSet presAssocID="{6C73A951-412F-46C7-8E1B-26984158D244}" presName="sibTrans" presStyleCnt="0"/>
      <dgm:spPr/>
    </dgm:pt>
    <dgm:pt modelId="{634ACF70-E441-4651-90DF-DB8578B94D75}" type="pres">
      <dgm:prSet presAssocID="{D326CA1E-42A8-4DC8-8C19-457F48C5C755}" presName="textNode" presStyleLbl="node1" presStyleIdx="1" presStyleCnt="3">
        <dgm:presLayoutVars>
          <dgm:bulletEnabled val="1"/>
        </dgm:presLayoutVars>
      </dgm:prSet>
      <dgm:spPr/>
    </dgm:pt>
    <dgm:pt modelId="{82EEBF78-E359-4554-9796-75A1352597E6}" type="pres">
      <dgm:prSet presAssocID="{5BB486F4-41D8-47B9-939E-63EB2858ADA6}" presName="sibTrans" presStyleCnt="0"/>
      <dgm:spPr/>
    </dgm:pt>
    <dgm:pt modelId="{461D5FF0-5A77-4D99-9F91-403C3F2ABEA4}" type="pres">
      <dgm:prSet presAssocID="{958616F4-4EB6-4E19-AFFF-E59886E3952E}" presName="textNode" presStyleLbl="node1" presStyleIdx="2" presStyleCnt="3">
        <dgm:presLayoutVars>
          <dgm:bulletEnabled val="1"/>
        </dgm:presLayoutVars>
      </dgm:prSet>
      <dgm:spPr/>
    </dgm:pt>
  </dgm:ptLst>
  <dgm:cxnLst>
    <dgm:cxn modelId="{4B6C7202-43D4-410B-884A-C7AFC91347B6}" type="presOf" srcId="{9F4F0491-83D4-4CBF-B1D5-E3E56AC6BDB7}" destId="{C38E78A2-3ADC-45B9-81B7-4F609E5C786E}" srcOrd="0" destOrd="0" presId="urn:microsoft.com/office/officeart/2005/8/layout/hProcess9"/>
    <dgm:cxn modelId="{9A2C641A-6473-4B4E-B7EA-74DFDC7CE3D5}" srcId="{8B0A7711-21C0-4D0E-A87E-BE31150AE79E}" destId="{958616F4-4EB6-4E19-AFFF-E59886E3952E}" srcOrd="2" destOrd="0" parTransId="{2061451D-D272-4A6C-8AA3-49E40F1F68B6}" sibTransId="{7B1B10BE-9861-43EE-94FB-32CD6CB8B9EF}"/>
    <dgm:cxn modelId="{0D934467-428A-435A-A686-A50305048726}" type="presOf" srcId="{D326CA1E-42A8-4DC8-8C19-457F48C5C755}" destId="{634ACF70-E441-4651-90DF-DB8578B94D75}" srcOrd="0" destOrd="0" presId="urn:microsoft.com/office/officeart/2005/8/layout/hProcess9"/>
    <dgm:cxn modelId="{2BEE1073-6F71-4F30-9AEE-4B55BA7E0634}" type="presOf" srcId="{958616F4-4EB6-4E19-AFFF-E59886E3952E}" destId="{461D5FF0-5A77-4D99-9F91-403C3F2ABEA4}" srcOrd="0" destOrd="0" presId="urn:microsoft.com/office/officeart/2005/8/layout/hProcess9"/>
    <dgm:cxn modelId="{44EB8E77-FB92-481D-8FB2-4346E8F07E3E}" srcId="{8B0A7711-21C0-4D0E-A87E-BE31150AE79E}" destId="{D326CA1E-42A8-4DC8-8C19-457F48C5C755}" srcOrd="1" destOrd="0" parTransId="{08701B84-29C6-41FB-8226-E033E718A1DE}" sibTransId="{5BB486F4-41D8-47B9-939E-63EB2858ADA6}"/>
    <dgm:cxn modelId="{E2375084-D1D3-47C6-B1FE-F7B137C19EA6}" type="presOf" srcId="{8B0A7711-21C0-4D0E-A87E-BE31150AE79E}" destId="{5DBBA392-72CB-4DD3-A3DE-C258E141114D}" srcOrd="0" destOrd="0" presId="urn:microsoft.com/office/officeart/2005/8/layout/hProcess9"/>
    <dgm:cxn modelId="{AAC793F0-023E-4F57-8C7C-94E5C13F0D10}" srcId="{8B0A7711-21C0-4D0E-A87E-BE31150AE79E}" destId="{9F4F0491-83D4-4CBF-B1D5-E3E56AC6BDB7}" srcOrd="0" destOrd="0" parTransId="{1BA7EA49-150E-4E20-BDF9-9607B67AAB2C}" sibTransId="{6C73A951-412F-46C7-8E1B-26984158D244}"/>
    <dgm:cxn modelId="{48249592-9E73-4958-9A10-8D573BC608FF}" type="presParOf" srcId="{5DBBA392-72CB-4DD3-A3DE-C258E141114D}" destId="{43D02C76-A21D-473B-A131-D046D7F86824}" srcOrd="0" destOrd="0" presId="urn:microsoft.com/office/officeart/2005/8/layout/hProcess9"/>
    <dgm:cxn modelId="{9FCE001E-EF69-44CB-9BEB-F452944D8424}" type="presParOf" srcId="{5DBBA392-72CB-4DD3-A3DE-C258E141114D}" destId="{3333F4E8-EFDB-4AE3-A2A7-9C00BC10AEC3}" srcOrd="1" destOrd="0" presId="urn:microsoft.com/office/officeart/2005/8/layout/hProcess9"/>
    <dgm:cxn modelId="{66E7206C-FB63-422C-89A8-C9F7A3AD0D33}" type="presParOf" srcId="{3333F4E8-EFDB-4AE3-A2A7-9C00BC10AEC3}" destId="{C38E78A2-3ADC-45B9-81B7-4F609E5C786E}" srcOrd="0" destOrd="0" presId="urn:microsoft.com/office/officeart/2005/8/layout/hProcess9"/>
    <dgm:cxn modelId="{1C7CA877-8ABC-45DB-85EC-8C8EEDE63D58}" type="presParOf" srcId="{3333F4E8-EFDB-4AE3-A2A7-9C00BC10AEC3}" destId="{232A1C98-0893-4DF6-94C5-2B8B771C0D15}" srcOrd="1" destOrd="0" presId="urn:microsoft.com/office/officeart/2005/8/layout/hProcess9"/>
    <dgm:cxn modelId="{07C1F0B3-B626-4813-B475-04CAF51A0538}" type="presParOf" srcId="{3333F4E8-EFDB-4AE3-A2A7-9C00BC10AEC3}" destId="{634ACF70-E441-4651-90DF-DB8578B94D75}" srcOrd="2" destOrd="0" presId="urn:microsoft.com/office/officeart/2005/8/layout/hProcess9"/>
    <dgm:cxn modelId="{E3554411-37C4-4402-B749-DD18A90E5A8B}" type="presParOf" srcId="{3333F4E8-EFDB-4AE3-A2A7-9C00BC10AEC3}" destId="{82EEBF78-E359-4554-9796-75A1352597E6}" srcOrd="3" destOrd="0" presId="urn:microsoft.com/office/officeart/2005/8/layout/hProcess9"/>
    <dgm:cxn modelId="{DDF9D78E-EA22-49FE-8405-CA96998D057E}" type="presParOf" srcId="{3333F4E8-EFDB-4AE3-A2A7-9C00BC10AEC3}" destId="{461D5FF0-5A77-4D99-9F91-403C3F2ABEA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0A7711-21C0-4D0E-A87E-BE31150AE79E}" type="doc">
      <dgm:prSet loTypeId="urn:microsoft.com/office/officeart/2005/8/layout/hProcess9" loCatId="process" qsTypeId="urn:microsoft.com/office/officeart/2005/8/quickstyle/simple1" qsCatId="simple" csTypeId="urn:microsoft.com/office/officeart/2005/8/colors/accent1_2" csCatId="accent1" phldr="1"/>
      <dgm:spPr/>
    </dgm:pt>
    <dgm:pt modelId="{9F4F0491-83D4-4CBF-B1D5-E3E56AC6BDB7}">
      <dgm:prSet phldrT="[Text]"/>
      <dgm:spPr/>
      <dgm:t>
        <a:bodyPr/>
        <a:lstStyle/>
        <a:p>
          <a:r>
            <a:rPr lang="fi-FI" dirty="0"/>
            <a:t>Ideointi</a:t>
          </a:r>
        </a:p>
      </dgm:t>
    </dgm:pt>
    <dgm:pt modelId="{1BA7EA49-150E-4E20-BDF9-9607B67AAB2C}" type="parTrans" cxnId="{AAC793F0-023E-4F57-8C7C-94E5C13F0D10}">
      <dgm:prSet/>
      <dgm:spPr/>
      <dgm:t>
        <a:bodyPr/>
        <a:lstStyle/>
        <a:p>
          <a:endParaRPr lang="fi-FI"/>
        </a:p>
      </dgm:t>
    </dgm:pt>
    <dgm:pt modelId="{6C73A951-412F-46C7-8E1B-26984158D244}" type="sibTrans" cxnId="{AAC793F0-023E-4F57-8C7C-94E5C13F0D10}">
      <dgm:prSet/>
      <dgm:spPr/>
      <dgm:t>
        <a:bodyPr/>
        <a:lstStyle/>
        <a:p>
          <a:endParaRPr lang="fi-FI"/>
        </a:p>
      </dgm:t>
    </dgm:pt>
    <dgm:pt modelId="{D326CA1E-42A8-4DC8-8C19-457F48C5C755}">
      <dgm:prSet phldrT="[Text]"/>
      <dgm:spPr/>
      <dgm:t>
        <a:bodyPr/>
        <a:lstStyle/>
        <a:p>
          <a:r>
            <a:rPr lang="fi-FI" dirty="0"/>
            <a:t>Keskeneräisyys </a:t>
          </a:r>
        </a:p>
      </dgm:t>
    </dgm:pt>
    <dgm:pt modelId="{08701B84-29C6-41FB-8226-E033E718A1DE}" type="parTrans" cxnId="{44EB8E77-FB92-481D-8FB2-4346E8F07E3E}">
      <dgm:prSet/>
      <dgm:spPr/>
      <dgm:t>
        <a:bodyPr/>
        <a:lstStyle/>
        <a:p>
          <a:endParaRPr lang="fi-FI"/>
        </a:p>
      </dgm:t>
    </dgm:pt>
    <dgm:pt modelId="{5BB486F4-41D8-47B9-939E-63EB2858ADA6}" type="sibTrans" cxnId="{44EB8E77-FB92-481D-8FB2-4346E8F07E3E}">
      <dgm:prSet/>
      <dgm:spPr/>
      <dgm:t>
        <a:bodyPr/>
        <a:lstStyle/>
        <a:p>
          <a:endParaRPr lang="fi-FI"/>
        </a:p>
      </dgm:t>
    </dgm:pt>
    <dgm:pt modelId="{958616F4-4EB6-4E19-AFFF-E59886E3952E}">
      <dgm:prSet phldrT="[Text]"/>
      <dgm:spPr/>
      <dgm:t>
        <a:bodyPr/>
        <a:lstStyle/>
        <a:p>
          <a:r>
            <a:rPr lang="fi-FI" dirty="0"/>
            <a:t>Viimeistely </a:t>
          </a:r>
        </a:p>
      </dgm:t>
    </dgm:pt>
    <dgm:pt modelId="{2061451D-D272-4A6C-8AA3-49E40F1F68B6}" type="parTrans" cxnId="{9A2C641A-6473-4B4E-B7EA-74DFDC7CE3D5}">
      <dgm:prSet/>
      <dgm:spPr/>
      <dgm:t>
        <a:bodyPr/>
        <a:lstStyle/>
        <a:p>
          <a:endParaRPr lang="fi-FI"/>
        </a:p>
      </dgm:t>
    </dgm:pt>
    <dgm:pt modelId="{7B1B10BE-9861-43EE-94FB-32CD6CB8B9EF}" type="sibTrans" cxnId="{9A2C641A-6473-4B4E-B7EA-74DFDC7CE3D5}">
      <dgm:prSet/>
      <dgm:spPr/>
      <dgm:t>
        <a:bodyPr/>
        <a:lstStyle/>
        <a:p>
          <a:endParaRPr lang="fi-FI"/>
        </a:p>
      </dgm:t>
    </dgm:pt>
    <dgm:pt modelId="{5DBBA392-72CB-4DD3-A3DE-C258E141114D}" type="pres">
      <dgm:prSet presAssocID="{8B0A7711-21C0-4D0E-A87E-BE31150AE79E}" presName="CompostProcess" presStyleCnt="0">
        <dgm:presLayoutVars>
          <dgm:dir/>
          <dgm:resizeHandles val="exact"/>
        </dgm:presLayoutVars>
      </dgm:prSet>
      <dgm:spPr/>
    </dgm:pt>
    <dgm:pt modelId="{43D02C76-A21D-473B-A131-D046D7F86824}" type="pres">
      <dgm:prSet presAssocID="{8B0A7711-21C0-4D0E-A87E-BE31150AE79E}" presName="arrow" presStyleLbl="bgShp" presStyleIdx="0" presStyleCnt="1"/>
      <dgm:spPr/>
    </dgm:pt>
    <dgm:pt modelId="{3333F4E8-EFDB-4AE3-A2A7-9C00BC10AEC3}" type="pres">
      <dgm:prSet presAssocID="{8B0A7711-21C0-4D0E-A87E-BE31150AE79E}" presName="linearProcess" presStyleCnt="0"/>
      <dgm:spPr/>
    </dgm:pt>
    <dgm:pt modelId="{C38E78A2-3ADC-45B9-81B7-4F609E5C786E}" type="pres">
      <dgm:prSet presAssocID="{9F4F0491-83D4-4CBF-B1D5-E3E56AC6BDB7}" presName="textNode" presStyleLbl="node1" presStyleIdx="0" presStyleCnt="3">
        <dgm:presLayoutVars>
          <dgm:bulletEnabled val="1"/>
        </dgm:presLayoutVars>
      </dgm:prSet>
      <dgm:spPr/>
    </dgm:pt>
    <dgm:pt modelId="{232A1C98-0893-4DF6-94C5-2B8B771C0D15}" type="pres">
      <dgm:prSet presAssocID="{6C73A951-412F-46C7-8E1B-26984158D244}" presName="sibTrans" presStyleCnt="0"/>
      <dgm:spPr/>
    </dgm:pt>
    <dgm:pt modelId="{634ACF70-E441-4651-90DF-DB8578B94D75}" type="pres">
      <dgm:prSet presAssocID="{D326CA1E-42A8-4DC8-8C19-457F48C5C755}" presName="textNode" presStyleLbl="node1" presStyleIdx="1" presStyleCnt="3">
        <dgm:presLayoutVars>
          <dgm:bulletEnabled val="1"/>
        </dgm:presLayoutVars>
      </dgm:prSet>
      <dgm:spPr/>
    </dgm:pt>
    <dgm:pt modelId="{82EEBF78-E359-4554-9796-75A1352597E6}" type="pres">
      <dgm:prSet presAssocID="{5BB486F4-41D8-47B9-939E-63EB2858ADA6}" presName="sibTrans" presStyleCnt="0"/>
      <dgm:spPr/>
    </dgm:pt>
    <dgm:pt modelId="{461D5FF0-5A77-4D99-9F91-403C3F2ABEA4}" type="pres">
      <dgm:prSet presAssocID="{958616F4-4EB6-4E19-AFFF-E59886E3952E}" presName="textNode" presStyleLbl="node1" presStyleIdx="2" presStyleCnt="3">
        <dgm:presLayoutVars>
          <dgm:bulletEnabled val="1"/>
        </dgm:presLayoutVars>
      </dgm:prSet>
      <dgm:spPr/>
    </dgm:pt>
  </dgm:ptLst>
  <dgm:cxnLst>
    <dgm:cxn modelId="{4B6C7202-43D4-410B-884A-C7AFC91347B6}" type="presOf" srcId="{9F4F0491-83D4-4CBF-B1D5-E3E56AC6BDB7}" destId="{C38E78A2-3ADC-45B9-81B7-4F609E5C786E}" srcOrd="0" destOrd="0" presId="urn:microsoft.com/office/officeart/2005/8/layout/hProcess9"/>
    <dgm:cxn modelId="{9A2C641A-6473-4B4E-B7EA-74DFDC7CE3D5}" srcId="{8B0A7711-21C0-4D0E-A87E-BE31150AE79E}" destId="{958616F4-4EB6-4E19-AFFF-E59886E3952E}" srcOrd="2" destOrd="0" parTransId="{2061451D-D272-4A6C-8AA3-49E40F1F68B6}" sibTransId="{7B1B10BE-9861-43EE-94FB-32CD6CB8B9EF}"/>
    <dgm:cxn modelId="{0D934467-428A-435A-A686-A50305048726}" type="presOf" srcId="{D326CA1E-42A8-4DC8-8C19-457F48C5C755}" destId="{634ACF70-E441-4651-90DF-DB8578B94D75}" srcOrd="0" destOrd="0" presId="urn:microsoft.com/office/officeart/2005/8/layout/hProcess9"/>
    <dgm:cxn modelId="{2BEE1073-6F71-4F30-9AEE-4B55BA7E0634}" type="presOf" srcId="{958616F4-4EB6-4E19-AFFF-E59886E3952E}" destId="{461D5FF0-5A77-4D99-9F91-403C3F2ABEA4}" srcOrd="0" destOrd="0" presId="urn:microsoft.com/office/officeart/2005/8/layout/hProcess9"/>
    <dgm:cxn modelId="{44EB8E77-FB92-481D-8FB2-4346E8F07E3E}" srcId="{8B0A7711-21C0-4D0E-A87E-BE31150AE79E}" destId="{D326CA1E-42A8-4DC8-8C19-457F48C5C755}" srcOrd="1" destOrd="0" parTransId="{08701B84-29C6-41FB-8226-E033E718A1DE}" sibTransId="{5BB486F4-41D8-47B9-939E-63EB2858ADA6}"/>
    <dgm:cxn modelId="{E2375084-D1D3-47C6-B1FE-F7B137C19EA6}" type="presOf" srcId="{8B0A7711-21C0-4D0E-A87E-BE31150AE79E}" destId="{5DBBA392-72CB-4DD3-A3DE-C258E141114D}" srcOrd="0" destOrd="0" presId="urn:microsoft.com/office/officeart/2005/8/layout/hProcess9"/>
    <dgm:cxn modelId="{AAC793F0-023E-4F57-8C7C-94E5C13F0D10}" srcId="{8B0A7711-21C0-4D0E-A87E-BE31150AE79E}" destId="{9F4F0491-83D4-4CBF-B1D5-E3E56AC6BDB7}" srcOrd="0" destOrd="0" parTransId="{1BA7EA49-150E-4E20-BDF9-9607B67AAB2C}" sibTransId="{6C73A951-412F-46C7-8E1B-26984158D244}"/>
    <dgm:cxn modelId="{48249592-9E73-4958-9A10-8D573BC608FF}" type="presParOf" srcId="{5DBBA392-72CB-4DD3-A3DE-C258E141114D}" destId="{43D02C76-A21D-473B-A131-D046D7F86824}" srcOrd="0" destOrd="0" presId="urn:microsoft.com/office/officeart/2005/8/layout/hProcess9"/>
    <dgm:cxn modelId="{9FCE001E-EF69-44CB-9BEB-F452944D8424}" type="presParOf" srcId="{5DBBA392-72CB-4DD3-A3DE-C258E141114D}" destId="{3333F4E8-EFDB-4AE3-A2A7-9C00BC10AEC3}" srcOrd="1" destOrd="0" presId="urn:microsoft.com/office/officeart/2005/8/layout/hProcess9"/>
    <dgm:cxn modelId="{66E7206C-FB63-422C-89A8-C9F7A3AD0D33}" type="presParOf" srcId="{3333F4E8-EFDB-4AE3-A2A7-9C00BC10AEC3}" destId="{C38E78A2-3ADC-45B9-81B7-4F609E5C786E}" srcOrd="0" destOrd="0" presId="urn:microsoft.com/office/officeart/2005/8/layout/hProcess9"/>
    <dgm:cxn modelId="{1C7CA877-8ABC-45DB-85EC-8C8EEDE63D58}" type="presParOf" srcId="{3333F4E8-EFDB-4AE3-A2A7-9C00BC10AEC3}" destId="{232A1C98-0893-4DF6-94C5-2B8B771C0D15}" srcOrd="1" destOrd="0" presId="urn:microsoft.com/office/officeart/2005/8/layout/hProcess9"/>
    <dgm:cxn modelId="{07C1F0B3-B626-4813-B475-04CAF51A0538}" type="presParOf" srcId="{3333F4E8-EFDB-4AE3-A2A7-9C00BC10AEC3}" destId="{634ACF70-E441-4651-90DF-DB8578B94D75}" srcOrd="2" destOrd="0" presId="urn:microsoft.com/office/officeart/2005/8/layout/hProcess9"/>
    <dgm:cxn modelId="{E3554411-37C4-4402-B749-DD18A90E5A8B}" type="presParOf" srcId="{3333F4E8-EFDB-4AE3-A2A7-9C00BC10AEC3}" destId="{82EEBF78-E359-4554-9796-75A1352597E6}" srcOrd="3" destOrd="0" presId="urn:microsoft.com/office/officeart/2005/8/layout/hProcess9"/>
    <dgm:cxn modelId="{DDF9D78E-EA22-49FE-8405-CA96998D057E}" type="presParOf" srcId="{3333F4E8-EFDB-4AE3-A2A7-9C00BC10AEC3}" destId="{461D5FF0-5A77-4D99-9F91-403C3F2ABEA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02C76-A21D-473B-A131-D046D7F86824}">
      <dsp:nvSpPr>
        <dsp:cNvPr id="0" name=""/>
        <dsp:cNvSpPr/>
      </dsp:nvSpPr>
      <dsp:spPr>
        <a:xfrm>
          <a:off x="788669" y="0"/>
          <a:ext cx="8938260" cy="41608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E78A2-3ADC-45B9-81B7-4F609E5C786E}">
      <dsp:nvSpPr>
        <dsp:cNvPr id="0" name=""/>
        <dsp:cNvSpPr/>
      </dsp:nvSpPr>
      <dsp:spPr>
        <a:xfrm>
          <a:off x="5326" y="1248251"/>
          <a:ext cx="3384708"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i-FI" sz="2600" kern="1200" dirty="0"/>
            <a:t>Ideointi, jäsentely, luonnostelu</a:t>
          </a:r>
        </a:p>
        <a:p>
          <a:pPr marL="0" lvl="0" indent="0" algn="ctr" defTabSz="1155700">
            <a:lnSpc>
              <a:spcPct val="90000"/>
            </a:lnSpc>
            <a:spcBef>
              <a:spcPct val="0"/>
            </a:spcBef>
            <a:spcAft>
              <a:spcPct val="35000"/>
            </a:spcAft>
            <a:buNone/>
          </a:pPr>
          <a:r>
            <a:rPr lang="fi-FI" sz="2600" kern="1200" dirty="0"/>
            <a:t>(1-3) </a:t>
          </a:r>
        </a:p>
      </dsp:txBody>
      <dsp:txXfrm>
        <a:off x="86572" y="1329497"/>
        <a:ext cx="3222216" cy="1501842"/>
      </dsp:txXfrm>
    </dsp:sp>
    <dsp:sp modelId="{634ACF70-E441-4651-90DF-DB8578B94D75}">
      <dsp:nvSpPr>
        <dsp:cNvPr id="0" name=""/>
        <dsp:cNvSpPr/>
      </dsp:nvSpPr>
      <dsp:spPr>
        <a:xfrm>
          <a:off x="3565445" y="1248251"/>
          <a:ext cx="3384708"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i-FI" sz="2600" kern="1200" dirty="0"/>
            <a:t>Keskeneräisen tekstin muokkaaminen (4)</a:t>
          </a:r>
        </a:p>
      </dsp:txBody>
      <dsp:txXfrm>
        <a:off x="3646691" y="1329497"/>
        <a:ext cx="3222216" cy="1501842"/>
      </dsp:txXfrm>
    </dsp:sp>
    <dsp:sp modelId="{461D5FF0-5A77-4D99-9F91-403C3F2ABEA4}">
      <dsp:nvSpPr>
        <dsp:cNvPr id="0" name=""/>
        <dsp:cNvSpPr/>
      </dsp:nvSpPr>
      <dsp:spPr>
        <a:xfrm>
          <a:off x="7119595" y="1248251"/>
          <a:ext cx="3384708"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i-FI" sz="2600" kern="1200" dirty="0"/>
            <a:t>Tekstin </a:t>
          </a:r>
        </a:p>
        <a:p>
          <a:pPr marL="0" lvl="0" indent="0" algn="ctr" defTabSz="1155700">
            <a:lnSpc>
              <a:spcPct val="90000"/>
            </a:lnSpc>
            <a:spcBef>
              <a:spcPct val="0"/>
            </a:spcBef>
            <a:spcAft>
              <a:spcPct val="35000"/>
            </a:spcAft>
            <a:buNone/>
          </a:pPr>
          <a:r>
            <a:rPr lang="fi-FI" sz="2600" kern="1200" dirty="0"/>
            <a:t>viimeistely (5)</a:t>
          </a:r>
        </a:p>
      </dsp:txBody>
      <dsp:txXfrm>
        <a:off x="7200841" y="1329497"/>
        <a:ext cx="3222216" cy="1501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02C76-A21D-473B-A131-D046D7F86824}">
      <dsp:nvSpPr>
        <dsp:cNvPr id="0" name=""/>
        <dsp:cNvSpPr/>
      </dsp:nvSpPr>
      <dsp:spPr>
        <a:xfrm>
          <a:off x="788669" y="0"/>
          <a:ext cx="8938260" cy="41608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8E78A2-3ADC-45B9-81B7-4F609E5C786E}">
      <dsp:nvSpPr>
        <dsp:cNvPr id="0" name=""/>
        <dsp:cNvSpPr/>
      </dsp:nvSpPr>
      <dsp:spPr>
        <a:xfrm>
          <a:off x="9280" y="1248251"/>
          <a:ext cx="3323410"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i-FI" sz="3200" kern="1200" dirty="0"/>
            <a:t>Ideointi</a:t>
          </a:r>
        </a:p>
      </dsp:txBody>
      <dsp:txXfrm>
        <a:off x="90526" y="1329497"/>
        <a:ext cx="3160918" cy="1501842"/>
      </dsp:txXfrm>
    </dsp:sp>
    <dsp:sp modelId="{634ACF70-E441-4651-90DF-DB8578B94D75}">
      <dsp:nvSpPr>
        <dsp:cNvPr id="0" name=""/>
        <dsp:cNvSpPr/>
      </dsp:nvSpPr>
      <dsp:spPr>
        <a:xfrm>
          <a:off x="3596094" y="1248251"/>
          <a:ext cx="3323410"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i-FI" sz="3200" kern="1200" dirty="0"/>
            <a:t>Keskeneräisyys </a:t>
          </a:r>
        </a:p>
      </dsp:txBody>
      <dsp:txXfrm>
        <a:off x="3677340" y="1329497"/>
        <a:ext cx="3160918" cy="1501842"/>
      </dsp:txXfrm>
    </dsp:sp>
    <dsp:sp modelId="{461D5FF0-5A77-4D99-9F91-403C3F2ABEA4}">
      <dsp:nvSpPr>
        <dsp:cNvPr id="0" name=""/>
        <dsp:cNvSpPr/>
      </dsp:nvSpPr>
      <dsp:spPr>
        <a:xfrm>
          <a:off x="7182908" y="1248251"/>
          <a:ext cx="3323410" cy="16643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i-FI" sz="3200" kern="1200" dirty="0"/>
            <a:t>Viimeistely </a:t>
          </a:r>
        </a:p>
      </dsp:txBody>
      <dsp:txXfrm>
        <a:off x="7264154" y="1329497"/>
        <a:ext cx="3160918" cy="15018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D9B3DE-0706-4C02-A659-81E7082BE2C5}" type="datetimeFigureOut">
              <a:rPr lang="fi-FI" smtClean="0"/>
              <a:t>30.1.2023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14F54-B177-4786-8B1A-8DAD4E89926E}" type="slidenum">
              <a:rPr lang="fi-FI" smtClean="0"/>
              <a:t>‹#›</a:t>
            </a:fld>
            <a:endParaRPr lang="fi-FI"/>
          </a:p>
        </p:txBody>
      </p:sp>
    </p:spTree>
    <p:extLst>
      <p:ext uri="{BB962C8B-B14F-4D97-AF65-F5344CB8AC3E}">
        <p14:creationId xmlns:p14="http://schemas.microsoft.com/office/powerpoint/2010/main" val="261884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BFF14F54-B177-4786-8B1A-8DAD4E89926E}" type="slidenum">
              <a:rPr lang="fi-FI" smtClean="0"/>
              <a:t>13</a:t>
            </a:fld>
            <a:endParaRPr lang="fi-FI"/>
          </a:p>
        </p:txBody>
      </p:sp>
    </p:spTree>
    <p:extLst>
      <p:ext uri="{BB962C8B-B14F-4D97-AF65-F5344CB8AC3E}">
        <p14:creationId xmlns:p14="http://schemas.microsoft.com/office/powerpoint/2010/main" val="150517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65446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791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970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2260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7950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714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40867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75366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2729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4492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90320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1/30/2023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47104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1/30/2023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189920117"/>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52C9-8C3D-29B5-4881-2DC064D31189}"/>
              </a:ext>
            </a:extLst>
          </p:cNvPr>
          <p:cNvSpPr>
            <a:spLocks noGrp="1"/>
          </p:cNvSpPr>
          <p:nvPr>
            <p:ph type="ctrTitle"/>
          </p:nvPr>
        </p:nvSpPr>
        <p:spPr>
          <a:xfrm>
            <a:off x="4791450" y="1678665"/>
            <a:ext cx="4482553" cy="2369131"/>
          </a:xfrm>
        </p:spPr>
        <p:txBody>
          <a:bodyPr>
            <a:normAutofit/>
          </a:bodyPr>
          <a:lstStyle/>
          <a:p>
            <a:r>
              <a:rPr lang="fi-FI" i="0" dirty="0" err="1"/>
              <a:t>Gradusemma</a:t>
            </a:r>
            <a:r>
              <a:rPr lang="fi-FI" i="0" dirty="0"/>
              <a:t> </a:t>
            </a:r>
          </a:p>
        </p:txBody>
      </p:sp>
      <p:sp>
        <p:nvSpPr>
          <p:cNvPr id="3" name="Subtitle 2">
            <a:extLst>
              <a:ext uri="{FF2B5EF4-FFF2-40B4-BE49-F238E27FC236}">
                <a16:creationId xmlns:a16="http://schemas.microsoft.com/office/drawing/2014/main" id="{2FA2B96F-61AB-3A64-532F-1B213B37AFD9}"/>
              </a:ext>
            </a:extLst>
          </p:cNvPr>
          <p:cNvSpPr>
            <a:spLocks noGrp="1"/>
          </p:cNvSpPr>
          <p:nvPr>
            <p:ph type="subTitle" idx="1"/>
          </p:nvPr>
        </p:nvSpPr>
        <p:spPr>
          <a:xfrm>
            <a:off x="4788276" y="4500880"/>
            <a:ext cx="4485725" cy="646851"/>
          </a:xfrm>
        </p:spPr>
        <p:txBody>
          <a:bodyPr>
            <a:normAutofit/>
          </a:bodyPr>
          <a:lstStyle/>
          <a:p>
            <a:r>
              <a:rPr lang="fi-FI" dirty="0"/>
              <a:t>Kalaja &amp; Niemistö </a:t>
            </a:r>
          </a:p>
        </p:txBody>
      </p:sp>
    </p:spTree>
    <p:extLst>
      <p:ext uri="{BB962C8B-B14F-4D97-AF65-F5344CB8AC3E}">
        <p14:creationId xmlns:p14="http://schemas.microsoft.com/office/powerpoint/2010/main" val="746164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5" name="Rectangle 14">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Sandcastle with sea in background">
            <a:extLst>
              <a:ext uri="{FF2B5EF4-FFF2-40B4-BE49-F238E27FC236}">
                <a16:creationId xmlns:a16="http://schemas.microsoft.com/office/drawing/2014/main" id="{F94FFA3B-2235-D670-B75A-E60AC507E9A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709" r="-1" b="-1"/>
          <a:stretch/>
        </p:blipFill>
        <p:spPr>
          <a:xfrm>
            <a:off x="3068" y="10"/>
            <a:ext cx="12188932" cy="6857990"/>
          </a:xfrm>
          <a:prstGeom prst="rect">
            <a:avLst/>
          </a:prstGeom>
        </p:spPr>
      </p:pic>
      <p:sp>
        <p:nvSpPr>
          <p:cNvPr id="17" name="Rectangle 16">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FB3C4A8-CB63-B2A4-AAFE-198CA767AE4C}"/>
              </a:ext>
            </a:extLst>
          </p:cNvPr>
          <p:cNvSpPr>
            <a:spLocks noGrp="1"/>
          </p:cNvSpPr>
          <p:nvPr>
            <p:ph type="title"/>
          </p:nvPr>
        </p:nvSpPr>
        <p:spPr>
          <a:xfrm>
            <a:off x="1229360" y="4826000"/>
            <a:ext cx="9144000" cy="1899920"/>
          </a:xfrm>
        </p:spPr>
        <p:txBody>
          <a:bodyPr vert="horz" lIns="91440" tIns="45720" rIns="91440" bIns="45720" rtlCol="0" anchor="b">
            <a:normAutofit/>
          </a:bodyPr>
          <a:lstStyle/>
          <a:p>
            <a:pPr algn="ctr"/>
            <a:r>
              <a:rPr lang="en-US" sz="4800" i="0" dirty="0" err="1">
                <a:solidFill>
                  <a:schemeClr val="bg1"/>
                </a:solidFill>
              </a:rPr>
              <a:t>Tunnista</a:t>
            </a:r>
            <a:r>
              <a:rPr lang="en-US" sz="4800" i="0" dirty="0">
                <a:solidFill>
                  <a:schemeClr val="bg1"/>
                </a:solidFill>
              </a:rPr>
              <a:t> </a:t>
            </a:r>
            <a:r>
              <a:rPr lang="en-US" sz="4800" i="0" dirty="0" err="1">
                <a:solidFill>
                  <a:schemeClr val="bg1"/>
                </a:solidFill>
              </a:rPr>
              <a:t>neljä</a:t>
            </a:r>
            <a:r>
              <a:rPr lang="en-US" sz="4800" i="0" dirty="0">
                <a:solidFill>
                  <a:schemeClr val="bg1"/>
                </a:solidFill>
              </a:rPr>
              <a:t> </a:t>
            </a:r>
            <a:r>
              <a:rPr lang="en-US" sz="4800" i="0" dirty="0" err="1">
                <a:solidFill>
                  <a:schemeClr val="bg1"/>
                </a:solidFill>
              </a:rPr>
              <a:t>vuodenaikaa</a:t>
            </a:r>
            <a:r>
              <a:rPr lang="en-US" sz="4800" i="0" dirty="0">
                <a:solidFill>
                  <a:schemeClr val="bg1"/>
                </a:solidFill>
              </a:rPr>
              <a:t> </a:t>
            </a:r>
            <a:r>
              <a:rPr lang="en-US" sz="4800" i="0" dirty="0" err="1">
                <a:solidFill>
                  <a:schemeClr val="bg1"/>
                </a:solidFill>
              </a:rPr>
              <a:t>eri</a:t>
            </a:r>
            <a:r>
              <a:rPr lang="en-US" sz="4800" i="0" dirty="0">
                <a:solidFill>
                  <a:schemeClr val="bg1"/>
                </a:solidFill>
              </a:rPr>
              <a:t> </a:t>
            </a:r>
            <a:r>
              <a:rPr lang="en-US" sz="4800" i="0" dirty="0" err="1">
                <a:solidFill>
                  <a:schemeClr val="bg1"/>
                </a:solidFill>
              </a:rPr>
              <a:t>vaiheissa</a:t>
            </a:r>
            <a:r>
              <a:rPr lang="en-US" sz="4800" i="0" dirty="0">
                <a:solidFill>
                  <a:schemeClr val="bg1"/>
                </a:solidFill>
              </a:rPr>
              <a:t> ja </a:t>
            </a:r>
            <a:r>
              <a:rPr lang="en-US" sz="4800" i="0" dirty="0" err="1">
                <a:solidFill>
                  <a:schemeClr val="bg1"/>
                </a:solidFill>
              </a:rPr>
              <a:t>reakoi</a:t>
            </a:r>
            <a:r>
              <a:rPr lang="en-US" sz="4800" i="0" dirty="0">
                <a:solidFill>
                  <a:schemeClr val="bg1"/>
                </a:solidFill>
              </a:rPr>
              <a:t> </a:t>
            </a:r>
            <a:r>
              <a:rPr lang="en-US" sz="4800" i="0" dirty="0" err="1">
                <a:solidFill>
                  <a:schemeClr val="bg1"/>
                </a:solidFill>
              </a:rPr>
              <a:t>niihin</a:t>
            </a:r>
            <a:r>
              <a:rPr lang="en-US" sz="4800" i="0" dirty="0">
                <a:solidFill>
                  <a:schemeClr val="bg1"/>
                </a:solidFill>
              </a:rPr>
              <a:t>. </a:t>
            </a:r>
          </a:p>
        </p:txBody>
      </p:sp>
    </p:spTree>
    <p:extLst>
      <p:ext uri="{BB962C8B-B14F-4D97-AF65-F5344CB8AC3E}">
        <p14:creationId xmlns:p14="http://schemas.microsoft.com/office/powerpoint/2010/main" val="1890961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5" name="Content Placeholder 4" descr="Rough stormy water in motion">
            <a:extLst>
              <a:ext uri="{FF2B5EF4-FFF2-40B4-BE49-F238E27FC236}">
                <a16:creationId xmlns:a16="http://schemas.microsoft.com/office/drawing/2014/main" id="{27E15BEA-71A8-18BF-E389-5518271C9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04" b="11926"/>
          <a:stretch/>
        </p:blipFill>
        <p:spPr>
          <a:xfrm>
            <a:off x="3" y="-31"/>
            <a:ext cx="12191997" cy="6858022"/>
          </a:xfrm>
          <a:prstGeom prst="rect">
            <a:avLst/>
          </a:prstGeom>
        </p:spPr>
      </p:pic>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AB71F-D85C-2583-6FE2-9C10D6708DB8}"/>
              </a:ext>
            </a:extLst>
          </p:cNvPr>
          <p:cNvSpPr>
            <a:spLocks noGrp="1"/>
          </p:cNvSpPr>
          <p:nvPr>
            <p:ph type="title"/>
          </p:nvPr>
        </p:nvSpPr>
        <p:spPr>
          <a:xfrm>
            <a:off x="6096006" y="643467"/>
            <a:ext cx="5452529" cy="3569242"/>
          </a:xfrm>
        </p:spPr>
        <p:txBody>
          <a:bodyPr vert="horz" lIns="91440" tIns="45720" rIns="91440" bIns="45720" rtlCol="0" anchor="t">
            <a:normAutofit/>
          </a:bodyPr>
          <a:lstStyle/>
          <a:p>
            <a:pPr algn="r"/>
            <a:r>
              <a:rPr lang="en-US" sz="5100" i="0" dirty="0" err="1">
                <a:solidFill>
                  <a:schemeClr val="bg1"/>
                </a:solidFill>
              </a:rPr>
              <a:t>Tieteellisen</a:t>
            </a:r>
            <a:r>
              <a:rPr lang="en-US" sz="5100" i="0" dirty="0">
                <a:solidFill>
                  <a:schemeClr val="bg1"/>
                </a:solidFill>
              </a:rPr>
              <a:t> </a:t>
            </a:r>
            <a:r>
              <a:rPr lang="en-US" sz="5100" i="0" dirty="0" err="1">
                <a:solidFill>
                  <a:schemeClr val="bg1"/>
                </a:solidFill>
              </a:rPr>
              <a:t>kirjoittamisen</a:t>
            </a:r>
            <a:r>
              <a:rPr lang="en-US" sz="5100" i="0" dirty="0">
                <a:solidFill>
                  <a:schemeClr val="bg1"/>
                </a:solidFill>
              </a:rPr>
              <a:t> </a:t>
            </a:r>
            <a:r>
              <a:rPr lang="en-US" sz="5100" i="0" dirty="0" err="1">
                <a:solidFill>
                  <a:schemeClr val="bg1"/>
                </a:solidFill>
              </a:rPr>
              <a:t>eri</a:t>
            </a:r>
            <a:r>
              <a:rPr lang="en-US" sz="5100" i="0" dirty="0">
                <a:solidFill>
                  <a:schemeClr val="bg1"/>
                </a:solidFill>
              </a:rPr>
              <a:t> </a:t>
            </a:r>
            <a:r>
              <a:rPr lang="en-US" sz="5100" i="0" dirty="0" err="1">
                <a:solidFill>
                  <a:schemeClr val="bg1"/>
                </a:solidFill>
              </a:rPr>
              <a:t>vaiheet</a:t>
            </a:r>
            <a:br>
              <a:rPr lang="en-US" sz="5100" i="0" dirty="0">
                <a:solidFill>
                  <a:schemeClr val="bg1"/>
                </a:solidFill>
              </a:rPr>
            </a:br>
            <a:r>
              <a:rPr lang="en-US" sz="5100" i="0" dirty="0">
                <a:solidFill>
                  <a:schemeClr val="bg1"/>
                </a:solidFill>
              </a:rPr>
              <a:t>ja </a:t>
            </a:r>
            <a:r>
              <a:rPr lang="en-US" sz="5100" i="0" dirty="0" err="1">
                <a:solidFill>
                  <a:schemeClr val="bg1"/>
                </a:solidFill>
              </a:rPr>
              <a:t>opponointi</a:t>
            </a:r>
            <a:r>
              <a:rPr lang="en-US" sz="5100" i="0" dirty="0">
                <a:solidFill>
                  <a:schemeClr val="bg1"/>
                </a:solidFill>
              </a:rPr>
              <a:t>  </a:t>
            </a:r>
          </a:p>
        </p:txBody>
      </p:sp>
    </p:spTree>
    <p:extLst>
      <p:ext uri="{BB962C8B-B14F-4D97-AF65-F5344CB8AC3E}">
        <p14:creationId xmlns:p14="http://schemas.microsoft.com/office/powerpoint/2010/main" val="2295354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2E847CEA-53EA-88D3-C2EF-570409E3BB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834" y="643467"/>
            <a:ext cx="9948332" cy="5571066"/>
          </a:xfrm>
          <a:prstGeom prst="rect">
            <a:avLst/>
          </a:prstGeom>
        </p:spPr>
      </p:pic>
      <p:sp>
        <p:nvSpPr>
          <p:cNvPr id="6" name="TextBox 5">
            <a:extLst>
              <a:ext uri="{FF2B5EF4-FFF2-40B4-BE49-F238E27FC236}">
                <a16:creationId xmlns:a16="http://schemas.microsoft.com/office/drawing/2014/main" id="{7210C377-2836-3E10-F8EE-F81699637392}"/>
              </a:ext>
            </a:extLst>
          </p:cNvPr>
          <p:cNvSpPr txBox="1"/>
          <p:nvPr/>
        </p:nvSpPr>
        <p:spPr>
          <a:xfrm>
            <a:off x="1016000" y="6289040"/>
            <a:ext cx="3444240" cy="369332"/>
          </a:xfrm>
          <a:prstGeom prst="rect">
            <a:avLst/>
          </a:prstGeom>
          <a:noFill/>
        </p:spPr>
        <p:txBody>
          <a:bodyPr wrap="square" rtlCol="0">
            <a:spAutoFit/>
          </a:bodyPr>
          <a:lstStyle/>
          <a:p>
            <a:r>
              <a:rPr lang="fi-FI" dirty="0"/>
              <a:t>Lähde: Elina Jokinen </a:t>
            </a:r>
          </a:p>
        </p:txBody>
      </p:sp>
    </p:spTree>
    <p:extLst>
      <p:ext uri="{BB962C8B-B14F-4D97-AF65-F5344CB8AC3E}">
        <p14:creationId xmlns:p14="http://schemas.microsoft.com/office/powerpoint/2010/main" val="4026682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rgbClr val="844BC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04875ED8-E247-CFA1-A9D7-26C8B19F2B69}"/>
              </a:ext>
            </a:extLst>
          </p:cNvPr>
          <p:cNvSpPr>
            <a:spLocks noGrp="1"/>
          </p:cNvSpPr>
          <p:nvPr>
            <p:ph type="title"/>
          </p:nvPr>
        </p:nvSpPr>
        <p:spPr>
          <a:xfrm>
            <a:off x="838200" y="365125"/>
            <a:ext cx="10515600" cy="1325563"/>
          </a:xfrm>
        </p:spPr>
        <p:txBody>
          <a:bodyPr>
            <a:normAutofit/>
          </a:bodyPr>
          <a:lstStyle/>
          <a:p>
            <a:pPr algn="ctr"/>
            <a:r>
              <a:rPr lang="fi-FI" i="0" dirty="0"/>
              <a:t>Kirjoittamisen eri vaiheet </a:t>
            </a:r>
          </a:p>
        </p:txBody>
      </p:sp>
      <p:graphicFrame>
        <p:nvGraphicFramePr>
          <p:cNvPr id="7" name="Table 7">
            <a:extLst>
              <a:ext uri="{FF2B5EF4-FFF2-40B4-BE49-F238E27FC236}">
                <a16:creationId xmlns:a16="http://schemas.microsoft.com/office/drawing/2014/main" id="{6226BFA7-1B14-5852-541B-142D4DCEF5F8}"/>
              </a:ext>
            </a:extLst>
          </p:cNvPr>
          <p:cNvGraphicFramePr>
            <a:graphicFrameLocks noGrp="1"/>
          </p:cNvGraphicFramePr>
          <p:nvPr>
            <p:extLst>
              <p:ext uri="{D42A27DB-BD31-4B8C-83A1-F6EECF244321}">
                <p14:modId xmlns:p14="http://schemas.microsoft.com/office/powerpoint/2010/main" val="1723798259"/>
              </p:ext>
            </p:extLst>
          </p:nvPr>
        </p:nvGraphicFramePr>
        <p:xfrm>
          <a:off x="838200" y="2262664"/>
          <a:ext cx="10839450" cy="4023360"/>
        </p:xfrm>
        <a:graphic>
          <a:graphicData uri="http://schemas.openxmlformats.org/drawingml/2006/table">
            <a:tbl>
              <a:tblPr firstRow="1" bandRow="1">
                <a:tableStyleId>{5C22544A-7EE6-4342-B048-85BDC9FD1C3A}</a:tableStyleId>
              </a:tblPr>
              <a:tblGrid>
                <a:gridCol w="2167890">
                  <a:extLst>
                    <a:ext uri="{9D8B030D-6E8A-4147-A177-3AD203B41FA5}">
                      <a16:colId xmlns:a16="http://schemas.microsoft.com/office/drawing/2014/main" val="225239483"/>
                    </a:ext>
                  </a:extLst>
                </a:gridCol>
                <a:gridCol w="2167890">
                  <a:extLst>
                    <a:ext uri="{9D8B030D-6E8A-4147-A177-3AD203B41FA5}">
                      <a16:colId xmlns:a16="http://schemas.microsoft.com/office/drawing/2014/main" val="3895477320"/>
                    </a:ext>
                  </a:extLst>
                </a:gridCol>
                <a:gridCol w="2167890">
                  <a:extLst>
                    <a:ext uri="{9D8B030D-6E8A-4147-A177-3AD203B41FA5}">
                      <a16:colId xmlns:a16="http://schemas.microsoft.com/office/drawing/2014/main" val="2258109047"/>
                    </a:ext>
                  </a:extLst>
                </a:gridCol>
                <a:gridCol w="2167890">
                  <a:extLst>
                    <a:ext uri="{9D8B030D-6E8A-4147-A177-3AD203B41FA5}">
                      <a16:colId xmlns:a16="http://schemas.microsoft.com/office/drawing/2014/main" val="2353228448"/>
                    </a:ext>
                  </a:extLst>
                </a:gridCol>
                <a:gridCol w="2167890">
                  <a:extLst>
                    <a:ext uri="{9D8B030D-6E8A-4147-A177-3AD203B41FA5}">
                      <a16:colId xmlns:a16="http://schemas.microsoft.com/office/drawing/2014/main" val="31441463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Synopsis (1)</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Sisällysluettelon runko (2)</a:t>
                      </a:r>
                    </a:p>
                    <a:p>
                      <a:endParaRPr lang="fi-FI" dirty="0"/>
                    </a:p>
                  </a:txBody>
                  <a:tcPr/>
                </a:tc>
                <a:tc>
                  <a:txBody>
                    <a:bodyPr/>
                    <a:lstStyle/>
                    <a:p>
                      <a:r>
                        <a:rPr lang="fi-FI" dirty="0"/>
                        <a:t>Dispositio (3)</a:t>
                      </a:r>
                    </a:p>
                    <a:p>
                      <a:endParaRPr lang="fi-FI" dirty="0"/>
                    </a:p>
                  </a:txBody>
                  <a:tcPr/>
                </a:tc>
                <a:tc>
                  <a:txBody>
                    <a:bodyPr/>
                    <a:lstStyle/>
                    <a:p>
                      <a:r>
                        <a:rPr lang="fi-FI" dirty="0"/>
                        <a:t>Konsepti (4)</a:t>
                      </a:r>
                    </a:p>
                  </a:txBody>
                  <a:tcPr/>
                </a:tc>
                <a:tc>
                  <a:txBody>
                    <a:bodyPr/>
                    <a:lstStyle/>
                    <a:p>
                      <a:r>
                        <a:rPr lang="fi-FI" dirty="0"/>
                        <a:t>Käsikirjoitus (5)</a:t>
                      </a:r>
                    </a:p>
                  </a:txBody>
                  <a:tcPr/>
                </a:tc>
                <a:extLst>
                  <a:ext uri="{0D108BD9-81ED-4DB2-BD59-A6C34878D82A}">
                    <a16:rowId xmlns:a16="http://schemas.microsoft.com/office/drawing/2014/main" val="1285007905"/>
                  </a:ext>
                </a:extLst>
              </a:tr>
              <a:tr h="370840">
                <a:tc>
                  <a:txBody>
                    <a:bodyPr/>
                    <a:lstStyle/>
                    <a:p>
                      <a:r>
                        <a:rPr lang="fi-FI" dirty="0"/>
                        <a:t>Yleiskatsaus: mitä ja miten aiotaan tehdä</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tutkimuksen jakautuminen eri osiin, käsiteltävän aiheen pää- ja sivuseikat alkavat hahmottua suhteessa kokonaisuuteen </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jäsentely, missä jokaisen pääluvun alla kuvataan luvun keskeinen sisältö: mitä siinä on tarkoitus tehdä ja sanoa  </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tutkimuksen muotoa seuraileva esitys. Keskeneräistä tutkimustekstiä, nostoja tutkimuskirjallisuudesta sekä omia havaintoja ja päätelmiä</a:t>
                      </a:r>
                    </a:p>
                    <a:p>
                      <a:endParaRPr lang="fi-FI"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tekstin laajuus yli puolet lopullisesta työstä. Aukkoja, mutta valmiin tutkielman kaltainen</a:t>
                      </a:r>
                    </a:p>
                    <a:p>
                      <a:endParaRPr lang="fi-FI" dirty="0"/>
                    </a:p>
                  </a:txBody>
                  <a:tcPr/>
                </a:tc>
                <a:extLst>
                  <a:ext uri="{0D108BD9-81ED-4DB2-BD59-A6C34878D82A}">
                    <a16:rowId xmlns:a16="http://schemas.microsoft.com/office/drawing/2014/main" val="3931243764"/>
                  </a:ext>
                </a:extLst>
              </a:tr>
            </a:tbl>
          </a:graphicData>
        </a:graphic>
      </p:graphicFrame>
      <p:sp>
        <p:nvSpPr>
          <p:cNvPr id="12" name="TextBox 11">
            <a:extLst>
              <a:ext uri="{FF2B5EF4-FFF2-40B4-BE49-F238E27FC236}">
                <a16:creationId xmlns:a16="http://schemas.microsoft.com/office/drawing/2014/main" id="{C5417814-2FC6-637B-E2D2-D6B112987D6D}"/>
              </a:ext>
            </a:extLst>
          </p:cNvPr>
          <p:cNvSpPr txBox="1"/>
          <p:nvPr/>
        </p:nvSpPr>
        <p:spPr>
          <a:xfrm>
            <a:off x="933450" y="6387346"/>
            <a:ext cx="7696200" cy="369332"/>
          </a:xfrm>
          <a:prstGeom prst="rect">
            <a:avLst/>
          </a:prstGeom>
          <a:noFill/>
        </p:spPr>
        <p:txBody>
          <a:bodyPr wrap="square" rtlCol="0">
            <a:spAutoFit/>
          </a:bodyPr>
          <a:lstStyle/>
          <a:p>
            <a:r>
              <a:rPr lang="fi-FI" dirty="0"/>
              <a:t>Jäsentely: Markku Ihonen: Kirjallisuuden opinnäyteopas (2000)</a:t>
            </a:r>
          </a:p>
        </p:txBody>
      </p:sp>
    </p:spTree>
    <p:extLst>
      <p:ext uri="{BB962C8B-B14F-4D97-AF65-F5344CB8AC3E}">
        <p14:creationId xmlns:p14="http://schemas.microsoft.com/office/powerpoint/2010/main" val="3715188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B554-1EF9-3CB6-362C-5BA1AA43AF30}"/>
              </a:ext>
            </a:extLst>
          </p:cNvPr>
          <p:cNvSpPr>
            <a:spLocks noGrp="1"/>
          </p:cNvSpPr>
          <p:nvPr>
            <p:ph type="title"/>
          </p:nvPr>
        </p:nvSpPr>
        <p:spPr/>
        <p:txBody>
          <a:bodyPr/>
          <a:lstStyle/>
          <a:p>
            <a:pPr algn="ctr"/>
            <a:r>
              <a:rPr lang="fi-FI" i="0" dirty="0"/>
              <a:t>Kirjoitusprosessi</a:t>
            </a:r>
          </a:p>
        </p:txBody>
      </p:sp>
      <p:graphicFrame>
        <p:nvGraphicFramePr>
          <p:cNvPr id="4" name="Content Placeholder 3">
            <a:extLst>
              <a:ext uri="{FF2B5EF4-FFF2-40B4-BE49-F238E27FC236}">
                <a16:creationId xmlns:a16="http://schemas.microsoft.com/office/drawing/2014/main" id="{FBA627BC-5DE9-01AC-8D66-1722EB8B681C}"/>
              </a:ext>
            </a:extLst>
          </p:cNvPr>
          <p:cNvGraphicFramePr>
            <a:graphicFrameLocks noGrp="1"/>
          </p:cNvGraphicFramePr>
          <p:nvPr>
            <p:ph idx="1"/>
            <p:extLst>
              <p:ext uri="{D42A27DB-BD31-4B8C-83A1-F6EECF244321}">
                <p14:modId xmlns:p14="http://schemas.microsoft.com/office/powerpoint/2010/main" val="3277525960"/>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864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imeline&#10;&#10;Description automatically generated">
            <a:extLst>
              <a:ext uri="{FF2B5EF4-FFF2-40B4-BE49-F238E27FC236}">
                <a16:creationId xmlns:a16="http://schemas.microsoft.com/office/drawing/2014/main" id="{CC8D4CD4-932E-595B-EEA9-625F77242B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834" y="643467"/>
            <a:ext cx="9948332" cy="5571066"/>
          </a:xfrm>
          <a:prstGeom prst="rect">
            <a:avLst/>
          </a:prstGeom>
        </p:spPr>
      </p:pic>
      <p:sp>
        <p:nvSpPr>
          <p:cNvPr id="6" name="Rectangle 5">
            <a:extLst>
              <a:ext uri="{FF2B5EF4-FFF2-40B4-BE49-F238E27FC236}">
                <a16:creationId xmlns:a16="http://schemas.microsoft.com/office/drawing/2014/main" id="{3E46C69F-677E-EEA5-91CC-F676F732B636}"/>
              </a:ext>
            </a:extLst>
          </p:cNvPr>
          <p:cNvSpPr/>
          <p:nvPr/>
        </p:nvSpPr>
        <p:spPr>
          <a:xfrm>
            <a:off x="5699760" y="5811520"/>
            <a:ext cx="1534160" cy="403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64706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B554-1EF9-3CB6-362C-5BA1AA43AF30}"/>
              </a:ext>
            </a:extLst>
          </p:cNvPr>
          <p:cNvSpPr>
            <a:spLocks noGrp="1"/>
          </p:cNvSpPr>
          <p:nvPr>
            <p:ph type="title"/>
          </p:nvPr>
        </p:nvSpPr>
        <p:spPr/>
        <p:txBody>
          <a:bodyPr/>
          <a:lstStyle/>
          <a:p>
            <a:pPr algn="ctr"/>
            <a:r>
              <a:rPr lang="fi-FI" i="0" dirty="0"/>
              <a:t>Kirjoitusprosessi</a:t>
            </a:r>
          </a:p>
        </p:txBody>
      </p:sp>
      <p:graphicFrame>
        <p:nvGraphicFramePr>
          <p:cNvPr id="4" name="Content Placeholder 3">
            <a:extLst>
              <a:ext uri="{FF2B5EF4-FFF2-40B4-BE49-F238E27FC236}">
                <a16:creationId xmlns:a16="http://schemas.microsoft.com/office/drawing/2014/main" id="{FBA627BC-5DE9-01AC-8D66-1722EB8B681C}"/>
              </a:ext>
            </a:extLst>
          </p:cNvPr>
          <p:cNvGraphicFramePr>
            <a:graphicFrameLocks noGrp="1"/>
          </p:cNvGraphicFramePr>
          <p:nvPr>
            <p:ph idx="1"/>
            <p:extLst>
              <p:ext uri="{D42A27DB-BD31-4B8C-83A1-F6EECF244321}">
                <p14:modId xmlns:p14="http://schemas.microsoft.com/office/powerpoint/2010/main" val="3751109175"/>
              </p:ext>
            </p:extLst>
          </p:nvPr>
        </p:nvGraphicFramePr>
        <p:xfrm>
          <a:off x="838200" y="2011363"/>
          <a:ext cx="10515600" cy="41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EE03D86-6003-9877-84FF-8E2F0D9CB6FF}"/>
              </a:ext>
            </a:extLst>
          </p:cNvPr>
          <p:cNvSpPr/>
          <p:nvPr/>
        </p:nvSpPr>
        <p:spPr>
          <a:xfrm>
            <a:off x="1369061" y="4496435"/>
            <a:ext cx="2326640" cy="863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Ryhmäpalautteet</a:t>
            </a:r>
          </a:p>
        </p:txBody>
      </p:sp>
      <p:sp>
        <p:nvSpPr>
          <p:cNvPr id="6" name="Rectangle 5">
            <a:extLst>
              <a:ext uri="{FF2B5EF4-FFF2-40B4-BE49-F238E27FC236}">
                <a16:creationId xmlns:a16="http://schemas.microsoft.com/office/drawing/2014/main" id="{E37B3B61-0E0E-6676-94A2-6C18F2C4F7FA}"/>
              </a:ext>
            </a:extLst>
          </p:cNvPr>
          <p:cNvSpPr/>
          <p:nvPr/>
        </p:nvSpPr>
        <p:spPr>
          <a:xfrm>
            <a:off x="5008880" y="4554855"/>
            <a:ext cx="2326640" cy="863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Opponointi </a:t>
            </a:r>
          </a:p>
        </p:txBody>
      </p:sp>
      <p:sp>
        <p:nvSpPr>
          <p:cNvPr id="7" name="Rectangle 6">
            <a:extLst>
              <a:ext uri="{FF2B5EF4-FFF2-40B4-BE49-F238E27FC236}">
                <a16:creationId xmlns:a16="http://schemas.microsoft.com/office/drawing/2014/main" id="{96FEEAEF-D693-35E2-1094-25291433A854}"/>
              </a:ext>
            </a:extLst>
          </p:cNvPr>
          <p:cNvSpPr/>
          <p:nvPr/>
        </p:nvSpPr>
        <p:spPr>
          <a:xfrm>
            <a:off x="8734425" y="4554855"/>
            <a:ext cx="2326640" cy="863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Viimeistelypalaute </a:t>
            </a:r>
          </a:p>
        </p:txBody>
      </p:sp>
    </p:spTree>
    <p:extLst>
      <p:ext uri="{BB962C8B-B14F-4D97-AF65-F5344CB8AC3E}">
        <p14:creationId xmlns:p14="http://schemas.microsoft.com/office/powerpoint/2010/main" val="131391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 placing stars">
            <a:extLst>
              <a:ext uri="{FF2B5EF4-FFF2-40B4-BE49-F238E27FC236}">
                <a16:creationId xmlns:a16="http://schemas.microsoft.com/office/drawing/2014/main" id="{81EDC9E1-AAAB-1610-0BC2-32CF8AB4A5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197" b="533"/>
          <a:stretch/>
        </p:blipFill>
        <p:spPr>
          <a:xfrm>
            <a:off x="20" y="10"/>
            <a:ext cx="12191980" cy="6857990"/>
          </a:xfrm>
          <a:prstGeom prst="rect">
            <a:avLst/>
          </a:prstGeom>
        </p:spPr>
      </p:pic>
      <p:sp>
        <p:nvSpPr>
          <p:cNvPr id="6" name="TextBox 5">
            <a:extLst>
              <a:ext uri="{FF2B5EF4-FFF2-40B4-BE49-F238E27FC236}">
                <a16:creationId xmlns:a16="http://schemas.microsoft.com/office/drawing/2014/main" id="{AFBA9E9C-38C2-0B99-7421-FC8BBC8F2AEB}"/>
              </a:ext>
            </a:extLst>
          </p:cNvPr>
          <p:cNvSpPr txBox="1"/>
          <p:nvPr/>
        </p:nvSpPr>
        <p:spPr>
          <a:xfrm>
            <a:off x="1040765" y="448945"/>
            <a:ext cx="9519920" cy="1200329"/>
          </a:xfrm>
          <a:prstGeom prst="rect">
            <a:avLst/>
          </a:prstGeom>
          <a:noFill/>
        </p:spPr>
        <p:txBody>
          <a:bodyPr wrap="square" rtlCol="0">
            <a:spAutoFit/>
          </a:bodyPr>
          <a:lstStyle/>
          <a:p>
            <a:pPr algn="ctr"/>
            <a:r>
              <a:rPr lang="fi-FI" sz="3600" dirty="0">
                <a:latin typeface="+mj-lt"/>
              </a:rPr>
              <a:t>Muodosta palaute kirjoitusprosessin vaiheen mukaan </a:t>
            </a:r>
          </a:p>
        </p:txBody>
      </p:sp>
      <p:sp>
        <p:nvSpPr>
          <p:cNvPr id="7" name="TextBox 6">
            <a:extLst>
              <a:ext uri="{FF2B5EF4-FFF2-40B4-BE49-F238E27FC236}">
                <a16:creationId xmlns:a16="http://schemas.microsoft.com/office/drawing/2014/main" id="{20843412-4CF0-B8FC-C6A5-73E77B2FBAD5}"/>
              </a:ext>
            </a:extLst>
          </p:cNvPr>
          <p:cNvSpPr txBox="1"/>
          <p:nvPr/>
        </p:nvSpPr>
        <p:spPr>
          <a:xfrm>
            <a:off x="2495550" y="5067300"/>
            <a:ext cx="7419975" cy="1200329"/>
          </a:xfrm>
          <a:prstGeom prst="rect">
            <a:avLst/>
          </a:prstGeom>
          <a:noFill/>
        </p:spPr>
        <p:txBody>
          <a:bodyPr wrap="square" rtlCol="0">
            <a:spAutoFit/>
          </a:bodyPr>
          <a:lstStyle/>
          <a:p>
            <a:pPr algn="ctr"/>
            <a:r>
              <a:rPr lang="fi-FI" dirty="0">
                <a:latin typeface="+mj-lt"/>
              </a:rPr>
              <a:t>Ohjaajien ja opponoijien tehtävä on olla keskeneräisessä prosessissa mukana. Kun prosessi valmistuu, myös ohjaus / vertaispalaute lakkaa. </a:t>
            </a:r>
          </a:p>
          <a:p>
            <a:endParaRPr lang="fi-FI" dirty="0"/>
          </a:p>
        </p:txBody>
      </p:sp>
    </p:spTree>
    <p:extLst>
      <p:ext uri="{BB962C8B-B14F-4D97-AF65-F5344CB8AC3E}">
        <p14:creationId xmlns:p14="http://schemas.microsoft.com/office/powerpoint/2010/main" val="585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4" name="Rectangle 13">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134150" y="527562"/>
            <a:ext cx="4620584" cy="1996564"/>
          </a:xfrm>
        </p:spPr>
        <p:txBody>
          <a:bodyPr vert="horz" lIns="91440" tIns="45720" rIns="91440" bIns="45720" rtlCol="0" anchor="b">
            <a:normAutofit fontScale="90000"/>
          </a:bodyPr>
          <a:lstStyle/>
          <a:p>
            <a:pPr algn="ctr"/>
            <a:r>
              <a:rPr lang="en-US" sz="4800" i="0" dirty="0" err="1"/>
              <a:t>Ideatasoinen</a:t>
            </a:r>
            <a:r>
              <a:rPr lang="en-US" sz="4800" i="0" dirty="0"/>
              <a:t> </a:t>
            </a:r>
            <a:r>
              <a:rPr lang="en-US" sz="4800" i="0" dirty="0" err="1"/>
              <a:t>teksti</a:t>
            </a:r>
            <a:r>
              <a:rPr lang="en-US" sz="4800" i="0" dirty="0"/>
              <a:t> </a:t>
            </a:r>
            <a:br>
              <a:rPr lang="en-US" sz="4800" i="0" dirty="0"/>
            </a:br>
            <a:r>
              <a:rPr lang="en-US" sz="4800" i="0" dirty="0"/>
              <a:t>(1-3)</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id="{2B69A127-140C-3701-15E5-3B6FC2682F1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4491" y="711661"/>
            <a:ext cx="7347509" cy="5532362"/>
          </a:xfrm>
          <a:prstGeom prst="rect">
            <a:avLst/>
          </a:prstGeom>
        </p:spPr>
      </p:pic>
    </p:spTree>
    <p:extLst>
      <p:ext uri="{BB962C8B-B14F-4D97-AF65-F5344CB8AC3E}">
        <p14:creationId xmlns:p14="http://schemas.microsoft.com/office/powerpoint/2010/main" val="1456810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3" name="Rectangle 12">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85590" y="703157"/>
            <a:ext cx="4306983" cy="2392468"/>
          </a:xfrm>
        </p:spPr>
        <p:txBody>
          <a:bodyPr vert="horz" lIns="91440" tIns="45720" rIns="91440" bIns="45720" rtlCol="0" anchor="b">
            <a:normAutofit fontScale="90000"/>
          </a:bodyPr>
          <a:lstStyle/>
          <a:p>
            <a:pPr algn="ctr"/>
            <a:r>
              <a:rPr lang="en-US" sz="4800" i="0" dirty="0" err="1"/>
              <a:t>Ideatasoinen</a:t>
            </a:r>
            <a:r>
              <a:rPr lang="en-US" sz="4800" i="0" dirty="0"/>
              <a:t> </a:t>
            </a:r>
            <a:r>
              <a:rPr lang="en-US" sz="4800" i="0" dirty="0" err="1"/>
              <a:t>teksti</a:t>
            </a:r>
            <a:r>
              <a:rPr lang="en-US" sz="4800" i="0" dirty="0"/>
              <a:t> </a:t>
            </a:r>
            <a:br>
              <a:rPr lang="en-US" sz="4800" i="0" dirty="0"/>
            </a:br>
            <a:r>
              <a:rPr lang="en-US" sz="4800" i="0" dirty="0"/>
              <a:t>(1-2)</a:t>
            </a:r>
            <a:br>
              <a:rPr lang="en-US" sz="4800" i="0" dirty="0"/>
            </a:br>
            <a:endParaRPr lang="en-US" sz="4800" i="0" dirty="0"/>
          </a:p>
        </p:txBody>
      </p:sp>
      <p:pic>
        <p:nvPicPr>
          <p:cNvPr id="6" name="Content Placeholder 5" descr="Graphical user interface, text, application, email&#10;&#10;Description automatically generated">
            <a:extLst>
              <a:ext uri="{FF2B5EF4-FFF2-40B4-BE49-F238E27FC236}">
                <a16:creationId xmlns:a16="http://schemas.microsoft.com/office/drawing/2014/main" id="{60776FF1-212F-9412-0253-DB0CCB6C337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96545" y="508511"/>
            <a:ext cx="7353064" cy="5646333"/>
          </a:xfrm>
          <a:prstGeom prst="rect">
            <a:avLst/>
          </a:prstGeom>
        </p:spPr>
      </p:pic>
    </p:spTree>
    <p:extLst>
      <p:ext uri="{BB962C8B-B14F-4D97-AF65-F5344CB8AC3E}">
        <p14:creationId xmlns:p14="http://schemas.microsoft.com/office/powerpoint/2010/main" val="271179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pic>
        <p:nvPicPr>
          <p:cNvPr id="5" name="Content Placeholder 4" descr="Rough stormy water in motion">
            <a:extLst>
              <a:ext uri="{FF2B5EF4-FFF2-40B4-BE49-F238E27FC236}">
                <a16:creationId xmlns:a16="http://schemas.microsoft.com/office/drawing/2014/main" id="{27E15BEA-71A8-18BF-E389-5518271C9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04" b="11926"/>
          <a:stretch/>
        </p:blipFill>
        <p:spPr>
          <a:xfrm>
            <a:off x="3" y="-31"/>
            <a:ext cx="12191997" cy="6858022"/>
          </a:xfrm>
          <a:prstGeom prst="rect">
            <a:avLst/>
          </a:prstGeom>
        </p:spPr>
      </p:pic>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AB71F-D85C-2583-6FE2-9C10D6708DB8}"/>
              </a:ext>
            </a:extLst>
          </p:cNvPr>
          <p:cNvSpPr>
            <a:spLocks noGrp="1"/>
          </p:cNvSpPr>
          <p:nvPr>
            <p:ph type="title"/>
          </p:nvPr>
        </p:nvSpPr>
        <p:spPr>
          <a:xfrm>
            <a:off x="6096006" y="643467"/>
            <a:ext cx="5452529" cy="3569242"/>
          </a:xfrm>
        </p:spPr>
        <p:txBody>
          <a:bodyPr vert="horz" lIns="91440" tIns="45720" rIns="91440" bIns="45720" rtlCol="0" anchor="t">
            <a:normAutofit/>
          </a:bodyPr>
          <a:lstStyle/>
          <a:p>
            <a:pPr algn="r"/>
            <a:r>
              <a:rPr lang="en-US" sz="5100" i="0" dirty="0" err="1">
                <a:solidFill>
                  <a:schemeClr val="bg1"/>
                </a:solidFill>
              </a:rPr>
              <a:t>Tieteelliseen</a:t>
            </a:r>
            <a:r>
              <a:rPr lang="en-US" sz="5100" i="0" dirty="0">
                <a:solidFill>
                  <a:schemeClr val="bg1"/>
                </a:solidFill>
              </a:rPr>
              <a:t> </a:t>
            </a:r>
            <a:r>
              <a:rPr lang="en-US" sz="5100" i="0" dirty="0" err="1">
                <a:solidFill>
                  <a:schemeClr val="bg1"/>
                </a:solidFill>
              </a:rPr>
              <a:t>kirjoittamiseen</a:t>
            </a:r>
            <a:r>
              <a:rPr lang="en-US" sz="5100" i="0" dirty="0">
                <a:solidFill>
                  <a:schemeClr val="bg1"/>
                </a:solidFill>
              </a:rPr>
              <a:t> </a:t>
            </a:r>
            <a:r>
              <a:rPr lang="en-US" sz="5100" i="0" dirty="0" err="1">
                <a:solidFill>
                  <a:schemeClr val="bg1"/>
                </a:solidFill>
              </a:rPr>
              <a:t>tarvitaan</a:t>
            </a:r>
            <a:r>
              <a:rPr lang="en-US" sz="5100" i="0" dirty="0">
                <a:solidFill>
                  <a:schemeClr val="bg1"/>
                </a:solidFill>
              </a:rPr>
              <a:t> </a:t>
            </a:r>
            <a:r>
              <a:rPr lang="en-US" sz="5100" i="0" dirty="0" err="1">
                <a:solidFill>
                  <a:schemeClr val="bg1"/>
                </a:solidFill>
              </a:rPr>
              <a:t>aikaa</a:t>
            </a:r>
            <a:r>
              <a:rPr lang="en-US" sz="5100" i="0" dirty="0">
                <a:solidFill>
                  <a:schemeClr val="bg1"/>
                </a:solidFill>
              </a:rPr>
              <a:t> </a:t>
            </a:r>
          </a:p>
        </p:txBody>
      </p:sp>
      <p:sp>
        <p:nvSpPr>
          <p:cNvPr id="6" name="TextBox 5">
            <a:extLst>
              <a:ext uri="{FF2B5EF4-FFF2-40B4-BE49-F238E27FC236}">
                <a16:creationId xmlns:a16="http://schemas.microsoft.com/office/drawing/2014/main" id="{AC5227E5-9272-302B-7244-356D582C8F2C}"/>
              </a:ext>
            </a:extLst>
          </p:cNvPr>
          <p:cNvSpPr txBox="1"/>
          <p:nvPr/>
        </p:nvSpPr>
        <p:spPr>
          <a:xfrm>
            <a:off x="1422400" y="4632960"/>
            <a:ext cx="4657347" cy="923330"/>
          </a:xfrm>
          <a:prstGeom prst="rect">
            <a:avLst/>
          </a:prstGeom>
          <a:solidFill>
            <a:schemeClr val="tx2">
              <a:lumMod val="75000"/>
              <a:lumOff val="25000"/>
            </a:schemeClr>
          </a:solidFill>
        </p:spPr>
        <p:txBody>
          <a:bodyPr wrap="square" rtlCol="0">
            <a:spAutoFit/>
          </a:bodyPr>
          <a:lstStyle/>
          <a:p>
            <a:r>
              <a:rPr lang="fi-FI" dirty="0">
                <a:solidFill>
                  <a:schemeClr val="bg2"/>
                </a:solidFill>
              </a:rPr>
              <a:t>Jatkuvasti liikkeessä oleva </a:t>
            </a:r>
            <a:r>
              <a:rPr lang="fi-FI" b="1" dirty="0">
                <a:solidFill>
                  <a:schemeClr val="bg2"/>
                </a:solidFill>
              </a:rPr>
              <a:t>luova prosessi </a:t>
            </a:r>
          </a:p>
          <a:p>
            <a:r>
              <a:rPr lang="fi-FI" dirty="0">
                <a:solidFill>
                  <a:schemeClr val="bg2"/>
                </a:solidFill>
              </a:rPr>
              <a:t>Dynaaminen, mutta arvaamaton</a:t>
            </a:r>
          </a:p>
          <a:p>
            <a:r>
              <a:rPr lang="fi-FI" dirty="0">
                <a:solidFill>
                  <a:schemeClr val="bg2"/>
                </a:solidFill>
              </a:rPr>
              <a:t>Noudattaa omaa luonnollista rytmiään  </a:t>
            </a:r>
          </a:p>
        </p:txBody>
      </p:sp>
    </p:spTree>
    <p:extLst>
      <p:ext uri="{BB962C8B-B14F-4D97-AF65-F5344CB8AC3E}">
        <p14:creationId xmlns:p14="http://schemas.microsoft.com/office/powerpoint/2010/main" val="3227350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206587" y="879687"/>
            <a:ext cx="4620584" cy="2101638"/>
          </a:xfrm>
        </p:spPr>
        <p:txBody>
          <a:bodyPr vert="horz" lIns="91440" tIns="45720" rIns="91440" bIns="45720" rtlCol="0" anchor="b">
            <a:normAutofit/>
          </a:bodyPr>
          <a:lstStyle/>
          <a:p>
            <a:pPr algn="ctr"/>
            <a:r>
              <a:rPr lang="en-US" sz="4400" i="0" dirty="0" err="1"/>
              <a:t>Keskeneräinen</a:t>
            </a:r>
            <a:r>
              <a:rPr lang="en-US" sz="4400" i="0" dirty="0"/>
              <a:t>, </a:t>
            </a:r>
            <a:r>
              <a:rPr lang="en-US" sz="4400" i="0" dirty="0" err="1"/>
              <a:t>hyvä</a:t>
            </a:r>
            <a:r>
              <a:rPr lang="en-US" sz="4400" dirty="0"/>
              <a:t> </a:t>
            </a:r>
            <a:r>
              <a:rPr lang="en-US" sz="4400" i="0" dirty="0" err="1"/>
              <a:t>teksti</a:t>
            </a:r>
            <a:r>
              <a:rPr lang="en-US" sz="4400" dirty="0"/>
              <a:t> </a:t>
            </a:r>
            <a:br>
              <a:rPr lang="en-US" sz="4400" dirty="0"/>
            </a:br>
            <a:r>
              <a:rPr lang="en-US" sz="4400" i="0" dirty="0"/>
              <a:t>(5)</a:t>
            </a:r>
          </a:p>
        </p:txBody>
      </p:sp>
      <p:pic>
        <p:nvPicPr>
          <p:cNvPr id="5" name="Content Placeholder 4" descr="Text&#10;&#10;Description automatically generated with medium confidence">
            <a:extLst>
              <a:ext uri="{FF2B5EF4-FFF2-40B4-BE49-F238E27FC236}">
                <a16:creationId xmlns:a16="http://schemas.microsoft.com/office/drawing/2014/main" id="{A2E232E3-8E79-5509-B3A9-A5D136A405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4342" y="256666"/>
            <a:ext cx="6351071" cy="6480684"/>
          </a:xfrm>
          <a:prstGeom prst="rect">
            <a:avLst/>
          </a:prstGeom>
        </p:spPr>
      </p:pic>
    </p:spTree>
    <p:extLst>
      <p:ext uri="{BB962C8B-B14F-4D97-AF65-F5344CB8AC3E}">
        <p14:creationId xmlns:p14="http://schemas.microsoft.com/office/powerpoint/2010/main" val="332731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537336-9A48-EC4D-6F0B-4886724EBB40}"/>
              </a:ext>
            </a:extLst>
          </p:cNvPr>
          <p:cNvSpPr>
            <a:spLocks noGrp="1"/>
          </p:cNvSpPr>
          <p:nvPr>
            <p:ph type="title"/>
          </p:nvPr>
        </p:nvSpPr>
        <p:spPr>
          <a:xfrm>
            <a:off x="506879" y="757767"/>
            <a:ext cx="4620584" cy="2109258"/>
          </a:xfrm>
        </p:spPr>
        <p:txBody>
          <a:bodyPr vert="horz" lIns="91440" tIns="45720" rIns="91440" bIns="45720" rtlCol="0" anchor="b">
            <a:normAutofit/>
          </a:bodyPr>
          <a:lstStyle/>
          <a:p>
            <a:pPr algn="ctr"/>
            <a:r>
              <a:rPr lang="en-US" sz="4400" i="0" dirty="0" err="1"/>
              <a:t>Lähes</a:t>
            </a:r>
            <a:r>
              <a:rPr lang="en-US" sz="4400" i="0" dirty="0"/>
              <a:t> </a:t>
            </a:r>
            <a:r>
              <a:rPr lang="en-US" sz="4400" i="0" dirty="0" err="1"/>
              <a:t>valmis</a:t>
            </a:r>
            <a:r>
              <a:rPr lang="en-US" sz="4400" i="0" dirty="0"/>
              <a:t> </a:t>
            </a:r>
            <a:r>
              <a:rPr lang="en-US" sz="4400" i="0" dirty="0" err="1"/>
              <a:t>teksti</a:t>
            </a:r>
            <a:r>
              <a:rPr lang="en-US" sz="4400" i="0" dirty="0"/>
              <a:t> </a:t>
            </a:r>
            <a:br>
              <a:rPr lang="en-US" sz="4400" i="0" dirty="0"/>
            </a:br>
            <a:r>
              <a:rPr lang="en-US" sz="4400" i="0" dirty="0"/>
              <a:t>(5)</a:t>
            </a:r>
            <a:endParaRPr lang="en-US" sz="4400" dirty="0"/>
          </a:p>
        </p:txBody>
      </p:sp>
      <p:pic>
        <p:nvPicPr>
          <p:cNvPr id="7" name="Content Placeholder 6" descr="Graphical user interface, text, application&#10;&#10;Description automatically generated">
            <a:extLst>
              <a:ext uri="{FF2B5EF4-FFF2-40B4-BE49-F238E27FC236}">
                <a16:creationId xmlns:a16="http://schemas.microsoft.com/office/drawing/2014/main" id="{BBB5EC24-B448-4485-86F7-C2CD628786A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19" r="49468" b="7144"/>
          <a:stretch/>
        </p:blipFill>
        <p:spPr>
          <a:xfrm>
            <a:off x="5634342" y="228206"/>
            <a:ext cx="6384938" cy="6401588"/>
          </a:xfrm>
        </p:spPr>
      </p:pic>
    </p:spTree>
    <p:extLst>
      <p:ext uri="{BB962C8B-B14F-4D97-AF65-F5344CB8AC3E}">
        <p14:creationId xmlns:p14="http://schemas.microsoft.com/office/powerpoint/2010/main" val="3487946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1248-305F-9C57-8BDF-2BF5D571F9B1}"/>
              </a:ext>
            </a:extLst>
          </p:cNvPr>
          <p:cNvSpPr>
            <a:spLocks noGrp="1"/>
          </p:cNvSpPr>
          <p:nvPr>
            <p:ph type="title"/>
          </p:nvPr>
        </p:nvSpPr>
        <p:spPr>
          <a:xfrm>
            <a:off x="838200" y="365125"/>
            <a:ext cx="10515600" cy="1325563"/>
          </a:xfrm>
        </p:spPr>
        <p:txBody>
          <a:bodyPr/>
          <a:lstStyle/>
          <a:p>
            <a:pPr algn="ctr"/>
            <a:r>
              <a:rPr lang="fi-FI" i="0" dirty="0"/>
              <a:t>Mikä on työssä arvokasta? </a:t>
            </a:r>
          </a:p>
        </p:txBody>
      </p:sp>
      <p:sp>
        <p:nvSpPr>
          <p:cNvPr id="3" name="Content Placeholder 2">
            <a:extLst>
              <a:ext uri="{FF2B5EF4-FFF2-40B4-BE49-F238E27FC236}">
                <a16:creationId xmlns:a16="http://schemas.microsoft.com/office/drawing/2014/main" id="{A9039AFB-F687-9EA3-0144-8B5F71F05B97}"/>
              </a:ext>
            </a:extLst>
          </p:cNvPr>
          <p:cNvSpPr>
            <a:spLocks noGrp="1"/>
          </p:cNvSpPr>
          <p:nvPr>
            <p:ph idx="1"/>
          </p:nvPr>
        </p:nvSpPr>
        <p:spPr/>
        <p:txBody>
          <a:bodyPr/>
          <a:lstStyle/>
          <a:p>
            <a:pPr algn="ctr"/>
            <a:r>
              <a:rPr lang="fi-FI" dirty="0"/>
              <a:t>Mitä voisi tehdä vielä, jotta työn arvokas pääsisi vielä paremmin keskiöön? </a:t>
            </a:r>
          </a:p>
          <a:p>
            <a:pPr algn="ctr"/>
            <a:r>
              <a:rPr lang="fi-FI" dirty="0"/>
              <a:t>Keskeneräisessä työssä keskitytään sisällön analyysiin </a:t>
            </a:r>
          </a:p>
          <a:p>
            <a:pPr algn="ctr"/>
            <a:r>
              <a:rPr lang="fi-FI" dirty="0"/>
              <a:t>Viimeistelyvaiheessa kiinnitetään huomiota etenkin kirjoitusasuun, niihin </a:t>
            </a:r>
            <a:r>
              <a:rPr lang="fi-FI" dirty="0" err="1"/>
              <a:t>tuula</a:t>
            </a:r>
            <a:r>
              <a:rPr lang="fi-FI" dirty="0"/>
              <a:t> tutkija –ohjeisiin jne. </a:t>
            </a:r>
          </a:p>
        </p:txBody>
      </p:sp>
    </p:spTree>
    <p:extLst>
      <p:ext uri="{BB962C8B-B14F-4D97-AF65-F5344CB8AC3E}">
        <p14:creationId xmlns:p14="http://schemas.microsoft.com/office/powerpoint/2010/main" val="55018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rgbClr val="844BC5">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0148F849-58BB-91AA-ECA1-72D31DD2B930}"/>
              </a:ext>
            </a:extLst>
          </p:cNvPr>
          <p:cNvSpPr>
            <a:spLocks noGrp="1"/>
          </p:cNvSpPr>
          <p:nvPr>
            <p:ph type="title"/>
          </p:nvPr>
        </p:nvSpPr>
        <p:spPr>
          <a:xfrm>
            <a:off x="836676" y="-96008"/>
            <a:ext cx="10515600" cy="1325563"/>
          </a:xfrm>
        </p:spPr>
        <p:txBody>
          <a:bodyPr>
            <a:normAutofit/>
          </a:bodyPr>
          <a:lstStyle/>
          <a:p>
            <a:r>
              <a:rPr lang="fi-FI" i="0" dirty="0"/>
              <a:t>Keskeneräisen tekstin kommentointi</a:t>
            </a:r>
          </a:p>
        </p:txBody>
      </p:sp>
      <p:graphicFrame>
        <p:nvGraphicFramePr>
          <p:cNvPr id="4" name="Table 4">
            <a:extLst>
              <a:ext uri="{FF2B5EF4-FFF2-40B4-BE49-F238E27FC236}">
                <a16:creationId xmlns:a16="http://schemas.microsoft.com/office/drawing/2014/main" id="{CEA79529-E9F0-03B1-C71B-98829D6B97B0}"/>
              </a:ext>
            </a:extLst>
          </p:cNvPr>
          <p:cNvGraphicFramePr>
            <a:graphicFrameLocks noGrp="1"/>
          </p:cNvGraphicFramePr>
          <p:nvPr>
            <p:ph idx="1"/>
            <p:extLst>
              <p:ext uri="{D42A27DB-BD31-4B8C-83A1-F6EECF244321}">
                <p14:modId xmlns:p14="http://schemas.microsoft.com/office/powerpoint/2010/main" val="3526332117"/>
              </p:ext>
            </p:extLst>
          </p:nvPr>
        </p:nvGraphicFramePr>
        <p:xfrm>
          <a:off x="435356" y="1035579"/>
          <a:ext cx="11318240" cy="5507310"/>
        </p:xfrm>
        <a:graphic>
          <a:graphicData uri="http://schemas.openxmlformats.org/drawingml/2006/table">
            <a:tbl>
              <a:tblPr firstRow="1" bandRow="1">
                <a:noFill/>
                <a:tableStyleId>{5C22544A-7EE6-4342-B048-85BDC9FD1C3A}</a:tableStyleId>
              </a:tblPr>
              <a:tblGrid>
                <a:gridCol w="5659120">
                  <a:extLst>
                    <a:ext uri="{9D8B030D-6E8A-4147-A177-3AD203B41FA5}">
                      <a16:colId xmlns:a16="http://schemas.microsoft.com/office/drawing/2014/main" val="2726822382"/>
                    </a:ext>
                  </a:extLst>
                </a:gridCol>
                <a:gridCol w="5659120">
                  <a:extLst>
                    <a:ext uri="{9D8B030D-6E8A-4147-A177-3AD203B41FA5}">
                      <a16:colId xmlns:a16="http://schemas.microsoft.com/office/drawing/2014/main" val="2813751065"/>
                    </a:ext>
                  </a:extLst>
                </a:gridCol>
              </a:tblGrid>
              <a:tr h="469053">
                <a:tc>
                  <a:txBody>
                    <a:bodyPr/>
                    <a:lstStyle/>
                    <a:p>
                      <a:r>
                        <a:rPr lang="fi-FI" sz="1400" b="1" dirty="0">
                          <a:solidFill>
                            <a:srgbClr val="FFFFFF"/>
                          </a:solidFill>
                        </a:rPr>
                        <a:t>Tekstin sisältö</a:t>
                      </a:r>
                    </a:p>
                  </a:txBody>
                  <a:tcPr marL="159378" marR="95627" marT="95627" marB="95627">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fi-FI" sz="1400" b="1">
                          <a:solidFill>
                            <a:srgbClr val="FFFFFF"/>
                          </a:solidFill>
                        </a:rPr>
                        <a:t>Tekstin rakenne</a:t>
                      </a:r>
                    </a:p>
                  </a:txBody>
                  <a:tcPr marL="159378" marR="95627" marT="95627" marB="95627">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554711012"/>
                  </a:ext>
                </a:extLst>
              </a:tr>
              <a:tr h="469053">
                <a:tc>
                  <a:txBody>
                    <a:bodyPr/>
                    <a:lstStyle/>
                    <a:p>
                      <a:r>
                        <a:rPr lang="fi-FI" sz="1400" dirty="0">
                          <a:solidFill>
                            <a:schemeClr val="tx1">
                              <a:lumMod val="85000"/>
                              <a:lumOff val="15000"/>
                            </a:schemeClr>
                          </a:solidFill>
                        </a:rPr>
                        <a:t>Onko tekstin sisältö riittävän rajattu?</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i-FI" sz="1400">
                          <a:solidFill>
                            <a:schemeClr val="tx1">
                              <a:lumMod val="85000"/>
                              <a:lumOff val="15000"/>
                            </a:schemeClr>
                          </a:solidFill>
                        </a:rPr>
                        <a:t>Millainen kokonaisrakenne tekstistä hahmottuu?</a:t>
                      </a: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526054393"/>
                  </a:ext>
                </a:extLst>
              </a:tr>
              <a:tr h="469053">
                <a:tc>
                  <a:txBody>
                    <a:bodyPr/>
                    <a:lstStyle/>
                    <a:p>
                      <a:r>
                        <a:rPr lang="fi-FI" sz="1400" dirty="0">
                          <a:solidFill>
                            <a:schemeClr val="tx1">
                              <a:lumMod val="85000"/>
                              <a:lumOff val="15000"/>
                            </a:schemeClr>
                          </a:solidFill>
                        </a:rPr>
                        <a:t>Onko esitettyjä asioita taustoitettu tarpeeksi? </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i-FI" sz="1400">
                          <a:solidFill>
                            <a:schemeClr val="tx1">
                              <a:lumMod val="85000"/>
                              <a:lumOff val="15000"/>
                            </a:schemeClr>
                          </a:solidFill>
                        </a:rPr>
                        <a:t>Mikä rakenteessa toimii hyvin? Mitä voisi tehdä toisin? </a:t>
                      </a: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827186771"/>
                  </a:ext>
                </a:extLst>
              </a:tr>
              <a:tr h="469053">
                <a:tc>
                  <a:txBody>
                    <a:bodyPr/>
                    <a:lstStyle/>
                    <a:p>
                      <a:r>
                        <a:rPr lang="fi-FI" sz="1400" dirty="0">
                          <a:solidFill>
                            <a:schemeClr val="tx1">
                              <a:lumMod val="85000"/>
                              <a:lumOff val="15000"/>
                            </a:schemeClr>
                          </a:solidFill>
                        </a:rPr>
                        <a:t>Käsitteiden määritteleminen </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i-FI" sz="1400">
                          <a:solidFill>
                            <a:schemeClr val="tx1">
                              <a:lumMod val="85000"/>
                              <a:lumOff val="15000"/>
                            </a:schemeClr>
                          </a:solidFill>
                        </a:rPr>
                        <a:t>Ovatko luvut ja kappaleet selkeitä kokonaisuuksia? Miksi? Miksi ei? </a:t>
                      </a: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721324910"/>
                  </a:ext>
                </a:extLst>
              </a:tr>
              <a:tr h="675228">
                <a:tc>
                  <a:txBody>
                    <a:bodyPr/>
                    <a:lstStyle/>
                    <a:p>
                      <a:r>
                        <a:rPr lang="fi-FI" sz="1400" dirty="0">
                          <a:solidFill>
                            <a:schemeClr val="tx1">
                              <a:lumMod val="85000"/>
                              <a:lumOff val="15000"/>
                            </a:schemeClr>
                          </a:solidFill>
                        </a:rPr>
                        <a:t>Onko esitetyt väitteet perusteltu uskottavasti?</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i-FI" sz="1400" dirty="0">
                          <a:solidFill>
                            <a:schemeClr val="tx1">
                              <a:lumMod val="85000"/>
                              <a:lumOff val="15000"/>
                            </a:schemeClr>
                          </a:solidFill>
                        </a:rPr>
                        <a:t>Miten hyvin pystyt seuraamaan kirjoittajan ajatuksia? Mikä auttaisi kirjoittajaa kehittämään tekstiään helpommin seurattavaksi? </a:t>
                      </a: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611715456"/>
                  </a:ext>
                </a:extLst>
              </a:tr>
              <a:tr h="675228">
                <a:tc>
                  <a:txBody>
                    <a:bodyPr/>
                    <a:lstStyle/>
                    <a:p>
                      <a:r>
                        <a:rPr lang="fi-FI" sz="1400" dirty="0">
                          <a:solidFill>
                            <a:schemeClr val="tx1">
                              <a:lumMod val="85000"/>
                              <a:lumOff val="15000"/>
                            </a:schemeClr>
                          </a:solidFill>
                        </a:rPr>
                        <a:t>Pitääkö jotain ajatusta selventää/ tiivistää/ tarkentaa jatkoa ajatellen? </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fi-FI" sz="1400" dirty="0">
                          <a:solidFill>
                            <a:schemeClr val="tx1">
                              <a:lumMod val="85000"/>
                              <a:lumOff val="15000"/>
                            </a:schemeClr>
                          </a:solidFill>
                        </a:rPr>
                        <a:t>Tuntuuko kirjoittajan ajatus katkeavan jossain kohdin tekstiä? Jos, niin missä tarkalleen ottaen? </a:t>
                      </a: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393952646"/>
                  </a:ext>
                </a:extLst>
              </a:tr>
              <a:tr h="469053">
                <a:tc>
                  <a:txBody>
                    <a:bodyPr/>
                    <a:lstStyle/>
                    <a:p>
                      <a:r>
                        <a:rPr lang="fi-FI" sz="1400" dirty="0">
                          <a:solidFill>
                            <a:schemeClr val="tx1">
                              <a:lumMod val="85000"/>
                              <a:lumOff val="15000"/>
                            </a:schemeClr>
                          </a:solidFill>
                        </a:rPr>
                        <a:t>Pitääkö jostain kertoa enemmän? Tai vähemmän? </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fi-FI" sz="1400" dirty="0">
                          <a:solidFill>
                            <a:schemeClr val="tx1">
                              <a:lumMod val="85000"/>
                              <a:lumOff val="15000"/>
                            </a:schemeClr>
                          </a:solidFill>
                        </a:rPr>
                        <a:t>Miten tekstin </a:t>
                      </a:r>
                      <a:r>
                        <a:rPr lang="fi-FI" sz="1400" dirty="0" err="1">
                          <a:solidFill>
                            <a:schemeClr val="tx1">
                              <a:lumMod val="85000"/>
                              <a:lumOff val="15000"/>
                            </a:schemeClr>
                          </a:solidFill>
                        </a:rPr>
                        <a:t>sidonneisuutta</a:t>
                      </a:r>
                      <a:r>
                        <a:rPr lang="fi-FI" sz="1400" dirty="0">
                          <a:solidFill>
                            <a:schemeClr val="tx1">
                              <a:lumMod val="85000"/>
                              <a:lumOff val="15000"/>
                            </a:schemeClr>
                          </a:solidFill>
                        </a:rPr>
                        <a:t> voisi lisätä? </a:t>
                      </a: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601022184"/>
                  </a:ext>
                </a:extLst>
              </a:tr>
              <a:tr h="675228">
                <a:tc>
                  <a:txBody>
                    <a:bodyPr/>
                    <a:lstStyle/>
                    <a:p>
                      <a:r>
                        <a:rPr lang="fi-FI" sz="1400">
                          <a:solidFill>
                            <a:schemeClr val="tx1">
                              <a:lumMod val="85000"/>
                              <a:lumOff val="15000"/>
                            </a:schemeClr>
                          </a:solidFill>
                        </a:rPr>
                        <a:t>Miten hyvin kirjoittaja luo tekstiin vuoropuhelua sekä eri lähteiden että oman ajattelunsa ja lähteiden välille? </a:t>
                      </a:r>
                    </a:p>
                  </a:txBody>
                  <a:tcPr marL="159378" marR="95627" marT="95627" marB="9562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endParaRPr lang="fi-FI" sz="1400" dirty="0">
                        <a:solidFill>
                          <a:schemeClr val="tx1">
                            <a:lumMod val="85000"/>
                            <a:lumOff val="15000"/>
                          </a:schemeClr>
                        </a:solidFill>
                      </a:endParaRPr>
                    </a:p>
                  </a:txBody>
                  <a:tcPr marL="159378" marR="95627" marT="95627" marB="9562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436824693"/>
                  </a:ext>
                </a:extLst>
              </a:tr>
              <a:tr h="675228">
                <a:tc>
                  <a:txBody>
                    <a:bodyPr/>
                    <a:lstStyle/>
                    <a:p>
                      <a:r>
                        <a:rPr lang="fi-FI" sz="1400">
                          <a:solidFill>
                            <a:schemeClr val="tx1">
                              <a:lumMod val="85000"/>
                              <a:lumOff val="15000"/>
                            </a:schemeClr>
                          </a:solidFill>
                        </a:rPr>
                        <a:t>Tuoko kirjoittaja lähdeviitteiden avulla esiin, mikä ajatus on mistäkin lähteestä peräisin? Onko viitteiden käyttö selkeää ja ymmärrettävää? </a:t>
                      </a:r>
                    </a:p>
                  </a:txBody>
                  <a:tcPr marL="159378" marR="95627" marT="95627" marB="95627">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endParaRPr lang="fi-FI" sz="1400" dirty="0">
                        <a:solidFill>
                          <a:schemeClr val="tx1">
                            <a:lumMod val="85000"/>
                            <a:lumOff val="15000"/>
                          </a:schemeClr>
                        </a:solidFill>
                      </a:endParaRPr>
                    </a:p>
                  </a:txBody>
                  <a:tcPr marL="159378" marR="95627" marT="95627" marB="95627">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4248792928"/>
                  </a:ext>
                </a:extLst>
              </a:tr>
            </a:tbl>
          </a:graphicData>
        </a:graphic>
      </p:graphicFrame>
    </p:spTree>
    <p:extLst>
      <p:ext uri="{BB962C8B-B14F-4D97-AF65-F5344CB8AC3E}">
        <p14:creationId xmlns:p14="http://schemas.microsoft.com/office/powerpoint/2010/main" val="360771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E5FE-A388-14E4-F7D5-C9DE3919ED76}"/>
              </a:ext>
            </a:extLst>
          </p:cNvPr>
          <p:cNvSpPr>
            <a:spLocks noGrp="1"/>
          </p:cNvSpPr>
          <p:nvPr>
            <p:ph type="title"/>
          </p:nvPr>
        </p:nvSpPr>
        <p:spPr/>
        <p:txBody>
          <a:bodyPr/>
          <a:lstStyle/>
          <a:p>
            <a:pPr algn="ctr"/>
            <a:r>
              <a:rPr lang="fi-FI" i="0" dirty="0"/>
              <a:t>Viimeistelyvaiheen kommentointi </a:t>
            </a:r>
          </a:p>
        </p:txBody>
      </p:sp>
      <p:sp>
        <p:nvSpPr>
          <p:cNvPr id="3" name="Content Placeholder 2">
            <a:extLst>
              <a:ext uri="{FF2B5EF4-FFF2-40B4-BE49-F238E27FC236}">
                <a16:creationId xmlns:a16="http://schemas.microsoft.com/office/drawing/2014/main" id="{89CE46DA-7F2A-4924-9479-86653B13880F}"/>
              </a:ext>
            </a:extLst>
          </p:cNvPr>
          <p:cNvSpPr>
            <a:spLocks noGrp="1"/>
          </p:cNvSpPr>
          <p:nvPr>
            <p:ph idx="1"/>
          </p:nvPr>
        </p:nvSpPr>
        <p:spPr>
          <a:xfrm>
            <a:off x="838200" y="1690687"/>
            <a:ext cx="10515600" cy="4931785"/>
          </a:xfrm>
        </p:spPr>
        <p:txBody>
          <a:bodyPr>
            <a:normAutofit lnSpcReduction="10000"/>
          </a:bodyPr>
          <a:lstStyle/>
          <a:p>
            <a:pPr algn="ctr"/>
            <a:r>
              <a:rPr lang="fi-FI" dirty="0"/>
              <a:t>Viimeistelyvaihe on kirjoitusprosessin vaihe, jossa varmistetaan tekstin luettavuus, ymmärrettävyys ja vakuuttavuus. </a:t>
            </a:r>
          </a:p>
          <a:p>
            <a:pPr algn="ctr"/>
            <a:r>
              <a:rPr lang="fi-FI" dirty="0"/>
              <a:t>Tavoitteena on viimeistellä tekstistä yhtenäinen kokonaisuus, joka on mahdollisimman selkeä, johdonmukainen sekä noudattaa tieteenalan käytänteitä</a:t>
            </a:r>
          </a:p>
          <a:p>
            <a:pPr algn="ctr"/>
            <a:r>
              <a:rPr lang="fi-FI" dirty="0"/>
              <a:t>Viimeistelyvaiheessa tekstiä tarkastellaan kokonaisuutena, joten sisällön pitää olla koossa läpi työn, vaikka teksti olisikin paikoitellen vielä keskeneräistä </a:t>
            </a:r>
          </a:p>
          <a:p>
            <a:pPr algn="ctr"/>
            <a:r>
              <a:rPr lang="fi-FI" dirty="0"/>
              <a:t>Tuula tutkija – ohjeet </a:t>
            </a:r>
          </a:p>
          <a:p>
            <a:pPr algn="ctr"/>
            <a:r>
              <a:rPr lang="fi-FI" dirty="0"/>
              <a:t>Oikoluku kautta työn  </a:t>
            </a:r>
          </a:p>
        </p:txBody>
      </p:sp>
    </p:spTree>
    <p:extLst>
      <p:ext uri="{BB962C8B-B14F-4D97-AF65-F5344CB8AC3E}">
        <p14:creationId xmlns:p14="http://schemas.microsoft.com/office/powerpoint/2010/main" val="2555247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ECE6-1C70-A1CA-5DDA-B74BAA1847A1}"/>
              </a:ext>
            </a:extLst>
          </p:cNvPr>
          <p:cNvSpPr>
            <a:spLocks noGrp="1"/>
          </p:cNvSpPr>
          <p:nvPr>
            <p:ph type="title"/>
          </p:nvPr>
        </p:nvSpPr>
        <p:spPr>
          <a:xfrm>
            <a:off x="838200" y="212725"/>
            <a:ext cx="10515600" cy="1325563"/>
          </a:xfrm>
        </p:spPr>
        <p:txBody>
          <a:bodyPr>
            <a:normAutofit fontScale="90000"/>
          </a:bodyPr>
          <a:lstStyle/>
          <a:p>
            <a:pPr algn="ctr"/>
            <a:r>
              <a:rPr lang="fi-FI" i="0" dirty="0"/>
              <a:t>Palautteesta – feedbackista </a:t>
            </a:r>
            <a:br>
              <a:rPr lang="fi-FI" i="0" dirty="0"/>
            </a:br>
            <a:r>
              <a:rPr lang="fi-FI" i="0" dirty="0" err="1"/>
              <a:t>Edisteeseen</a:t>
            </a:r>
            <a:r>
              <a:rPr lang="fi-FI" i="0" dirty="0"/>
              <a:t>  – huomaa hyvä ja korosta sitä!</a:t>
            </a:r>
          </a:p>
        </p:txBody>
      </p:sp>
      <p:sp>
        <p:nvSpPr>
          <p:cNvPr id="3" name="Content Placeholder 2">
            <a:extLst>
              <a:ext uri="{FF2B5EF4-FFF2-40B4-BE49-F238E27FC236}">
                <a16:creationId xmlns:a16="http://schemas.microsoft.com/office/drawing/2014/main" id="{2C40C417-A341-626B-B549-0C5A8FEAE72F}"/>
              </a:ext>
            </a:extLst>
          </p:cNvPr>
          <p:cNvSpPr>
            <a:spLocks noGrp="1"/>
          </p:cNvSpPr>
          <p:nvPr>
            <p:ph idx="1"/>
          </p:nvPr>
        </p:nvSpPr>
        <p:spPr>
          <a:xfrm>
            <a:off x="838200" y="1666875"/>
            <a:ext cx="10515600" cy="4825999"/>
          </a:xfrm>
        </p:spPr>
        <p:txBody>
          <a:bodyPr>
            <a:normAutofit/>
          </a:bodyPr>
          <a:lstStyle/>
          <a:p>
            <a:pPr marL="0" indent="0" algn="ctr">
              <a:buNone/>
            </a:pPr>
            <a:r>
              <a:rPr lang="fi-FI" b="1" dirty="0"/>
              <a:t>Opponoija:</a:t>
            </a:r>
            <a:r>
              <a:rPr lang="fi-FI" dirty="0"/>
              <a:t> </a:t>
            </a:r>
          </a:p>
          <a:p>
            <a:pPr algn="ctr"/>
            <a:r>
              <a:rPr lang="fi-FI" dirty="0"/>
              <a:t>Varaa aikaa ja paneudu. </a:t>
            </a:r>
          </a:p>
          <a:p>
            <a:pPr algn="ctr"/>
            <a:r>
              <a:rPr lang="fi-FI" dirty="0"/>
              <a:t>Pyri vastaamaan toisen tarpeeseen saada palautetta. </a:t>
            </a:r>
          </a:p>
          <a:p>
            <a:pPr algn="ctr" rtl="0" fontAlgn="base">
              <a:spcBef>
                <a:spcPts val="0"/>
              </a:spcBef>
              <a:spcAft>
                <a:spcPts val="0"/>
              </a:spcAft>
              <a:buFont typeface="Arial" panose="020B0604020202020204" pitchFamily="34" charset="0"/>
              <a:buChar char="•"/>
            </a:pPr>
            <a:r>
              <a:rPr lang="fi-FI" dirty="0"/>
              <a:t>Palautetta on monella tasolla: on pieniä asioita ja isompia. Pyri säilyttämään ja kertomaan mittasuhteet. </a:t>
            </a:r>
          </a:p>
          <a:p>
            <a:pPr algn="ctr" rtl="0" fontAlgn="base">
              <a:spcBef>
                <a:spcPts val="0"/>
              </a:spcBef>
              <a:spcAft>
                <a:spcPts val="0"/>
              </a:spcAft>
              <a:buFont typeface="Arial" panose="020B0604020202020204" pitchFamily="34" charset="0"/>
              <a:buChar char="•"/>
            </a:pPr>
            <a:r>
              <a:rPr lang="fi-FI" dirty="0">
                <a:solidFill>
                  <a:srgbClr val="000000"/>
                </a:solidFill>
              </a:rPr>
              <a:t>R</a:t>
            </a:r>
            <a:r>
              <a:rPr lang="fi-FI" sz="2800" b="0" i="0" u="none" strike="noStrike" dirty="0">
                <a:solidFill>
                  <a:srgbClr val="000000"/>
                </a:solidFill>
                <a:effectLst/>
              </a:rPr>
              <a:t>eflektointiin kannustaminen, yhteisymmärrystä lisäävät kysymykset epäselvissä kohdissa “Ymmärsinkö oikein…” “Tarkoititko…”</a:t>
            </a:r>
          </a:p>
          <a:p>
            <a:pPr algn="ctr" rtl="0" fontAlgn="base">
              <a:spcBef>
                <a:spcPts val="0"/>
              </a:spcBef>
              <a:spcAft>
                <a:spcPts val="0"/>
              </a:spcAft>
              <a:buFont typeface="Arial" panose="020B0604020202020204" pitchFamily="34" charset="0"/>
              <a:buChar char="•"/>
            </a:pPr>
            <a:r>
              <a:rPr lang="fi-FI" dirty="0">
                <a:solidFill>
                  <a:srgbClr val="000000"/>
                </a:solidFill>
              </a:rPr>
              <a:t>Huomioi kirjoitusprosessin vaihe </a:t>
            </a:r>
          </a:p>
          <a:p>
            <a:pPr algn="ctr" rtl="0" fontAlgn="base">
              <a:spcBef>
                <a:spcPts val="0"/>
              </a:spcBef>
              <a:spcAft>
                <a:spcPts val="0"/>
              </a:spcAft>
              <a:buFont typeface="Arial" panose="020B0604020202020204" pitchFamily="34" charset="0"/>
              <a:buChar char="•"/>
            </a:pPr>
            <a:r>
              <a:rPr lang="fi-FI" sz="2800" b="0" i="0" u="none" strike="noStrike" dirty="0">
                <a:solidFill>
                  <a:srgbClr val="000000"/>
                </a:solidFill>
                <a:effectLst/>
              </a:rPr>
              <a:t>Mieti</a:t>
            </a:r>
            <a:r>
              <a:rPr lang="fi-FI" dirty="0">
                <a:solidFill>
                  <a:srgbClr val="000000"/>
                </a:solidFill>
              </a:rPr>
              <a:t>, minkälaista palautetta itse haluaisit? </a:t>
            </a:r>
            <a:endParaRPr lang="fi-FI" sz="2800" b="0" i="0" u="none" strike="noStrike" dirty="0">
              <a:solidFill>
                <a:srgbClr val="000000"/>
              </a:solidFill>
              <a:effectLst/>
            </a:endParaRPr>
          </a:p>
          <a:p>
            <a:pPr algn="ctr"/>
            <a:endParaRPr lang="fi-FI" dirty="0"/>
          </a:p>
        </p:txBody>
      </p:sp>
    </p:spTree>
    <p:extLst>
      <p:ext uri="{BB962C8B-B14F-4D97-AF65-F5344CB8AC3E}">
        <p14:creationId xmlns:p14="http://schemas.microsoft.com/office/powerpoint/2010/main" val="8861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6ECE6-1C70-A1CA-5DDA-B74BAA1847A1}"/>
              </a:ext>
            </a:extLst>
          </p:cNvPr>
          <p:cNvSpPr>
            <a:spLocks noGrp="1"/>
          </p:cNvSpPr>
          <p:nvPr>
            <p:ph type="title"/>
          </p:nvPr>
        </p:nvSpPr>
        <p:spPr>
          <a:xfrm>
            <a:off x="838200" y="212725"/>
            <a:ext cx="10515600" cy="1325563"/>
          </a:xfrm>
        </p:spPr>
        <p:txBody>
          <a:bodyPr>
            <a:normAutofit fontScale="90000"/>
          </a:bodyPr>
          <a:lstStyle/>
          <a:p>
            <a:pPr algn="ctr"/>
            <a:r>
              <a:rPr lang="fi-FI" i="0" dirty="0"/>
              <a:t>Palautteesta – feedbackista </a:t>
            </a:r>
            <a:br>
              <a:rPr lang="fi-FI" i="0" dirty="0"/>
            </a:br>
            <a:r>
              <a:rPr lang="fi-FI" i="0" dirty="0" err="1"/>
              <a:t>Edisteeseen</a:t>
            </a:r>
            <a:r>
              <a:rPr lang="fi-FI" i="0" dirty="0"/>
              <a:t> – huomaa hyvä ja korosta sitä!</a:t>
            </a:r>
          </a:p>
        </p:txBody>
      </p:sp>
      <p:sp>
        <p:nvSpPr>
          <p:cNvPr id="3" name="Content Placeholder 2">
            <a:extLst>
              <a:ext uri="{FF2B5EF4-FFF2-40B4-BE49-F238E27FC236}">
                <a16:creationId xmlns:a16="http://schemas.microsoft.com/office/drawing/2014/main" id="{2C40C417-A341-626B-B549-0C5A8FEAE72F}"/>
              </a:ext>
            </a:extLst>
          </p:cNvPr>
          <p:cNvSpPr>
            <a:spLocks noGrp="1"/>
          </p:cNvSpPr>
          <p:nvPr>
            <p:ph idx="1"/>
          </p:nvPr>
        </p:nvSpPr>
        <p:spPr>
          <a:xfrm>
            <a:off x="838200" y="1666875"/>
            <a:ext cx="10515600" cy="4825999"/>
          </a:xfrm>
        </p:spPr>
        <p:txBody>
          <a:bodyPr>
            <a:normAutofit/>
          </a:bodyPr>
          <a:lstStyle/>
          <a:p>
            <a:pPr marL="0" indent="0" algn="ctr">
              <a:buNone/>
            </a:pPr>
            <a:r>
              <a:rPr lang="fi-FI" b="1" dirty="0"/>
              <a:t>Opponoitavana oleva</a:t>
            </a:r>
            <a:r>
              <a:rPr lang="fi-FI" dirty="0"/>
              <a:t>: </a:t>
            </a:r>
          </a:p>
          <a:p>
            <a:pPr algn="ctr"/>
            <a:r>
              <a:rPr lang="fi-FI" dirty="0"/>
              <a:t>Kerro, mistä haluat puhua / mihin haluat saada näkökulmaa </a:t>
            </a:r>
          </a:p>
          <a:p>
            <a:pPr algn="ctr"/>
            <a:r>
              <a:rPr lang="fi-FI" dirty="0"/>
              <a:t>Kuule palautteessa myös hyvä. Jos sen antaminen on unohtunut, kysy sitä. Jokaisessa työssä on hyvää! </a:t>
            </a:r>
          </a:p>
          <a:p>
            <a:pPr algn="ctr"/>
            <a:r>
              <a:rPr lang="fi-FI" dirty="0"/>
              <a:t>Jokainen vaihe on tärkeä ja merkityksellinen työn kannalta – ja vie työtä eteenpäin. </a:t>
            </a:r>
          </a:p>
          <a:p>
            <a:pPr algn="ctr"/>
            <a:r>
              <a:rPr lang="fi-FI" dirty="0"/>
              <a:t>Kiitä ja arvosta palautetta, kun se on huolellisesti tehty. Prosessin aikana tehty työ ei tule eteen enää myöhemmin </a:t>
            </a:r>
          </a:p>
          <a:p>
            <a:pPr marL="0" indent="0" algn="ctr">
              <a:buNone/>
            </a:pPr>
            <a:endParaRPr lang="fi-FI" dirty="0"/>
          </a:p>
        </p:txBody>
      </p:sp>
    </p:spTree>
    <p:extLst>
      <p:ext uri="{BB962C8B-B14F-4D97-AF65-F5344CB8AC3E}">
        <p14:creationId xmlns:p14="http://schemas.microsoft.com/office/powerpoint/2010/main" val="2020202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merican Football team">
            <a:extLst>
              <a:ext uri="{FF2B5EF4-FFF2-40B4-BE49-F238E27FC236}">
                <a16:creationId xmlns:a16="http://schemas.microsoft.com/office/drawing/2014/main" id="{079B32F8-295E-AE60-D464-4C568EA606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051" r="-1" b="2657"/>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496631-F2E7-E8A7-F618-11EACDDB0F23}"/>
              </a:ext>
            </a:extLst>
          </p:cNvPr>
          <p:cNvSpPr>
            <a:spLocks noGrp="1"/>
          </p:cNvSpPr>
          <p:nvPr>
            <p:ph type="title"/>
          </p:nvPr>
        </p:nvSpPr>
        <p:spPr>
          <a:xfrm>
            <a:off x="4476750" y="0"/>
            <a:ext cx="9144000" cy="1152663"/>
          </a:xfrm>
        </p:spPr>
        <p:txBody>
          <a:bodyPr vert="horz" lIns="91440" tIns="45720" rIns="91440" bIns="45720" rtlCol="0" anchor="b">
            <a:normAutofit/>
          </a:bodyPr>
          <a:lstStyle/>
          <a:p>
            <a:pPr algn="ctr"/>
            <a:r>
              <a:rPr lang="en-US" sz="4800" i="0" dirty="0" err="1">
                <a:solidFill>
                  <a:schemeClr val="bg1"/>
                </a:solidFill>
              </a:rPr>
              <a:t>Opponoijaparit</a:t>
            </a:r>
            <a:r>
              <a:rPr lang="en-US" sz="4800" i="0" dirty="0">
                <a:solidFill>
                  <a:schemeClr val="bg1"/>
                </a:solidFill>
              </a:rPr>
              <a:t> </a:t>
            </a:r>
          </a:p>
        </p:txBody>
      </p:sp>
      <p:sp>
        <p:nvSpPr>
          <p:cNvPr id="3" name="TextBox 2">
            <a:extLst>
              <a:ext uri="{FF2B5EF4-FFF2-40B4-BE49-F238E27FC236}">
                <a16:creationId xmlns:a16="http://schemas.microsoft.com/office/drawing/2014/main" id="{BC5F5C0D-6D88-7702-67CD-49E2DB78ABF1}"/>
              </a:ext>
            </a:extLst>
          </p:cNvPr>
          <p:cNvSpPr txBox="1"/>
          <p:nvPr/>
        </p:nvSpPr>
        <p:spPr>
          <a:xfrm>
            <a:off x="430385" y="4530069"/>
            <a:ext cx="4338918" cy="2031325"/>
          </a:xfrm>
          <a:prstGeom prst="rect">
            <a:avLst/>
          </a:prstGeom>
          <a:noFill/>
        </p:spPr>
        <p:txBody>
          <a:bodyPr wrap="square" rtlCol="0">
            <a:spAutoFit/>
          </a:bodyPr>
          <a:lstStyle/>
          <a:p>
            <a:r>
              <a:rPr lang="fi-FI" b="1" dirty="0">
                <a:solidFill>
                  <a:schemeClr val="bg1"/>
                </a:solidFill>
              </a:rPr>
              <a:t>Pienryhmä 1: </a:t>
            </a:r>
          </a:p>
          <a:p>
            <a:r>
              <a:rPr lang="fi-FI" dirty="0">
                <a:solidFill>
                  <a:schemeClr val="bg1"/>
                </a:solidFill>
              </a:rPr>
              <a:t>Emma &lt;-&gt; Juuso &amp; Joonas</a:t>
            </a:r>
          </a:p>
          <a:p>
            <a:r>
              <a:rPr lang="fi-FI" dirty="0">
                <a:solidFill>
                  <a:schemeClr val="bg1"/>
                </a:solidFill>
              </a:rPr>
              <a:t>Arttu &amp; Jonne &lt;-&gt; Susanna &amp; Aino </a:t>
            </a:r>
          </a:p>
          <a:p>
            <a:endParaRPr lang="fi-FI" dirty="0">
              <a:solidFill>
                <a:schemeClr val="bg1"/>
              </a:solidFill>
            </a:endParaRPr>
          </a:p>
          <a:p>
            <a:r>
              <a:rPr lang="fi-FI" b="1" dirty="0">
                <a:solidFill>
                  <a:schemeClr val="bg1"/>
                </a:solidFill>
              </a:rPr>
              <a:t>Pienryhmä 2: </a:t>
            </a:r>
          </a:p>
          <a:p>
            <a:r>
              <a:rPr lang="fi-FI" dirty="0">
                <a:solidFill>
                  <a:schemeClr val="bg1"/>
                </a:solidFill>
              </a:rPr>
              <a:t>Sara-Elise &amp; Samuel &lt;-&gt; Henri &amp; Toni</a:t>
            </a:r>
          </a:p>
          <a:p>
            <a:r>
              <a:rPr lang="fi-FI" dirty="0">
                <a:solidFill>
                  <a:schemeClr val="bg1"/>
                </a:solidFill>
              </a:rPr>
              <a:t>Janika &amp; Suvi &lt;-&gt; Inka &amp; Pinja</a:t>
            </a:r>
          </a:p>
        </p:txBody>
      </p:sp>
    </p:spTree>
    <p:extLst>
      <p:ext uri="{BB962C8B-B14F-4D97-AF65-F5344CB8AC3E}">
        <p14:creationId xmlns:p14="http://schemas.microsoft.com/office/powerpoint/2010/main" val="1907781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C7C6-8B8A-B78A-809C-AEBFFB7DC4E1}"/>
              </a:ext>
            </a:extLst>
          </p:cNvPr>
          <p:cNvSpPr>
            <a:spLocks noGrp="1"/>
          </p:cNvSpPr>
          <p:nvPr>
            <p:ph type="title"/>
          </p:nvPr>
        </p:nvSpPr>
        <p:spPr>
          <a:xfrm>
            <a:off x="838200" y="365125"/>
            <a:ext cx="10515600" cy="813435"/>
          </a:xfrm>
        </p:spPr>
        <p:txBody>
          <a:bodyPr/>
          <a:lstStyle/>
          <a:p>
            <a:pPr algn="ctr"/>
            <a:r>
              <a:rPr lang="fi-FI" i="0" dirty="0" err="1"/>
              <a:t>Movin</a:t>
            </a:r>
            <a:r>
              <a:rPr lang="fi-FI" i="0" dirty="0"/>
              <a:t> kurssit </a:t>
            </a:r>
          </a:p>
        </p:txBody>
      </p:sp>
      <p:pic>
        <p:nvPicPr>
          <p:cNvPr id="5" name="Content Placeholder 4" descr="Diagram&#10;&#10;Description automatically generated">
            <a:extLst>
              <a:ext uri="{FF2B5EF4-FFF2-40B4-BE49-F238E27FC236}">
                <a16:creationId xmlns:a16="http://schemas.microsoft.com/office/drawing/2014/main" id="{1A58E78A-F7F9-3FAB-23F8-14C452C94F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828" y="1395049"/>
            <a:ext cx="9556343" cy="5251986"/>
          </a:xfrm>
        </p:spPr>
      </p:pic>
    </p:spTree>
    <p:extLst>
      <p:ext uri="{BB962C8B-B14F-4D97-AF65-F5344CB8AC3E}">
        <p14:creationId xmlns:p14="http://schemas.microsoft.com/office/powerpoint/2010/main" val="2632637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97837B1-5D7D-FBE5-9D67-4195E23BF8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4234" y="762980"/>
            <a:ext cx="9694619" cy="5332040"/>
          </a:xfrm>
          <a:prstGeom prst="rect">
            <a:avLst/>
          </a:prstGeom>
        </p:spPr>
      </p:pic>
    </p:spTree>
    <p:extLst>
      <p:ext uri="{BB962C8B-B14F-4D97-AF65-F5344CB8AC3E}">
        <p14:creationId xmlns:p14="http://schemas.microsoft.com/office/powerpoint/2010/main" val="226890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4769B-E68D-CDBA-7ACD-CC39DB6387D5}"/>
              </a:ext>
            </a:extLst>
          </p:cNvPr>
          <p:cNvSpPr>
            <a:spLocks noGrp="1"/>
          </p:cNvSpPr>
          <p:nvPr>
            <p:ph type="title"/>
          </p:nvPr>
        </p:nvSpPr>
        <p:spPr>
          <a:xfrm>
            <a:off x="838201" y="365125"/>
            <a:ext cx="3816095" cy="1807305"/>
          </a:xfrm>
        </p:spPr>
        <p:txBody>
          <a:bodyPr vert="horz" lIns="91440" tIns="45720" rIns="91440" bIns="45720" rtlCol="0" anchor="ctr">
            <a:normAutofit/>
          </a:bodyPr>
          <a:lstStyle/>
          <a:p>
            <a:r>
              <a:rPr lang="en-US" i="0" dirty="0" err="1"/>
              <a:t>Gradun</a:t>
            </a:r>
            <a:r>
              <a:rPr lang="en-US" i="0" dirty="0"/>
              <a:t> </a:t>
            </a:r>
            <a:r>
              <a:rPr lang="en-US" i="0" dirty="0" err="1"/>
              <a:t>tekemisen</a:t>
            </a:r>
            <a:r>
              <a:rPr lang="en-US" i="0" dirty="0"/>
              <a:t> </a:t>
            </a:r>
            <a:br>
              <a:rPr lang="en-US" i="0" dirty="0"/>
            </a:br>
            <a:r>
              <a:rPr lang="en-US" i="0" dirty="0" err="1"/>
              <a:t>esteet</a:t>
            </a:r>
            <a:endParaRPr lang="en-US" i="0" dirty="0"/>
          </a:p>
        </p:txBody>
      </p:sp>
      <p:sp>
        <p:nvSpPr>
          <p:cNvPr id="3" name="TextBox 2">
            <a:extLst>
              <a:ext uri="{FF2B5EF4-FFF2-40B4-BE49-F238E27FC236}">
                <a16:creationId xmlns:a16="http://schemas.microsoft.com/office/drawing/2014/main" id="{AC88B2A5-30A6-C0A0-3E43-2DAA06F13FB0}"/>
              </a:ext>
            </a:extLst>
          </p:cNvPr>
          <p:cNvSpPr txBox="1"/>
          <p:nvPr/>
        </p:nvSpPr>
        <p:spPr>
          <a:xfrm>
            <a:off x="838201" y="2333297"/>
            <a:ext cx="3816096"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err="1"/>
              <a:t>Epäonnistumisen</a:t>
            </a:r>
            <a:r>
              <a:rPr lang="en-US" sz="1700" dirty="0"/>
              <a:t> (ja </a:t>
            </a:r>
            <a:r>
              <a:rPr lang="en-US" sz="1700" dirty="0" err="1"/>
              <a:t>onnistumisen</a:t>
            </a:r>
            <a:r>
              <a:rPr lang="en-US" sz="1700" dirty="0"/>
              <a:t>) </a:t>
            </a:r>
            <a:r>
              <a:rPr lang="en-US" sz="1700" dirty="0" err="1"/>
              <a:t>pelko</a:t>
            </a:r>
            <a:r>
              <a:rPr lang="en-US" sz="1700" dirty="0"/>
              <a:t> </a:t>
            </a:r>
          </a:p>
          <a:p>
            <a:pPr indent="-228600">
              <a:lnSpc>
                <a:spcPct val="90000"/>
              </a:lnSpc>
              <a:spcAft>
                <a:spcPts val="600"/>
              </a:spcAft>
              <a:buFont typeface="Arial" panose="020B0604020202020204" pitchFamily="34" charset="0"/>
              <a:buChar char="•"/>
            </a:pPr>
            <a:r>
              <a:rPr lang="en-US" sz="1700" dirty="0" err="1"/>
              <a:t>Täydellisyyteen</a:t>
            </a:r>
            <a:r>
              <a:rPr lang="en-US" sz="1700" dirty="0"/>
              <a:t> </a:t>
            </a:r>
            <a:r>
              <a:rPr lang="en-US" sz="1700" dirty="0" err="1"/>
              <a:t>pyrkiminen</a:t>
            </a:r>
            <a:r>
              <a:rPr lang="en-US" sz="1700" dirty="0"/>
              <a:t> </a:t>
            </a:r>
          </a:p>
          <a:p>
            <a:pPr indent="-228600">
              <a:lnSpc>
                <a:spcPct val="90000"/>
              </a:lnSpc>
              <a:spcAft>
                <a:spcPts val="600"/>
              </a:spcAft>
              <a:buFont typeface="Arial" panose="020B0604020202020204" pitchFamily="34" charset="0"/>
              <a:buChar char="•"/>
            </a:pPr>
            <a:r>
              <a:rPr lang="en-US" sz="1700" dirty="0" err="1"/>
              <a:t>Aikaisemmat</a:t>
            </a:r>
            <a:r>
              <a:rPr lang="en-US" sz="1700" dirty="0"/>
              <a:t> </a:t>
            </a:r>
            <a:r>
              <a:rPr lang="en-US" sz="1700" dirty="0" err="1"/>
              <a:t>negatiiviset</a:t>
            </a:r>
            <a:r>
              <a:rPr lang="en-US" sz="1700" dirty="0"/>
              <a:t> </a:t>
            </a:r>
            <a:r>
              <a:rPr lang="en-US" sz="1700" dirty="0" err="1"/>
              <a:t>kokemukset</a:t>
            </a:r>
            <a:r>
              <a:rPr lang="en-US" sz="1700" dirty="0"/>
              <a:t> </a:t>
            </a:r>
          </a:p>
          <a:p>
            <a:pPr indent="-228600">
              <a:lnSpc>
                <a:spcPct val="90000"/>
              </a:lnSpc>
              <a:spcAft>
                <a:spcPts val="600"/>
              </a:spcAft>
              <a:buFont typeface="Arial" panose="020B0604020202020204" pitchFamily="34" charset="0"/>
              <a:buChar char="•"/>
            </a:pPr>
            <a:r>
              <a:rPr lang="en-US" sz="1700" dirty="0" err="1"/>
              <a:t>Lykkääminen</a:t>
            </a:r>
            <a:r>
              <a:rPr lang="en-US" sz="1700" dirty="0"/>
              <a:t> </a:t>
            </a:r>
          </a:p>
          <a:p>
            <a:pPr indent="-228600">
              <a:lnSpc>
                <a:spcPct val="90000"/>
              </a:lnSpc>
              <a:spcAft>
                <a:spcPts val="600"/>
              </a:spcAft>
              <a:buFont typeface="Arial" panose="020B0604020202020204" pitchFamily="34" charset="0"/>
              <a:buChar char="•"/>
            </a:pPr>
            <a:r>
              <a:rPr lang="en-US" sz="1700" dirty="0" err="1"/>
              <a:t>Aloittamisen</a:t>
            </a:r>
            <a:r>
              <a:rPr lang="en-US" sz="1700" dirty="0"/>
              <a:t> </a:t>
            </a:r>
            <a:r>
              <a:rPr lang="en-US" sz="1700" dirty="0" err="1"/>
              <a:t>vaikeus</a:t>
            </a:r>
            <a:r>
              <a:rPr lang="en-US" sz="1700" dirty="0"/>
              <a:t> </a:t>
            </a:r>
          </a:p>
          <a:p>
            <a:pPr indent="-228600">
              <a:lnSpc>
                <a:spcPct val="90000"/>
              </a:lnSpc>
              <a:spcAft>
                <a:spcPts val="600"/>
              </a:spcAft>
              <a:buFont typeface="Arial" panose="020B0604020202020204" pitchFamily="34" charset="0"/>
              <a:buChar char="•"/>
            </a:pPr>
            <a:r>
              <a:rPr lang="en-US" sz="1700" dirty="0" err="1"/>
              <a:t>Kirjoittamisen</a:t>
            </a:r>
            <a:r>
              <a:rPr lang="en-US" sz="1700" dirty="0"/>
              <a:t> </a:t>
            </a:r>
            <a:r>
              <a:rPr lang="en-US" sz="1700" dirty="0" err="1"/>
              <a:t>vastustus</a:t>
            </a:r>
            <a:r>
              <a:rPr lang="en-US" sz="1700" dirty="0"/>
              <a:t>, </a:t>
            </a:r>
            <a:r>
              <a:rPr lang="en-US" sz="1700" dirty="0" err="1"/>
              <a:t>kirjoituskammo</a:t>
            </a:r>
            <a:r>
              <a:rPr lang="en-US" sz="1700" dirty="0"/>
              <a:t> </a:t>
            </a:r>
          </a:p>
          <a:p>
            <a:pPr indent="-228600">
              <a:lnSpc>
                <a:spcPct val="90000"/>
              </a:lnSpc>
              <a:spcAft>
                <a:spcPts val="600"/>
              </a:spcAft>
              <a:buFont typeface="Arial" panose="020B0604020202020204" pitchFamily="34" charset="0"/>
              <a:buChar char="•"/>
            </a:pPr>
            <a:r>
              <a:rPr lang="en-US" sz="1700" dirty="0" err="1"/>
              <a:t>Ajanhallinnan</a:t>
            </a:r>
            <a:r>
              <a:rPr lang="en-US" sz="1700" dirty="0"/>
              <a:t> </a:t>
            </a:r>
            <a:r>
              <a:rPr lang="en-US" sz="1700" dirty="0" err="1"/>
              <a:t>ongelmat</a:t>
            </a:r>
            <a:r>
              <a:rPr lang="en-US" sz="1700" dirty="0"/>
              <a:t> </a:t>
            </a:r>
          </a:p>
          <a:p>
            <a:pPr indent="-228600">
              <a:lnSpc>
                <a:spcPct val="90000"/>
              </a:lnSpc>
              <a:spcAft>
                <a:spcPts val="600"/>
              </a:spcAft>
              <a:buFont typeface="Arial" panose="020B0604020202020204" pitchFamily="34" charset="0"/>
              <a:buChar char="•"/>
            </a:pPr>
            <a:r>
              <a:rPr lang="en-US" sz="1700" dirty="0" err="1"/>
              <a:t>Kirjoittamisen</a:t>
            </a:r>
            <a:r>
              <a:rPr lang="en-US" sz="1700" dirty="0"/>
              <a:t> </a:t>
            </a:r>
            <a:r>
              <a:rPr lang="en-US" sz="1700" dirty="0" err="1"/>
              <a:t>ulkopuoliset</a:t>
            </a:r>
            <a:r>
              <a:rPr lang="en-US" sz="1700" dirty="0"/>
              <a:t> </a:t>
            </a:r>
            <a:r>
              <a:rPr lang="en-US" sz="1700" dirty="0" err="1"/>
              <a:t>tehtävät</a:t>
            </a:r>
            <a:r>
              <a:rPr lang="en-US" sz="1700" dirty="0"/>
              <a:t> </a:t>
            </a:r>
          </a:p>
          <a:p>
            <a:pPr indent="-228600">
              <a:lnSpc>
                <a:spcPct val="90000"/>
              </a:lnSpc>
              <a:spcAft>
                <a:spcPts val="600"/>
              </a:spcAft>
              <a:buFont typeface="Arial" panose="020B0604020202020204" pitchFamily="34" charset="0"/>
              <a:buChar char="•"/>
            </a:pPr>
            <a:r>
              <a:rPr lang="en-US" sz="1700" dirty="0" err="1"/>
              <a:t>Keskittymiskyvyn</a:t>
            </a:r>
            <a:r>
              <a:rPr lang="en-US" sz="1700" dirty="0"/>
              <a:t> </a:t>
            </a:r>
            <a:r>
              <a:rPr lang="en-US" sz="1700" dirty="0" err="1"/>
              <a:t>puute</a:t>
            </a:r>
            <a:r>
              <a:rPr lang="en-US" sz="1700" dirty="0"/>
              <a:t> </a:t>
            </a:r>
          </a:p>
        </p:txBody>
      </p:sp>
      <p:pic>
        <p:nvPicPr>
          <p:cNvPr id="5" name="Content Placeholder 4" descr="Cleaning items put in gray plastic jar">
            <a:extLst>
              <a:ext uri="{FF2B5EF4-FFF2-40B4-BE49-F238E27FC236}">
                <a16:creationId xmlns:a16="http://schemas.microsoft.com/office/drawing/2014/main" id="{9479EE6A-9BD7-ABC3-9440-FE6F40248E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744" r="17251" b="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4" name="TextBox 3">
            <a:extLst>
              <a:ext uri="{FF2B5EF4-FFF2-40B4-BE49-F238E27FC236}">
                <a16:creationId xmlns:a16="http://schemas.microsoft.com/office/drawing/2014/main" id="{70DCF0D4-91C7-6718-FBD7-192ABBF8CBC1}"/>
              </a:ext>
            </a:extLst>
          </p:cNvPr>
          <p:cNvSpPr txBox="1"/>
          <p:nvPr/>
        </p:nvSpPr>
        <p:spPr>
          <a:xfrm>
            <a:off x="209550" y="6488658"/>
            <a:ext cx="12188952" cy="276999"/>
          </a:xfrm>
          <a:prstGeom prst="rect">
            <a:avLst/>
          </a:prstGeom>
          <a:noFill/>
        </p:spPr>
        <p:txBody>
          <a:bodyPr wrap="square" rtlCol="0">
            <a:spAutoFit/>
          </a:bodyPr>
          <a:lstStyle/>
          <a:p>
            <a:r>
              <a:rPr lang="fi-FI" sz="1200" dirty="0"/>
              <a:t>Svinhufvud (2016) Kokonaisvaltainen kirjoittaminen; </a:t>
            </a:r>
            <a:r>
              <a:rPr lang="fi-FI" sz="1200" dirty="0" err="1"/>
              <a:t>Boyce</a:t>
            </a:r>
            <a:r>
              <a:rPr lang="fi-FI" sz="1200" dirty="0"/>
              <a:t> (1990) </a:t>
            </a:r>
            <a:r>
              <a:rPr lang="fi-FI" sz="1200" dirty="0" err="1"/>
              <a:t>Professors</a:t>
            </a:r>
            <a:r>
              <a:rPr lang="fi-FI" sz="1200" dirty="0"/>
              <a:t> as </a:t>
            </a:r>
            <a:r>
              <a:rPr lang="fi-FI" sz="1200" dirty="0" err="1"/>
              <a:t>writers</a:t>
            </a:r>
            <a:r>
              <a:rPr lang="fi-FI" sz="1200" dirty="0"/>
              <a:t>. </a:t>
            </a:r>
          </a:p>
        </p:txBody>
      </p:sp>
    </p:spTree>
    <p:extLst>
      <p:ext uri="{BB962C8B-B14F-4D97-AF65-F5344CB8AC3E}">
        <p14:creationId xmlns:p14="http://schemas.microsoft.com/office/powerpoint/2010/main" val="3235959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3E5A-93CC-8BA5-9FBB-DE5CFBBAD734}"/>
              </a:ext>
            </a:extLst>
          </p:cNvPr>
          <p:cNvSpPr>
            <a:spLocks noGrp="1"/>
          </p:cNvSpPr>
          <p:nvPr>
            <p:ph type="title"/>
          </p:nvPr>
        </p:nvSpPr>
        <p:spPr/>
        <p:txBody>
          <a:bodyPr/>
          <a:lstStyle/>
          <a:p>
            <a:pPr algn="ctr"/>
            <a:r>
              <a:rPr lang="fi-FI" i="0" dirty="0"/>
              <a:t>Tilastollisten menetelmien tuki</a:t>
            </a:r>
            <a:br>
              <a:rPr lang="fi-FI" dirty="0"/>
            </a:br>
            <a:endParaRPr lang="fi-FI" dirty="0"/>
          </a:p>
        </p:txBody>
      </p:sp>
      <p:sp>
        <p:nvSpPr>
          <p:cNvPr id="3" name="Content Placeholder 2">
            <a:extLst>
              <a:ext uri="{FF2B5EF4-FFF2-40B4-BE49-F238E27FC236}">
                <a16:creationId xmlns:a16="http://schemas.microsoft.com/office/drawing/2014/main" id="{9480469E-1892-C4F3-5EA4-1BF1B3A3B1D5}"/>
              </a:ext>
            </a:extLst>
          </p:cNvPr>
          <p:cNvSpPr>
            <a:spLocks noGrp="1"/>
          </p:cNvSpPr>
          <p:nvPr>
            <p:ph idx="1"/>
          </p:nvPr>
        </p:nvSpPr>
        <p:spPr>
          <a:xfrm>
            <a:off x="838200" y="1690688"/>
            <a:ext cx="10515600" cy="4481512"/>
          </a:xfrm>
        </p:spPr>
        <p:txBody>
          <a:bodyPr>
            <a:normAutofit fontScale="77500" lnSpcReduction="20000"/>
          </a:bodyPr>
          <a:lstStyle/>
          <a:p>
            <a:pPr marL="0" indent="0" algn="ctr">
              <a:buNone/>
            </a:pPr>
            <a:r>
              <a:rPr lang="fi-FI" dirty="0"/>
              <a:t>Asiointipalvelu: </a:t>
            </a:r>
          </a:p>
          <a:p>
            <a:pPr marL="0" indent="0" algn="ctr">
              <a:buNone/>
            </a:pPr>
            <a:r>
              <a:rPr lang="fi-FI" dirty="0"/>
              <a:t>ma-pe klo 12-14 (muina aikoina sopimuksen mukaan)</a:t>
            </a:r>
          </a:p>
          <a:p>
            <a:pPr algn="ctr"/>
            <a:r>
              <a:rPr lang="fi-FI" dirty="0"/>
              <a:t>tilastoneuvonta@jyu.fi</a:t>
            </a:r>
          </a:p>
          <a:p>
            <a:pPr algn="ctr"/>
            <a:endParaRPr lang="fi-FI" dirty="0"/>
          </a:p>
          <a:p>
            <a:pPr algn="ctr"/>
            <a:r>
              <a:rPr lang="fi-FI" dirty="0"/>
              <a:t>Pekka Rahkonen</a:t>
            </a:r>
          </a:p>
          <a:p>
            <a:pPr algn="ctr"/>
            <a:r>
              <a:rPr lang="fi-FI" dirty="0"/>
              <a:t>Tietoasiantuntija</a:t>
            </a:r>
          </a:p>
          <a:p>
            <a:pPr algn="ctr"/>
            <a:r>
              <a:rPr lang="fi-FI" dirty="0"/>
              <a:t>T258, puh. 040 8054052</a:t>
            </a:r>
          </a:p>
          <a:p>
            <a:pPr algn="ctr"/>
            <a:endParaRPr lang="fi-FI" dirty="0"/>
          </a:p>
          <a:p>
            <a:pPr algn="ctr"/>
            <a:r>
              <a:rPr lang="fi-FI" dirty="0"/>
              <a:t>Jukka-Pekka Kesonen</a:t>
            </a:r>
          </a:p>
          <a:p>
            <a:pPr algn="ctr"/>
            <a:r>
              <a:rPr lang="fi-FI" dirty="0"/>
              <a:t>Tietoasiantuntija</a:t>
            </a:r>
          </a:p>
          <a:p>
            <a:pPr algn="ctr"/>
            <a:r>
              <a:rPr lang="fi-FI" dirty="0"/>
              <a:t>T259, puh. 040 8054046</a:t>
            </a:r>
          </a:p>
        </p:txBody>
      </p:sp>
    </p:spTree>
    <p:extLst>
      <p:ext uri="{BB962C8B-B14F-4D97-AF65-F5344CB8AC3E}">
        <p14:creationId xmlns:p14="http://schemas.microsoft.com/office/powerpoint/2010/main" val="1641993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F1F4-8EF6-6FF0-89C9-B2FAA67835D1}"/>
              </a:ext>
            </a:extLst>
          </p:cNvPr>
          <p:cNvSpPr>
            <a:spLocks noGrp="1"/>
          </p:cNvSpPr>
          <p:nvPr>
            <p:ph type="title"/>
          </p:nvPr>
        </p:nvSpPr>
        <p:spPr/>
        <p:txBody>
          <a:bodyPr>
            <a:normAutofit fontScale="90000"/>
          </a:bodyPr>
          <a:lstStyle/>
          <a:p>
            <a:pPr algn="ctr"/>
            <a:r>
              <a:rPr lang="fi-FI" i="0" dirty="0" err="1"/>
              <a:t>Save</a:t>
            </a:r>
            <a:r>
              <a:rPr lang="fi-FI" i="0" dirty="0"/>
              <a:t> </a:t>
            </a:r>
            <a:r>
              <a:rPr lang="fi-FI" i="0" dirty="0" err="1"/>
              <a:t>the</a:t>
            </a:r>
            <a:r>
              <a:rPr lang="fi-FI" i="0" dirty="0"/>
              <a:t> </a:t>
            </a:r>
            <a:r>
              <a:rPr lang="fi-FI" i="0" dirty="0" err="1"/>
              <a:t>date</a:t>
            </a:r>
            <a:r>
              <a:rPr lang="fi-FI" i="0" dirty="0"/>
              <a:t> – </a:t>
            </a:r>
            <a:br>
              <a:rPr lang="fi-FI" i="0" dirty="0"/>
            </a:br>
            <a:r>
              <a:rPr lang="fi-FI" i="0" dirty="0"/>
              <a:t>Liikuntatieteellisen tiedekunnan tieteen päivä 17.5.2023</a:t>
            </a:r>
            <a:endParaRPr lang="fi-FI" dirty="0"/>
          </a:p>
        </p:txBody>
      </p:sp>
      <p:sp>
        <p:nvSpPr>
          <p:cNvPr id="3" name="Content Placeholder 2">
            <a:extLst>
              <a:ext uri="{FF2B5EF4-FFF2-40B4-BE49-F238E27FC236}">
                <a16:creationId xmlns:a16="http://schemas.microsoft.com/office/drawing/2014/main" id="{3CE50768-6455-6820-8813-A7C8FD270B1C}"/>
              </a:ext>
            </a:extLst>
          </p:cNvPr>
          <p:cNvSpPr>
            <a:spLocks noGrp="1"/>
          </p:cNvSpPr>
          <p:nvPr>
            <p:ph idx="1"/>
          </p:nvPr>
        </p:nvSpPr>
        <p:spPr>
          <a:xfrm>
            <a:off x="838200" y="2011679"/>
            <a:ext cx="10515600" cy="4430415"/>
          </a:xfrm>
        </p:spPr>
        <p:txBody>
          <a:bodyPr>
            <a:normAutofit/>
          </a:bodyPr>
          <a:lstStyle/>
          <a:p>
            <a:r>
              <a:rPr lang="fi-FI" sz="1800" dirty="0">
                <a:solidFill>
                  <a:srgbClr val="000000"/>
                </a:solidFill>
                <a:effectLst/>
                <a:latin typeface="Times New Roman" panose="02020603050405020304" pitchFamily="18" charset="0"/>
                <a:ea typeface="Calibri" panose="020F0502020204030204" pitchFamily="34" charset="0"/>
              </a:rPr>
              <a:t>Ensimmäinen liikuntatieteellisen tiedekunnan yhteinen tieteen päivä järjestetään keskiviikkona 17.5.2023 </a:t>
            </a:r>
            <a:r>
              <a:rPr lang="fi-FI" sz="1800" dirty="0" err="1">
                <a:solidFill>
                  <a:srgbClr val="000000"/>
                </a:solidFill>
                <a:effectLst/>
                <a:latin typeface="Times New Roman" panose="02020603050405020304" pitchFamily="18" charset="0"/>
                <a:ea typeface="Calibri" panose="020F0502020204030204" pitchFamily="34" charset="0"/>
              </a:rPr>
              <a:t>Agorassa</a:t>
            </a:r>
            <a:r>
              <a:rPr lang="fi-FI" sz="1800" dirty="0">
                <a:solidFill>
                  <a:srgbClr val="000000"/>
                </a:solidFill>
                <a:effectLst/>
                <a:latin typeface="Times New Roman" panose="02020603050405020304" pitchFamily="18" charset="0"/>
                <a:ea typeface="Calibri" panose="020F0502020204030204" pitchFamily="34" charset="0"/>
              </a:rPr>
              <a:t>.</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Times New Roman" panose="02020603050405020304" pitchFamily="18" charset="0"/>
                <a:ea typeface="Calibri" panose="020F0502020204030204" pitchFamily="34" charset="0"/>
              </a:rPr>
              <a:t>Päivän tarkoituksena on nostaa esiin ja juhlistaa opiskelijoiden ahkeran työn tuloksia.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Times New Roman" panose="02020603050405020304" pitchFamily="18" charset="0"/>
                <a:ea typeface="Calibri" panose="020F0502020204030204" pitchFamily="34" charset="0"/>
              </a:rPr>
              <a:t>Tieteen päivässä opiskelijat esittelevät lukuvuoden aikana valmistuneita tai valmistuvia pro gradujaan suullisin tai posteriesityksin. Myös väitöskirjatutkijat esittelevät omia tutkimuksiaan. Esitykset pidetään suomeksi tai englanniksi. Gradu- ja väitöskirjaesitysten lisäksi päivään sisältyy kutsuluento, jonka pitäjä ja aihe ilmoitetaan myöhemmin julkaistavassa koko päivän ohjelmassa.</a:t>
            </a:r>
            <a:endParaRPr lang="fi-FI" sz="1800" dirty="0">
              <a:effectLst/>
              <a:latin typeface="Calibri" panose="020F0502020204030204" pitchFamily="34" charset="0"/>
              <a:ea typeface="Calibri" panose="020F0502020204030204" pitchFamily="34" charset="0"/>
            </a:endParaRPr>
          </a:p>
          <a:p>
            <a:r>
              <a:rPr lang="fi-FI" sz="1800" dirty="0">
                <a:solidFill>
                  <a:srgbClr val="000000"/>
                </a:solidFill>
                <a:effectLst/>
                <a:latin typeface="Times New Roman" panose="02020603050405020304" pitchFamily="18" charset="0"/>
                <a:ea typeface="Calibri" panose="020F0502020204030204" pitchFamily="34" charset="0"/>
              </a:rPr>
              <a:t>Tarkemmat ohjeistukset osallistumiseen tulevat löytymään myöhemmin avattavalta sivustolta Moodlesta. Varaudu kuitenkin jo nyt tiivistelmien viimeiseen jättöpäivään keskiviikkona 26.4.2023. Huomaa, että ohjaajien tulee hyväksyä tiivistelmä ennen sen jättämistä. Myöhästyneitä lähetyksiä ei oteta huomioon.</a:t>
            </a:r>
          </a:p>
          <a:p>
            <a:r>
              <a:rPr lang="fi-FI" sz="1800" dirty="0">
                <a:solidFill>
                  <a:srgbClr val="000000"/>
                </a:solidFill>
                <a:effectLst/>
                <a:latin typeface="Times New Roman" panose="02020603050405020304" pitchFamily="18" charset="0"/>
                <a:ea typeface="Calibri" panose="020F0502020204030204" pitchFamily="34" charset="0"/>
              </a:rPr>
              <a:t>Tieteen päivään ovat lämpimästi tervetulleita opiskelijat, henkilökunnan jäsenet sekä muut aiheesta kiinnostuneet.</a:t>
            </a:r>
            <a:endParaRPr lang="fi-FI" sz="1800" dirty="0">
              <a:effectLst/>
              <a:latin typeface="Calibri" panose="020F0502020204030204" pitchFamily="34" charset="0"/>
              <a:ea typeface="Calibri" panose="020F0502020204030204" pitchFamily="34" charset="0"/>
            </a:endParaRPr>
          </a:p>
          <a:p>
            <a:endParaRPr lang="fi-FI" dirty="0"/>
          </a:p>
        </p:txBody>
      </p:sp>
    </p:spTree>
    <p:extLst>
      <p:ext uri="{BB962C8B-B14F-4D97-AF65-F5344CB8AC3E}">
        <p14:creationId xmlns:p14="http://schemas.microsoft.com/office/powerpoint/2010/main" val="1213963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4" name="Rectangle 2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Office desk with supplies">
            <a:extLst>
              <a:ext uri="{FF2B5EF4-FFF2-40B4-BE49-F238E27FC236}">
                <a16:creationId xmlns:a16="http://schemas.microsoft.com/office/drawing/2014/main" id="{ED643F96-AD18-B93F-02EC-E82D926358E8}"/>
              </a:ext>
            </a:extLst>
          </p:cNvPr>
          <p:cNvPicPr>
            <a:picLocks noGrp="1" noChangeAspect="1"/>
          </p:cNvPicPr>
          <p:nvPr>
            <p:ph sz="half" idx="2"/>
          </p:nvPr>
        </p:nvPicPr>
        <p:blipFill rotWithShape="1">
          <a:blip r:embed="rId2">
            <a:alphaModFix amt="40000"/>
            <a:extLst>
              <a:ext uri="{28A0092B-C50C-407E-A947-70E740481C1C}">
                <a14:useLocalDpi xmlns:a14="http://schemas.microsoft.com/office/drawing/2010/main" val="0"/>
              </a:ext>
            </a:extLst>
          </a:blip>
          <a:srcRect l="16342" r="1409" b="-1"/>
          <a:stretch/>
        </p:blipFill>
        <p:spPr>
          <a:xfrm>
            <a:off x="20" y="10"/>
            <a:ext cx="8450297" cy="6857990"/>
          </a:xfrm>
          <a:prstGeom prst="rect">
            <a:avLst/>
          </a:prstGeom>
        </p:spPr>
      </p:pic>
      <p:sp>
        <p:nvSpPr>
          <p:cNvPr id="4" name="Title 3">
            <a:extLst>
              <a:ext uri="{FF2B5EF4-FFF2-40B4-BE49-F238E27FC236}">
                <a16:creationId xmlns:a16="http://schemas.microsoft.com/office/drawing/2014/main" id="{6FE83C95-643A-90EB-DB69-28953605F6EB}"/>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3400" i="0" dirty="0" err="1"/>
              <a:t>Kirjoitusprosessissa</a:t>
            </a:r>
            <a:r>
              <a:rPr lang="en-US" sz="3400" i="0" dirty="0"/>
              <a:t> on </a:t>
            </a:r>
            <a:r>
              <a:rPr lang="en-US" sz="3400" i="0" dirty="0" err="1"/>
              <a:t>kaksi</a:t>
            </a:r>
            <a:r>
              <a:rPr lang="en-US" sz="3400" i="0" dirty="0"/>
              <a:t> </a:t>
            </a:r>
            <a:r>
              <a:rPr lang="en-US" sz="3400" i="0" dirty="0" err="1"/>
              <a:t>ulottuvuutta</a:t>
            </a:r>
            <a:r>
              <a:rPr lang="en-US" sz="3400" i="0" dirty="0"/>
              <a:t>: </a:t>
            </a:r>
            <a:r>
              <a:rPr lang="en-US" sz="3400" i="0" dirty="0" err="1"/>
              <a:t>käytännöllinen</a:t>
            </a:r>
            <a:r>
              <a:rPr lang="en-US" sz="3400" i="0" dirty="0"/>
              <a:t> ja</a:t>
            </a:r>
            <a:r>
              <a:rPr kumimoji="0" lang="en-US" sz="3400" b="0" i="0" u="none" strike="noStrike" kern="1200" cap="none" spc="0" normalizeH="0" baseline="0" noProof="0" dirty="0">
                <a:ln>
                  <a:noFill/>
                </a:ln>
                <a:solidFill>
                  <a:srgbClr val="FFFFFF"/>
                </a:solidFill>
                <a:effectLst/>
                <a:uLnTx/>
                <a:uFillTx/>
                <a:latin typeface="Elephant"/>
                <a:ea typeface="+mj-ea"/>
                <a:cs typeface="+mj-cs"/>
              </a:rPr>
              <a:t> </a:t>
            </a:r>
            <a:r>
              <a:rPr kumimoji="0" lang="en-US" sz="3400" b="0" i="0" u="none" strike="noStrike" kern="1200" cap="none" spc="0" normalizeH="0" baseline="0" noProof="0" dirty="0" err="1">
                <a:ln>
                  <a:noFill/>
                </a:ln>
                <a:solidFill>
                  <a:srgbClr val="FFFFFF"/>
                </a:solidFill>
                <a:effectLst/>
                <a:uLnTx/>
                <a:uFillTx/>
                <a:latin typeface="Elephant"/>
                <a:ea typeface="+mj-ea"/>
                <a:cs typeface="+mj-cs"/>
              </a:rPr>
              <a:t>mentaalinen</a:t>
            </a:r>
            <a:r>
              <a:rPr lang="en-US" sz="3400" i="0" dirty="0"/>
              <a:t> </a:t>
            </a:r>
            <a:r>
              <a:rPr lang="en-US" sz="3400" i="0" dirty="0" err="1"/>
              <a:t>ulottuvuus</a:t>
            </a:r>
            <a:endParaRPr lang="en-US" sz="3400" i="0" dirty="0"/>
          </a:p>
        </p:txBody>
      </p:sp>
      <p:pic>
        <p:nvPicPr>
          <p:cNvPr id="8" name="Content Placeholder 7" descr="Paper head with rainbow gears">
            <a:extLst>
              <a:ext uri="{FF2B5EF4-FFF2-40B4-BE49-F238E27FC236}">
                <a16:creationId xmlns:a16="http://schemas.microsoft.com/office/drawing/2014/main" id="{D96ABE1C-33CB-F272-C64B-8D2104605CD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 b="2323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4975097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3" name="Rectangle 12">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Office desk with supplies">
            <a:extLst>
              <a:ext uri="{FF2B5EF4-FFF2-40B4-BE49-F238E27FC236}">
                <a16:creationId xmlns:a16="http://schemas.microsoft.com/office/drawing/2014/main" id="{237C6A3B-06F2-8D2E-842A-DEF9238848F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7FA00BEC-77D3-0A92-01FE-613D48957183}"/>
              </a:ext>
            </a:extLst>
          </p:cNvPr>
          <p:cNvSpPr>
            <a:spLocks noGrp="1"/>
          </p:cNvSpPr>
          <p:nvPr>
            <p:ph type="title"/>
          </p:nvPr>
        </p:nvSpPr>
        <p:spPr>
          <a:xfrm>
            <a:off x="6315074" y="3245857"/>
            <a:ext cx="5181599" cy="1191873"/>
          </a:xfrm>
        </p:spPr>
        <p:txBody>
          <a:bodyPr vert="horz" lIns="91440" tIns="45720" rIns="91440" bIns="45720" rtlCol="0" anchor="b">
            <a:normAutofit/>
          </a:bodyPr>
          <a:lstStyle/>
          <a:p>
            <a:r>
              <a:rPr lang="en-US" sz="3600" i="0" dirty="0" err="1"/>
              <a:t>Käytännöllinen</a:t>
            </a:r>
            <a:r>
              <a:rPr lang="en-US" sz="3600" i="0" dirty="0"/>
              <a:t> </a:t>
            </a:r>
            <a:r>
              <a:rPr lang="en-US" sz="3600" i="0" dirty="0" err="1"/>
              <a:t>prosessi</a:t>
            </a:r>
            <a:r>
              <a:rPr lang="en-US" sz="3600" i="0" dirty="0"/>
              <a:t> </a:t>
            </a:r>
          </a:p>
        </p:txBody>
      </p:sp>
      <p:sp>
        <p:nvSpPr>
          <p:cNvPr id="4" name="Content Placeholder 3">
            <a:extLst>
              <a:ext uri="{FF2B5EF4-FFF2-40B4-BE49-F238E27FC236}">
                <a16:creationId xmlns:a16="http://schemas.microsoft.com/office/drawing/2014/main" id="{21861B6D-5BCA-9676-131C-DB8D466E6DF7}"/>
              </a:ext>
            </a:extLst>
          </p:cNvPr>
          <p:cNvSpPr>
            <a:spLocks noGrp="1"/>
          </p:cNvSpPr>
          <p:nvPr>
            <p:ph sz="half" idx="2"/>
          </p:nvPr>
        </p:nvSpPr>
        <p:spPr>
          <a:xfrm>
            <a:off x="6210300" y="4602086"/>
            <a:ext cx="5629274" cy="1722514"/>
          </a:xfrm>
        </p:spPr>
        <p:txBody>
          <a:bodyPr vert="horz" lIns="91440" tIns="45720" rIns="91440" bIns="45720" rtlCol="0">
            <a:normAutofit fontScale="92500" lnSpcReduction="20000"/>
          </a:bodyPr>
          <a:lstStyle/>
          <a:p>
            <a:r>
              <a:rPr lang="en-US" sz="2000" dirty="0" err="1"/>
              <a:t>Vaihe</a:t>
            </a:r>
            <a:r>
              <a:rPr lang="en-US" sz="2000" dirty="0"/>
              <a:t> </a:t>
            </a:r>
            <a:r>
              <a:rPr lang="en-US" sz="2000" dirty="0" err="1"/>
              <a:t>vaiheelta</a:t>
            </a:r>
            <a:r>
              <a:rPr lang="en-US" sz="2000" dirty="0"/>
              <a:t> </a:t>
            </a:r>
            <a:r>
              <a:rPr lang="en-US" sz="2000" dirty="0" err="1"/>
              <a:t>etenevä</a:t>
            </a:r>
            <a:r>
              <a:rPr lang="en-US" sz="2000" dirty="0"/>
              <a:t> </a:t>
            </a:r>
            <a:r>
              <a:rPr lang="en-US" sz="2000" dirty="0" err="1"/>
              <a:t>kirjoitusprosessi</a:t>
            </a:r>
            <a:r>
              <a:rPr lang="en-US" sz="2000" dirty="0"/>
              <a:t> </a:t>
            </a:r>
          </a:p>
          <a:p>
            <a:r>
              <a:rPr lang="en-US" sz="2000" dirty="0" err="1"/>
              <a:t>Lisäksi</a:t>
            </a:r>
            <a:r>
              <a:rPr lang="en-US" sz="2000" dirty="0"/>
              <a:t> </a:t>
            </a:r>
            <a:r>
              <a:rPr lang="en-US" sz="2000" dirty="0" err="1"/>
              <a:t>ympäristötekijät</a:t>
            </a:r>
            <a:r>
              <a:rPr lang="en-US" sz="2000" dirty="0"/>
              <a:t> </a:t>
            </a:r>
          </a:p>
          <a:p>
            <a:pPr>
              <a:buFont typeface="Wingdings" panose="05000000000000000000" pitchFamily="2" charset="2"/>
              <a:buChar char="à"/>
            </a:pPr>
            <a:r>
              <a:rPr lang="en-US" sz="2000" dirty="0" err="1">
                <a:sym typeface="Wingdings" panose="05000000000000000000" pitchFamily="2" charset="2"/>
              </a:rPr>
              <a:t>Miten</a:t>
            </a:r>
            <a:r>
              <a:rPr lang="en-US" sz="2000" dirty="0">
                <a:sym typeface="Wingdings" panose="05000000000000000000" pitchFamily="2" charset="2"/>
              </a:rPr>
              <a:t> </a:t>
            </a:r>
            <a:r>
              <a:rPr lang="en-US" sz="2000" dirty="0" err="1">
                <a:sym typeface="Wingdings" panose="05000000000000000000" pitchFamily="2" charset="2"/>
              </a:rPr>
              <a:t>toimitaan</a:t>
            </a:r>
            <a:r>
              <a:rPr lang="en-US" sz="2000" dirty="0">
                <a:sym typeface="Wingdings" panose="05000000000000000000" pitchFamily="2" charset="2"/>
              </a:rPr>
              <a:t>, </a:t>
            </a:r>
            <a:r>
              <a:rPr lang="en-US" sz="2000" dirty="0" err="1">
                <a:sym typeface="Wingdings" panose="05000000000000000000" pitchFamily="2" charset="2"/>
              </a:rPr>
              <a:t>mistä</a:t>
            </a:r>
            <a:r>
              <a:rPr lang="en-US" sz="2000" dirty="0">
                <a:sym typeface="Wingdings" panose="05000000000000000000" pitchFamily="2" charset="2"/>
              </a:rPr>
              <a:t> </a:t>
            </a:r>
            <a:r>
              <a:rPr lang="en-US" sz="2000" dirty="0" err="1">
                <a:sym typeface="Wingdings" panose="05000000000000000000" pitchFamily="2" charset="2"/>
              </a:rPr>
              <a:t>aika</a:t>
            </a:r>
            <a:r>
              <a:rPr lang="en-US" sz="2000" dirty="0">
                <a:sym typeface="Wingdings" panose="05000000000000000000" pitchFamily="2" charset="2"/>
              </a:rPr>
              <a:t>, </a:t>
            </a:r>
            <a:r>
              <a:rPr lang="en-US" sz="2000" dirty="0" err="1">
                <a:sym typeface="Wingdings" panose="05000000000000000000" pitchFamily="2" charset="2"/>
              </a:rPr>
              <a:t>paikka</a:t>
            </a:r>
            <a:r>
              <a:rPr lang="en-US" sz="2000" dirty="0">
                <a:sym typeface="Wingdings" panose="05000000000000000000" pitchFamily="2" charset="2"/>
              </a:rPr>
              <a:t>, </a:t>
            </a:r>
            <a:r>
              <a:rPr lang="en-US" sz="2000" dirty="0" err="1">
                <a:sym typeface="Wingdings" panose="05000000000000000000" pitchFamily="2" charset="2"/>
              </a:rPr>
              <a:t>tila</a:t>
            </a:r>
            <a:r>
              <a:rPr lang="en-US" sz="2000" dirty="0">
                <a:sym typeface="Wingdings" panose="05000000000000000000" pitchFamily="2" charset="2"/>
              </a:rPr>
              <a:t> </a:t>
            </a:r>
            <a:r>
              <a:rPr lang="en-US" sz="2000" dirty="0" err="1">
                <a:sym typeface="Wingdings" panose="05000000000000000000" pitchFamily="2" charset="2"/>
              </a:rPr>
              <a:t>kirjoittamiselle</a:t>
            </a:r>
            <a:r>
              <a:rPr lang="en-US" sz="2000" dirty="0">
                <a:sym typeface="Wingdings" panose="05000000000000000000" pitchFamily="2" charset="2"/>
              </a:rPr>
              <a:t>?  </a:t>
            </a:r>
          </a:p>
          <a:p>
            <a:pPr>
              <a:buFont typeface="Wingdings" panose="05000000000000000000" pitchFamily="2" charset="2"/>
              <a:buChar char="à"/>
            </a:pPr>
            <a:r>
              <a:rPr lang="en-US" sz="2000" dirty="0" err="1">
                <a:sym typeface="Wingdings" panose="05000000000000000000" pitchFamily="2" charset="2"/>
              </a:rPr>
              <a:t>Miten</a:t>
            </a:r>
            <a:r>
              <a:rPr lang="en-US" sz="2000" dirty="0">
                <a:sym typeface="Wingdings" panose="05000000000000000000" pitchFamily="2" charset="2"/>
              </a:rPr>
              <a:t> </a:t>
            </a:r>
            <a:r>
              <a:rPr lang="en-US" sz="2000" dirty="0" err="1">
                <a:sym typeface="Wingdings" panose="05000000000000000000" pitchFamily="2" charset="2"/>
              </a:rPr>
              <a:t>tuen</a:t>
            </a:r>
            <a:r>
              <a:rPr lang="en-US" sz="2000" dirty="0">
                <a:sym typeface="Wingdings" panose="05000000000000000000" pitchFamily="2" charset="2"/>
              </a:rPr>
              <a:t> </a:t>
            </a:r>
            <a:r>
              <a:rPr lang="en-US" sz="2000" dirty="0" err="1">
                <a:sym typeface="Wingdings" panose="05000000000000000000" pitchFamily="2" charset="2"/>
              </a:rPr>
              <a:t>ympäristölläni</a:t>
            </a:r>
            <a:r>
              <a:rPr lang="en-US" sz="2000" dirty="0">
                <a:sym typeface="Wingdings" panose="05000000000000000000" pitchFamily="2" charset="2"/>
              </a:rPr>
              <a:t> </a:t>
            </a:r>
            <a:r>
              <a:rPr lang="en-US" sz="2000" dirty="0" err="1">
                <a:sym typeface="Wingdings" panose="05000000000000000000" pitchFamily="2" charset="2"/>
              </a:rPr>
              <a:t>tavoitetta</a:t>
            </a:r>
            <a:r>
              <a:rPr lang="en-US" sz="2000" dirty="0">
                <a:sym typeface="Wingdings" panose="05000000000000000000" pitchFamily="2" charset="2"/>
              </a:rPr>
              <a:t>? </a:t>
            </a:r>
            <a:endParaRPr lang="en-US" sz="2000" dirty="0"/>
          </a:p>
        </p:txBody>
      </p:sp>
    </p:spTree>
    <p:extLst>
      <p:ext uri="{BB962C8B-B14F-4D97-AF65-F5344CB8AC3E}">
        <p14:creationId xmlns:p14="http://schemas.microsoft.com/office/powerpoint/2010/main" val="3159322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3" name="Rectangle 12">
            <a:extLst>
              <a:ext uri="{FF2B5EF4-FFF2-40B4-BE49-F238E27FC236}">
                <a16:creationId xmlns:a16="http://schemas.microsoft.com/office/drawing/2014/main" id="{9720C8A5-6B45-4E4F-BA80-8A14A9F5B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89ECBDA-51E6-4484-8F25-E777102F7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6749" y="720952"/>
            <a:ext cx="6959544" cy="5545704"/>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22185F2-EEB0-37BF-8BC0-1AA7D994B28A}"/>
              </a:ext>
            </a:extLst>
          </p:cNvPr>
          <p:cNvSpPr>
            <a:spLocks noGrp="1"/>
          </p:cNvSpPr>
          <p:nvPr>
            <p:ph type="title"/>
          </p:nvPr>
        </p:nvSpPr>
        <p:spPr>
          <a:xfrm>
            <a:off x="6545179" y="1472030"/>
            <a:ext cx="3978442" cy="1631950"/>
          </a:xfrm>
        </p:spPr>
        <p:txBody>
          <a:bodyPr vert="horz" lIns="91440" tIns="45720" rIns="91440" bIns="45720" rtlCol="0" anchor="b">
            <a:normAutofit/>
          </a:bodyPr>
          <a:lstStyle/>
          <a:p>
            <a:r>
              <a:rPr lang="en-US" sz="3600" i="0" dirty="0" err="1"/>
              <a:t>Mentaalinen</a:t>
            </a:r>
            <a:r>
              <a:rPr lang="en-US" sz="3600" i="0" dirty="0"/>
              <a:t> </a:t>
            </a:r>
            <a:r>
              <a:rPr lang="en-US" sz="3600" i="0" dirty="0" err="1"/>
              <a:t>ulottuvuus</a:t>
            </a:r>
            <a:r>
              <a:rPr lang="en-US" sz="3600" i="0" dirty="0"/>
              <a:t> </a:t>
            </a:r>
          </a:p>
        </p:txBody>
      </p:sp>
      <p:pic>
        <p:nvPicPr>
          <p:cNvPr id="6" name="Content Placeholder 5" descr="Paper head with rainbow gears">
            <a:extLst>
              <a:ext uri="{FF2B5EF4-FFF2-40B4-BE49-F238E27FC236}">
                <a16:creationId xmlns:a16="http://schemas.microsoft.com/office/drawing/2014/main" id="{FA104317-CB12-0A82-CC19-2D00FC92B1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6089" y="643467"/>
            <a:ext cx="3720452" cy="5573711"/>
          </a:xfrm>
          <a:prstGeom prst="rect">
            <a:avLst/>
          </a:prstGeom>
        </p:spPr>
      </p:pic>
      <p:sp>
        <p:nvSpPr>
          <p:cNvPr id="4" name="Content Placeholder 3">
            <a:extLst>
              <a:ext uri="{FF2B5EF4-FFF2-40B4-BE49-F238E27FC236}">
                <a16:creationId xmlns:a16="http://schemas.microsoft.com/office/drawing/2014/main" id="{83AC154E-1BB3-AE5B-313D-EE2E5A46B11E}"/>
              </a:ext>
            </a:extLst>
          </p:cNvPr>
          <p:cNvSpPr>
            <a:spLocks noGrp="1"/>
          </p:cNvSpPr>
          <p:nvPr>
            <p:ph sz="half" idx="2"/>
          </p:nvPr>
        </p:nvSpPr>
        <p:spPr>
          <a:xfrm>
            <a:off x="6545179" y="3243151"/>
            <a:ext cx="3978442" cy="2419711"/>
          </a:xfrm>
        </p:spPr>
        <p:txBody>
          <a:bodyPr vert="horz" lIns="91440" tIns="45720" rIns="91440" bIns="45720" rtlCol="0">
            <a:normAutofit/>
          </a:bodyPr>
          <a:lstStyle/>
          <a:p>
            <a:r>
              <a:rPr lang="en-US" sz="2000"/>
              <a:t>Emootiot </a:t>
            </a:r>
          </a:p>
          <a:p>
            <a:r>
              <a:rPr lang="en-US" sz="2000"/>
              <a:t>Kognitiivinen prosessointi </a:t>
            </a:r>
          </a:p>
        </p:txBody>
      </p:sp>
    </p:spTree>
    <p:extLst>
      <p:ext uri="{BB962C8B-B14F-4D97-AF65-F5344CB8AC3E}">
        <p14:creationId xmlns:p14="http://schemas.microsoft.com/office/powerpoint/2010/main" val="3415984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7" descr="Orange and yellow leaves">
            <a:extLst>
              <a:ext uri="{FF2B5EF4-FFF2-40B4-BE49-F238E27FC236}">
                <a16:creationId xmlns:a16="http://schemas.microsoft.com/office/drawing/2014/main" id="{EA46943B-12D3-FAB5-07FD-A3103DB3F65A}"/>
              </a:ext>
            </a:extLst>
          </p:cNvPr>
          <p:cNvPicPr>
            <a:picLocks noChangeAspect="1"/>
          </p:cNvPicPr>
          <p:nvPr/>
        </p:nvPicPr>
        <p:blipFill rotWithShape="1">
          <a:blip r:embed="rId2">
            <a:extLst>
              <a:ext uri="{28A0092B-C50C-407E-A947-70E740481C1C}">
                <a14:useLocalDpi xmlns:a14="http://schemas.microsoft.com/office/drawing/2010/main" val="0"/>
              </a:ext>
            </a:extLst>
          </a:blip>
          <a:srcRect t="13728" r="-2" b="4515"/>
          <a:stretch/>
        </p:blipFill>
        <p:spPr>
          <a:xfrm>
            <a:off x="198739" y="171717"/>
            <a:ext cx="5804105" cy="3167426"/>
          </a:xfrm>
          <a:prstGeom prst="rect">
            <a:avLst/>
          </a:prstGeom>
        </p:spPr>
      </p:pic>
      <p:pic>
        <p:nvPicPr>
          <p:cNvPr id="8" name="Picture 7">
            <a:extLst>
              <a:ext uri="{FF2B5EF4-FFF2-40B4-BE49-F238E27FC236}">
                <a16:creationId xmlns:a16="http://schemas.microsoft.com/office/drawing/2014/main" id="{8441C421-875E-9054-9328-4C873FC5D454}"/>
              </a:ext>
            </a:extLst>
          </p:cNvPr>
          <p:cNvPicPr>
            <a:picLocks noChangeAspect="1"/>
          </p:cNvPicPr>
          <p:nvPr/>
        </p:nvPicPr>
        <p:blipFill rotWithShape="1">
          <a:blip r:embed="rId3"/>
          <a:srcRect r="2" b="4577"/>
          <a:stretch/>
        </p:blipFill>
        <p:spPr>
          <a:xfrm>
            <a:off x="6136888" y="3518858"/>
            <a:ext cx="5797883" cy="2789948"/>
          </a:xfrm>
          <a:prstGeom prst="rect">
            <a:avLst/>
          </a:prstGeom>
        </p:spPr>
      </p:pic>
      <p:pic>
        <p:nvPicPr>
          <p:cNvPr id="7" name="Content Placeholder 7" descr="Line of sheep walking on a grassy field">
            <a:extLst>
              <a:ext uri="{FF2B5EF4-FFF2-40B4-BE49-F238E27FC236}">
                <a16:creationId xmlns:a16="http://schemas.microsoft.com/office/drawing/2014/main" id="{1E5566D9-98D0-CF97-7425-B66A0A2DB062}"/>
              </a:ext>
            </a:extLst>
          </p:cNvPr>
          <p:cNvPicPr>
            <a:picLocks noChangeAspect="1"/>
          </p:cNvPicPr>
          <p:nvPr/>
        </p:nvPicPr>
        <p:blipFill rotWithShape="1">
          <a:blip r:embed="rId4">
            <a:extLst>
              <a:ext uri="{28A0092B-C50C-407E-A947-70E740481C1C}">
                <a14:useLocalDpi xmlns:a14="http://schemas.microsoft.com/office/drawing/2010/main" val="0"/>
              </a:ext>
            </a:extLst>
          </a:blip>
          <a:srcRect t="27988" r="-2" b="-2"/>
          <a:stretch/>
        </p:blipFill>
        <p:spPr>
          <a:xfrm>
            <a:off x="198739" y="3510860"/>
            <a:ext cx="5804105" cy="2789948"/>
          </a:xfrm>
          <a:prstGeom prst="rect">
            <a:avLst/>
          </a:prstGeom>
        </p:spPr>
      </p:pic>
      <p:pic>
        <p:nvPicPr>
          <p:cNvPr id="6" name="Content Placeholder 9" descr="Mountains with snow">
            <a:extLst>
              <a:ext uri="{FF2B5EF4-FFF2-40B4-BE49-F238E27FC236}">
                <a16:creationId xmlns:a16="http://schemas.microsoft.com/office/drawing/2014/main" id="{38127026-E851-4EC1-01C5-93A943C47587}"/>
              </a:ext>
            </a:extLst>
          </p:cNvPr>
          <p:cNvPicPr>
            <a:picLocks noChangeAspect="1"/>
          </p:cNvPicPr>
          <p:nvPr/>
        </p:nvPicPr>
        <p:blipFill rotWithShape="1">
          <a:blip r:embed="rId5">
            <a:extLst>
              <a:ext uri="{28A0092B-C50C-407E-A947-70E740481C1C}">
                <a14:useLocalDpi xmlns:a14="http://schemas.microsoft.com/office/drawing/2010/main" val="0"/>
              </a:ext>
            </a:extLst>
          </a:blip>
          <a:srcRect t="27638" r="2" b="2"/>
          <a:stretch/>
        </p:blipFill>
        <p:spPr>
          <a:xfrm>
            <a:off x="6136888" y="171717"/>
            <a:ext cx="5797883" cy="3167425"/>
          </a:xfrm>
          <a:prstGeom prst="rect">
            <a:avLst/>
          </a:prstGeom>
        </p:spPr>
      </p:pic>
      <p:sp>
        <p:nvSpPr>
          <p:cNvPr id="2" name="TextBox 1">
            <a:extLst>
              <a:ext uri="{FF2B5EF4-FFF2-40B4-BE49-F238E27FC236}">
                <a16:creationId xmlns:a16="http://schemas.microsoft.com/office/drawing/2014/main" id="{40B32954-E797-EC26-ABB6-F194FCFB00F5}"/>
              </a:ext>
            </a:extLst>
          </p:cNvPr>
          <p:cNvSpPr txBox="1"/>
          <p:nvPr/>
        </p:nvSpPr>
        <p:spPr>
          <a:xfrm>
            <a:off x="368869" y="234028"/>
            <a:ext cx="2958171" cy="646331"/>
          </a:xfrm>
          <a:prstGeom prst="rect">
            <a:avLst/>
          </a:prstGeom>
          <a:noFill/>
        </p:spPr>
        <p:txBody>
          <a:bodyPr wrap="square" rtlCol="0">
            <a:spAutoFit/>
          </a:bodyPr>
          <a:lstStyle/>
          <a:p>
            <a:r>
              <a:rPr lang="fi-FI" b="1" dirty="0">
                <a:solidFill>
                  <a:schemeClr val="bg1"/>
                </a:solidFill>
              </a:rPr>
              <a:t>Syksy: Aktiivinen ja palkitseva työskentely </a:t>
            </a:r>
          </a:p>
        </p:txBody>
      </p:sp>
      <p:sp>
        <p:nvSpPr>
          <p:cNvPr id="3" name="TextBox 2">
            <a:extLst>
              <a:ext uri="{FF2B5EF4-FFF2-40B4-BE49-F238E27FC236}">
                <a16:creationId xmlns:a16="http://schemas.microsoft.com/office/drawing/2014/main" id="{F8D1D9E2-4FDA-5A4A-4287-FDBCE94EDDC5}"/>
              </a:ext>
            </a:extLst>
          </p:cNvPr>
          <p:cNvSpPr txBox="1"/>
          <p:nvPr/>
        </p:nvSpPr>
        <p:spPr>
          <a:xfrm>
            <a:off x="9239250" y="3573171"/>
            <a:ext cx="2590800" cy="646331"/>
          </a:xfrm>
          <a:prstGeom prst="rect">
            <a:avLst/>
          </a:prstGeom>
          <a:noFill/>
        </p:spPr>
        <p:txBody>
          <a:bodyPr wrap="square" rtlCol="0">
            <a:spAutoFit/>
          </a:bodyPr>
          <a:lstStyle/>
          <a:p>
            <a:r>
              <a:rPr lang="fi-FI" b="1" dirty="0"/>
              <a:t>Kesä: </a:t>
            </a:r>
          </a:p>
          <a:p>
            <a:r>
              <a:rPr lang="fi-FI" b="1" dirty="0"/>
              <a:t>mitä tulikaan tehtyä? </a:t>
            </a:r>
          </a:p>
        </p:txBody>
      </p:sp>
      <p:sp>
        <p:nvSpPr>
          <p:cNvPr id="4" name="TextBox 3">
            <a:extLst>
              <a:ext uri="{FF2B5EF4-FFF2-40B4-BE49-F238E27FC236}">
                <a16:creationId xmlns:a16="http://schemas.microsoft.com/office/drawing/2014/main" id="{F9DD5A17-DBED-EBBB-8FE7-09AF9064E375}"/>
              </a:ext>
            </a:extLst>
          </p:cNvPr>
          <p:cNvSpPr txBox="1"/>
          <p:nvPr/>
        </p:nvSpPr>
        <p:spPr>
          <a:xfrm>
            <a:off x="6276948" y="234028"/>
            <a:ext cx="2847975" cy="646331"/>
          </a:xfrm>
          <a:prstGeom prst="rect">
            <a:avLst/>
          </a:prstGeom>
          <a:noFill/>
        </p:spPr>
        <p:txBody>
          <a:bodyPr wrap="square" rtlCol="0">
            <a:spAutoFit/>
          </a:bodyPr>
          <a:lstStyle/>
          <a:p>
            <a:r>
              <a:rPr lang="fi-FI" b="1" dirty="0"/>
              <a:t>Talvi: Ei sivun sivua, </a:t>
            </a:r>
          </a:p>
          <a:p>
            <a:r>
              <a:rPr lang="fi-FI" b="1" dirty="0"/>
              <a:t>ei sanan sanaa </a:t>
            </a:r>
          </a:p>
        </p:txBody>
      </p:sp>
      <p:sp>
        <p:nvSpPr>
          <p:cNvPr id="9" name="TextBox 8">
            <a:extLst>
              <a:ext uri="{FF2B5EF4-FFF2-40B4-BE49-F238E27FC236}">
                <a16:creationId xmlns:a16="http://schemas.microsoft.com/office/drawing/2014/main" id="{0D0E7574-9807-96F7-1050-552C0A88A466}"/>
              </a:ext>
            </a:extLst>
          </p:cNvPr>
          <p:cNvSpPr txBox="1"/>
          <p:nvPr/>
        </p:nvSpPr>
        <p:spPr>
          <a:xfrm>
            <a:off x="368869" y="3648075"/>
            <a:ext cx="2536256" cy="646331"/>
          </a:xfrm>
          <a:prstGeom prst="rect">
            <a:avLst/>
          </a:prstGeom>
          <a:noFill/>
        </p:spPr>
        <p:txBody>
          <a:bodyPr wrap="square" rtlCol="0">
            <a:spAutoFit/>
          </a:bodyPr>
          <a:lstStyle/>
          <a:p>
            <a:r>
              <a:rPr lang="fi-FI" b="1" dirty="0"/>
              <a:t>Kevät: olen vapaa, olen nero! </a:t>
            </a:r>
          </a:p>
        </p:txBody>
      </p:sp>
      <p:sp>
        <p:nvSpPr>
          <p:cNvPr id="10" name="TextBox 9">
            <a:extLst>
              <a:ext uri="{FF2B5EF4-FFF2-40B4-BE49-F238E27FC236}">
                <a16:creationId xmlns:a16="http://schemas.microsoft.com/office/drawing/2014/main" id="{F63AE932-9FB7-B65B-4E43-A5B4D667FA47}"/>
              </a:ext>
            </a:extLst>
          </p:cNvPr>
          <p:cNvSpPr txBox="1"/>
          <p:nvPr/>
        </p:nvSpPr>
        <p:spPr>
          <a:xfrm>
            <a:off x="368869" y="6389861"/>
            <a:ext cx="6612956" cy="369332"/>
          </a:xfrm>
          <a:prstGeom prst="rect">
            <a:avLst/>
          </a:prstGeom>
          <a:noFill/>
        </p:spPr>
        <p:txBody>
          <a:bodyPr wrap="square" rtlCol="0">
            <a:spAutoFit/>
          </a:bodyPr>
          <a:lstStyle/>
          <a:p>
            <a:r>
              <a:rPr lang="fi-FI" dirty="0"/>
              <a:t>Neljä vuoden aikaa teoria: Elina Jokinen (julkaisematon)</a:t>
            </a:r>
          </a:p>
        </p:txBody>
      </p:sp>
    </p:spTree>
    <p:extLst>
      <p:ext uri="{BB962C8B-B14F-4D97-AF65-F5344CB8AC3E}">
        <p14:creationId xmlns:p14="http://schemas.microsoft.com/office/powerpoint/2010/main" val="304924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7" descr="Orange and yellow leaves">
            <a:extLst>
              <a:ext uri="{FF2B5EF4-FFF2-40B4-BE49-F238E27FC236}">
                <a16:creationId xmlns:a16="http://schemas.microsoft.com/office/drawing/2014/main" id="{EA46943B-12D3-FAB5-07FD-A3103DB3F65A}"/>
              </a:ext>
            </a:extLst>
          </p:cNvPr>
          <p:cNvPicPr>
            <a:picLocks noChangeAspect="1"/>
          </p:cNvPicPr>
          <p:nvPr/>
        </p:nvPicPr>
        <p:blipFill rotWithShape="1">
          <a:blip r:embed="rId2">
            <a:extLst>
              <a:ext uri="{28A0092B-C50C-407E-A947-70E740481C1C}">
                <a14:useLocalDpi xmlns:a14="http://schemas.microsoft.com/office/drawing/2010/main" val="0"/>
              </a:ext>
            </a:extLst>
          </a:blip>
          <a:srcRect t="13728" r="-2" b="4515"/>
          <a:stretch/>
        </p:blipFill>
        <p:spPr>
          <a:xfrm>
            <a:off x="198739" y="171717"/>
            <a:ext cx="5804105" cy="3167426"/>
          </a:xfrm>
          <a:prstGeom prst="rect">
            <a:avLst/>
          </a:prstGeom>
        </p:spPr>
      </p:pic>
      <p:pic>
        <p:nvPicPr>
          <p:cNvPr id="8" name="Picture 7">
            <a:extLst>
              <a:ext uri="{FF2B5EF4-FFF2-40B4-BE49-F238E27FC236}">
                <a16:creationId xmlns:a16="http://schemas.microsoft.com/office/drawing/2014/main" id="{8441C421-875E-9054-9328-4C873FC5D454}"/>
              </a:ext>
            </a:extLst>
          </p:cNvPr>
          <p:cNvPicPr>
            <a:picLocks noChangeAspect="1"/>
          </p:cNvPicPr>
          <p:nvPr/>
        </p:nvPicPr>
        <p:blipFill rotWithShape="1">
          <a:blip r:embed="rId3"/>
          <a:srcRect r="2" b="4577"/>
          <a:stretch/>
        </p:blipFill>
        <p:spPr>
          <a:xfrm>
            <a:off x="6136888" y="3518858"/>
            <a:ext cx="5797883" cy="2789948"/>
          </a:xfrm>
          <a:prstGeom prst="rect">
            <a:avLst/>
          </a:prstGeom>
        </p:spPr>
      </p:pic>
      <p:pic>
        <p:nvPicPr>
          <p:cNvPr id="7" name="Content Placeholder 7" descr="Line of sheep walking on a grassy field">
            <a:extLst>
              <a:ext uri="{FF2B5EF4-FFF2-40B4-BE49-F238E27FC236}">
                <a16:creationId xmlns:a16="http://schemas.microsoft.com/office/drawing/2014/main" id="{1E5566D9-98D0-CF97-7425-B66A0A2DB062}"/>
              </a:ext>
            </a:extLst>
          </p:cNvPr>
          <p:cNvPicPr>
            <a:picLocks noChangeAspect="1"/>
          </p:cNvPicPr>
          <p:nvPr/>
        </p:nvPicPr>
        <p:blipFill rotWithShape="1">
          <a:blip r:embed="rId4">
            <a:extLst>
              <a:ext uri="{28A0092B-C50C-407E-A947-70E740481C1C}">
                <a14:useLocalDpi xmlns:a14="http://schemas.microsoft.com/office/drawing/2010/main" val="0"/>
              </a:ext>
            </a:extLst>
          </a:blip>
          <a:srcRect t="27988" r="-2" b="-2"/>
          <a:stretch/>
        </p:blipFill>
        <p:spPr>
          <a:xfrm>
            <a:off x="198739" y="3521020"/>
            <a:ext cx="5804105" cy="2789948"/>
          </a:xfrm>
          <a:prstGeom prst="rect">
            <a:avLst/>
          </a:prstGeom>
        </p:spPr>
      </p:pic>
      <p:pic>
        <p:nvPicPr>
          <p:cNvPr id="6" name="Content Placeholder 9" descr="Mountains with snow">
            <a:extLst>
              <a:ext uri="{FF2B5EF4-FFF2-40B4-BE49-F238E27FC236}">
                <a16:creationId xmlns:a16="http://schemas.microsoft.com/office/drawing/2014/main" id="{38127026-E851-4EC1-01C5-93A943C47587}"/>
              </a:ext>
            </a:extLst>
          </p:cNvPr>
          <p:cNvPicPr>
            <a:picLocks noChangeAspect="1"/>
          </p:cNvPicPr>
          <p:nvPr/>
        </p:nvPicPr>
        <p:blipFill rotWithShape="1">
          <a:blip r:embed="rId5">
            <a:extLst>
              <a:ext uri="{28A0092B-C50C-407E-A947-70E740481C1C}">
                <a14:useLocalDpi xmlns:a14="http://schemas.microsoft.com/office/drawing/2010/main" val="0"/>
              </a:ext>
            </a:extLst>
          </a:blip>
          <a:srcRect t="27638" r="2" b="2"/>
          <a:stretch/>
        </p:blipFill>
        <p:spPr>
          <a:xfrm>
            <a:off x="6136888" y="171717"/>
            <a:ext cx="5797883" cy="3167425"/>
          </a:xfrm>
          <a:prstGeom prst="rect">
            <a:avLst/>
          </a:prstGeom>
        </p:spPr>
      </p:pic>
      <p:sp>
        <p:nvSpPr>
          <p:cNvPr id="2" name="TextBox 1">
            <a:extLst>
              <a:ext uri="{FF2B5EF4-FFF2-40B4-BE49-F238E27FC236}">
                <a16:creationId xmlns:a16="http://schemas.microsoft.com/office/drawing/2014/main" id="{40B32954-E797-EC26-ABB6-F194FCFB00F5}"/>
              </a:ext>
            </a:extLst>
          </p:cNvPr>
          <p:cNvSpPr txBox="1"/>
          <p:nvPr/>
        </p:nvSpPr>
        <p:spPr>
          <a:xfrm>
            <a:off x="368869" y="234028"/>
            <a:ext cx="2958171" cy="646331"/>
          </a:xfrm>
          <a:prstGeom prst="rect">
            <a:avLst/>
          </a:prstGeom>
          <a:noFill/>
        </p:spPr>
        <p:txBody>
          <a:bodyPr wrap="square" rtlCol="0">
            <a:spAutoFit/>
          </a:bodyPr>
          <a:lstStyle/>
          <a:p>
            <a:r>
              <a:rPr lang="fi-FI" b="1" dirty="0">
                <a:solidFill>
                  <a:schemeClr val="bg1"/>
                </a:solidFill>
              </a:rPr>
              <a:t>Syksy: Aktiivinen ja palkitseva työskentely </a:t>
            </a:r>
          </a:p>
        </p:txBody>
      </p:sp>
      <p:sp>
        <p:nvSpPr>
          <p:cNvPr id="3" name="TextBox 2">
            <a:extLst>
              <a:ext uri="{FF2B5EF4-FFF2-40B4-BE49-F238E27FC236}">
                <a16:creationId xmlns:a16="http://schemas.microsoft.com/office/drawing/2014/main" id="{F8D1D9E2-4FDA-5A4A-4287-FDBCE94EDDC5}"/>
              </a:ext>
            </a:extLst>
          </p:cNvPr>
          <p:cNvSpPr txBox="1"/>
          <p:nvPr/>
        </p:nvSpPr>
        <p:spPr>
          <a:xfrm>
            <a:off x="9239250" y="3573171"/>
            <a:ext cx="2590800" cy="646331"/>
          </a:xfrm>
          <a:prstGeom prst="rect">
            <a:avLst/>
          </a:prstGeom>
          <a:noFill/>
        </p:spPr>
        <p:txBody>
          <a:bodyPr wrap="square" rtlCol="0">
            <a:spAutoFit/>
          </a:bodyPr>
          <a:lstStyle/>
          <a:p>
            <a:r>
              <a:rPr lang="fi-FI" b="1" dirty="0"/>
              <a:t>Kesä: </a:t>
            </a:r>
          </a:p>
          <a:p>
            <a:r>
              <a:rPr lang="fi-FI" b="1" dirty="0"/>
              <a:t>mitä tulikaan tehtyä? </a:t>
            </a:r>
          </a:p>
        </p:txBody>
      </p:sp>
      <p:sp>
        <p:nvSpPr>
          <p:cNvPr id="4" name="TextBox 3">
            <a:extLst>
              <a:ext uri="{FF2B5EF4-FFF2-40B4-BE49-F238E27FC236}">
                <a16:creationId xmlns:a16="http://schemas.microsoft.com/office/drawing/2014/main" id="{F9DD5A17-DBED-EBBB-8FE7-09AF9064E375}"/>
              </a:ext>
            </a:extLst>
          </p:cNvPr>
          <p:cNvSpPr txBox="1"/>
          <p:nvPr/>
        </p:nvSpPr>
        <p:spPr>
          <a:xfrm>
            <a:off x="6276948" y="234028"/>
            <a:ext cx="2847975" cy="646331"/>
          </a:xfrm>
          <a:prstGeom prst="rect">
            <a:avLst/>
          </a:prstGeom>
          <a:noFill/>
        </p:spPr>
        <p:txBody>
          <a:bodyPr wrap="square" rtlCol="0">
            <a:spAutoFit/>
          </a:bodyPr>
          <a:lstStyle/>
          <a:p>
            <a:r>
              <a:rPr lang="fi-FI" b="1" dirty="0"/>
              <a:t>Talvi: Ei sivun sivua, </a:t>
            </a:r>
          </a:p>
          <a:p>
            <a:r>
              <a:rPr lang="fi-FI" b="1" dirty="0"/>
              <a:t>ei sanan sanaa </a:t>
            </a:r>
          </a:p>
        </p:txBody>
      </p:sp>
      <p:sp>
        <p:nvSpPr>
          <p:cNvPr id="9" name="TextBox 8">
            <a:extLst>
              <a:ext uri="{FF2B5EF4-FFF2-40B4-BE49-F238E27FC236}">
                <a16:creationId xmlns:a16="http://schemas.microsoft.com/office/drawing/2014/main" id="{0D0E7574-9807-96F7-1050-552C0A88A466}"/>
              </a:ext>
            </a:extLst>
          </p:cNvPr>
          <p:cNvSpPr txBox="1"/>
          <p:nvPr/>
        </p:nvSpPr>
        <p:spPr>
          <a:xfrm>
            <a:off x="368869" y="3648075"/>
            <a:ext cx="2536256" cy="646331"/>
          </a:xfrm>
          <a:prstGeom prst="rect">
            <a:avLst/>
          </a:prstGeom>
          <a:noFill/>
        </p:spPr>
        <p:txBody>
          <a:bodyPr wrap="square" rtlCol="0">
            <a:spAutoFit/>
          </a:bodyPr>
          <a:lstStyle/>
          <a:p>
            <a:r>
              <a:rPr lang="fi-FI" b="1" dirty="0"/>
              <a:t>Kevät: olen vapaa, olen nero! </a:t>
            </a:r>
          </a:p>
        </p:txBody>
      </p:sp>
      <p:sp>
        <p:nvSpPr>
          <p:cNvPr id="10" name="TextBox 9">
            <a:extLst>
              <a:ext uri="{FF2B5EF4-FFF2-40B4-BE49-F238E27FC236}">
                <a16:creationId xmlns:a16="http://schemas.microsoft.com/office/drawing/2014/main" id="{C03AB857-3486-AA80-E9F7-60E4814A7174}"/>
              </a:ext>
            </a:extLst>
          </p:cNvPr>
          <p:cNvSpPr txBox="1"/>
          <p:nvPr/>
        </p:nvSpPr>
        <p:spPr>
          <a:xfrm>
            <a:off x="3100791" y="2232744"/>
            <a:ext cx="2395134" cy="923330"/>
          </a:xfrm>
          <a:prstGeom prst="rect">
            <a:avLst/>
          </a:prstGeom>
          <a:solidFill>
            <a:srgbClr val="C00000"/>
          </a:solidFill>
        </p:spPr>
        <p:txBody>
          <a:bodyPr wrap="square" rtlCol="0">
            <a:spAutoFit/>
          </a:bodyPr>
          <a:lstStyle/>
          <a:p>
            <a:pPr algn="ctr"/>
            <a:r>
              <a:rPr lang="fi-FI" b="1" dirty="0">
                <a:solidFill>
                  <a:schemeClr val="bg1"/>
                </a:solidFill>
              </a:rPr>
              <a:t>Nauti ja syvenny! Muista pitää taukoja ja syödä!</a:t>
            </a:r>
          </a:p>
        </p:txBody>
      </p:sp>
      <p:sp>
        <p:nvSpPr>
          <p:cNvPr id="11" name="TextBox 10">
            <a:extLst>
              <a:ext uri="{FF2B5EF4-FFF2-40B4-BE49-F238E27FC236}">
                <a16:creationId xmlns:a16="http://schemas.microsoft.com/office/drawing/2014/main" id="{F63298CF-706A-5CFB-A5FF-998C8CB81A91}"/>
              </a:ext>
            </a:extLst>
          </p:cNvPr>
          <p:cNvSpPr txBox="1"/>
          <p:nvPr/>
        </p:nvSpPr>
        <p:spPr>
          <a:xfrm>
            <a:off x="9434916" y="2298573"/>
            <a:ext cx="2395134" cy="923330"/>
          </a:xfrm>
          <a:prstGeom prst="rect">
            <a:avLst/>
          </a:prstGeom>
          <a:solidFill>
            <a:schemeClr val="accent4">
              <a:lumMod val="60000"/>
              <a:lumOff val="40000"/>
            </a:schemeClr>
          </a:solidFill>
        </p:spPr>
        <p:txBody>
          <a:bodyPr wrap="square" rtlCol="0">
            <a:spAutoFit/>
          </a:bodyPr>
          <a:lstStyle/>
          <a:p>
            <a:pPr algn="ctr"/>
            <a:r>
              <a:rPr lang="fi-FI" b="1" dirty="0">
                <a:solidFill>
                  <a:schemeClr val="bg1"/>
                </a:solidFill>
              </a:rPr>
              <a:t>Älä luovuta. </a:t>
            </a:r>
          </a:p>
          <a:p>
            <a:pPr algn="ctr"/>
            <a:r>
              <a:rPr lang="fi-FI" b="1" dirty="0">
                <a:solidFill>
                  <a:schemeClr val="bg1"/>
                </a:solidFill>
              </a:rPr>
              <a:t>Keskustele. </a:t>
            </a:r>
          </a:p>
          <a:p>
            <a:pPr algn="ctr"/>
            <a:r>
              <a:rPr lang="fi-FI" b="1" dirty="0">
                <a:solidFill>
                  <a:schemeClr val="bg1"/>
                </a:solidFill>
              </a:rPr>
              <a:t>Avaa kone</a:t>
            </a:r>
          </a:p>
        </p:txBody>
      </p:sp>
      <p:sp>
        <p:nvSpPr>
          <p:cNvPr id="12" name="TextBox 11">
            <a:extLst>
              <a:ext uri="{FF2B5EF4-FFF2-40B4-BE49-F238E27FC236}">
                <a16:creationId xmlns:a16="http://schemas.microsoft.com/office/drawing/2014/main" id="{383AFFF4-89EB-5218-D444-A48B221842CC}"/>
              </a:ext>
            </a:extLst>
          </p:cNvPr>
          <p:cNvSpPr txBox="1"/>
          <p:nvPr/>
        </p:nvSpPr>
        <p:spPr>
          <a:xfrm>
            <a:off x="3695700" y="5217101"/>
            <a:ext cx="2099758" cy="923330"/>
          </a:xfrm>
          <a:prstGeom prst="rect">
            <a:avLst/>
          </a:prstGeom>
          <a:solidFill>
            <a:srgbClr val="92D050"/>
          </a:solidFill>
        </p:spPr>
        <p:txBody>
          <a:bodyPr wrap="square" rtlCol="0">
            <a:spAutoFit/>
          </a:bodyPr>
          <a:lstStyle/>
          <a:p>
            <a:pPr algn="ctr"/>
            <a:r>
              <a:rPr lang="fi-FI" b="1" dirty="0">
                <a:solidFill>
                  <a:schemeClr val="bg1"/>
                </a:solidFill>
              </a:rPr>
              <a:t>Istu alas, </a:t>
            </a:r>
          </a:p>
          <a:p>
            <a:pPr algn="ctr"/>
            <a:r>
              <a:rPr lang="fi-FI" b="1" dirty="0">
                <a:solidFill>
                  <a:schemeClr val="bg1"/>
                </a:solidFill>
              </a:rPr>
              <a:t>luo toimivat  toimintatavat.</a:t>
            </a:r>
          </a:p>
        </p:txBody>
      </p:sp>
      <p:sp>
        <p:nvSpPr>
          <p:cNvPr id="14" name="TextBox 13">
            <a:extLst>
              <a:ext uri="{FF2B5EF4-FFF2-40B4-BE49-F238E27FC236}">
                <a16:creationId xmlns:a16="http://schemas.microsoft.com/office/drawing/2014/main" id="{698B4F08-0665-0AF8-39EC-8195EF7CB710}"/>
              </a:ext>
            </a:extLst>
          </p:cNvPr>
          <p:cNvSpPr txBox="1"/>
          <p:nvPr/>
        </p:nvSpPr>
        <p:spPr>
          <a:xfrm>
            <a:off x="9775233" y="5494100"/>
            <a:ext cx="2054817" cy="646331"/>
          </a:xfrm>
          <a:prstGeom prst="rect">
            <a:avLst/>
          </a:prstGeom>
          <a:solidFill>
            <a:srgbClr val="00B0F0"/>
          </a:solidFill>
        </p:spPr>
        <p:txBody>
          <a:bodyPr wrap="square" rtlCol="0">
            <a:spAutoFit/>
          </a:bodyPr>
          <a:lstStyle/>
          <a:p>
            <a:pPr algn="ctr"/>
            <a:r>
              <a:rPr lang="fi-FI" b="1" dirty="0">
                <a:solidFill>
                  <a:schemeClr val="bg1"/>
                </a:solidFill>
              </a:rPr>
              <a:t>Lepää. </a:t>
            </a:r>
          </a:p>
          <a:p>
            <a:pPr algn="ctr"/>
            <a:r>
              <a:rPr lang="fi-FI" b="1" dirty="0">
                <a:solidFill>
                  <a:schemeClr val="bg1"/>
                </a:solidFill>
              </a:rPr>
              <a:t>Peilaa tehtyä</a:t>
            </a:r>
          </a:p>
        </p:txBody>
      </p:sp>
      <p:sp>
        <p:nvSpPr>
          <p:cNvPr id="16" name="TextBox 15">
            <a:extLst>
              <a:ext uri="{FF2B5EF4-FFF2-40B4-BE49-F238E27FC236}">
                <a16:creationId xmlns:a16="http://schemas.microsoft.com/office/drawing/2014/main" id="{E036D62D-0B69-4028-348A-D7042F5E8851}"/>
              </a:ext>
            </a:extLst>
          </p:cNvPr>
          <p:cNvSpPr txBox="1"/>
          <p:nvPr/>
        </p:nvSpPr>
        <p:spPr>
          <a:xfrm>
            <a:off x="368869" y="6417355"/>
            <a:ext cx="8870381" cy="369332"/>
          </a:xfrm>
          <a:prstGeom prst="rect">
            <a:avLst/>
          </a:prstGeom>
          <a:noFill/>
        </p:spPr>
        <p:txBody>
          <a:bodyPr wrap="square" rtlCol="0">
            <a:spAutoFit/>
          </a:bodyPr>
          <a:lstStyle/>
          <a:p>
            <a:r>
              <a:rPr lang="fi-FI" dirty="0"/>
              <a:t>Neljä vuoden aikaa teoria: Elina Jokinen (julkaisematon)</a:t>
            </a:r>
          </a:p>
        </p:txBody>
      </p:sp>
    </p:spTree>
    <p:extLst>
      <p:ext uri="{BB962C8B-B14F-4D97-AF65-F5344CB8AC3E}">
        <p14:creationId xmlns:p14="http://schemas.microsoft.com/office/powerpoint/2010/main" val="120599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6" name="Rectangle 20">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ity lights focused in magnifying glass">
            <a:extLst>
              <a:ext uri="{FF2B5EF4-FFF2-40B4-BE49-F238E27FC236}">
                <a16:creationId xmlns:a16="http://schemas.microsoft.com/office/drawing/2014/main" id="{4191E6FF-1B0B-B6C8-7538-A9AD65CFF8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855" r="-1" b="7854"/>
          <a:stretch/>
        </p:blipFill>
        <p:spPr>
          <a:xfrm>
            <a:off x="20" y="10"/>
            <a:ext cx="12188932" cy="6857990"/>
          </a:xfrm>
          <a:prstGeom prst="rect">
            <a:avLst/>
          </a:prstGeom>
        </p:spPr>
      </p:pic>
      <p:sp>
        <p:nvSpPr>
          <p:cNvPr id="27" name="Rectangle 22">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18087-BE82-263B-6252-8A7D95A05F24}"/>
              </a:ext>
            </a:extLst>
          </p:cNvPr>
          <p:cNvSpPr>
            <a:spLocks noGrp="1"/>
          </p:cNvSpPr>
          <p:nvPr>
            <p:ph type="title"/>
          </p:nvPr>
        </p:nvSpPr>
        <p:spPr>
          <a:xfrm>
            <a:off x="501015" y="1795150"/>
            <a:ext cx="3499485" cy="2567306"/>
          </a:xfrm>
          <a:solidFill>
            <a:schemeClr val="tx1">
              <a:lumMod val="95000"/>
              <a:lumOff val="5000"/>
            </a:schemeClr>
          </a:solidFill>
        </p:spPr>
        <p:txBody>
          <a:bodyPr vert="horz" lIns="91440" tIns="45720" rIns="91440" bIns="45720" rtlCol="0" anchor="b">
            <a:noAutofit/>
          </a:bodyPr>
          <a:lstStyle/>
          <a:p>
            <a:pPr algn="ctr"/>
            <a:r>
              <a:rPr lang="en-US" sz="3200" i="0" dirty="0" err="1">
                <a:solidFill>
                  <a:schemeClr val="bg1"/>
                </a:solidFill>
              </a:rPr>
              <a:t>Käytännön</a:t>
            </a:r>
            <a:r>
              <a:rPr lang="en-US" sz="3200" i="0" dirty="0">
                <a:solidFill>
                  <a:schemeClr val="bg1"/>
                </a:solidFill>
              </a:rPr>
              <a:t> </a:t>
            </a:r>
            <a:br>
              <a:rPr lang="en-US" sz="3200" i="0" dirty="0">
                <a:solidFill>
                  <a:schemeClr val="bg1"/>
                </a:solidFill>
              </a:rPr>
            </a:br>
            <a:r>
              <a:rPr lang="en-US" sz="3200" i="0" dirty="0" err="1">
                <a:solidFill>
                  <a:schemeClr val="bg1"/>
                </a:solidFill>
              </a:rPr>
              <a:t>prosessi</a:t>
            </a:r>
            <a:r>
              <a:rPr lang="en-US" sz="3200" i="0" dirty="0">
                <a:solidFill>
                  <a:schemeClr val="bg1"/>
                </a:solidFill>
              </a:rPr>
              <a:t> </a:t>
            </a:r>
            <a:br>
              <a:rPr lang="en-US" sz="3200" i="0" dirty="0">
                <a:solidFill>
                  <a:schemeClr val="bg1"/>
                </a:solidFill>
              </a:rPr>
            </a:br>
            <a:r>
              <a:rPr lang="en-US" sz="3200" i="0" dirty="0">
                <a:solidFill>
                  <a:schemeClr val="bg1"/>
                </a:solidFill>
              </a:rPr>
              <a:t>- </a:t>
            </a:r>
            <a:r>
              <a:rPr lang="en-US" sz="3200" i="0" dirty="0" err="1">
                <a:solidFill>
                  <a:schemeClr val="bg1"/>
                </a:solidFill>
              </a:rPr>
              <a:t>Toimintatavat</a:t>
            </a:r>
            <a:r>
              <a:rPr lang="en-US" sz="3200" i="0" dirty="0">
                <a:solidFill>
                  <a:schemeClr val="bg1"/>
                </a:solidFill>
              </a:rPr>
              <a:t> </a:t>
            </a:r>
            <a:br>
              <a:rPr lang="en-US" sz="3200" i="0" dirty="0">
                <a:solidFill>
                  <a:schemeClr val="bg1"/>
                </a:solidFill>
              </a:rPr>
            </a:br>
            <a:r>
              <a:rPr lang="en-US" sz="3200" i="0" dirty="0">
                <a:solidFill>
                  <a:schemeClr val="bg1"/>
                </a:solidFill>
              </a:rPr>
              <a:t>- </a:t>
            </a:r>
            <a:r>
              <a:rPr lang="en-US" sz="3200" i="0" dirty="0" err="1">
                <a:solidFill>
                  <a:schemeClr val="bg1"/>
                </a:solidFill>
              </a:rPr>
              <a:t>Ympäristö</a:t>
            </a:r>
            <a:r>
              <a:rPr lang="en-US" sz="3200" i="0" dirty="0">
                <a:solidFill>
                  <a:schemeClr val="bg1"/>
                </a:solidFill>
              </a:rPr>
              <a:t> </a:t>
            </a:r>
            <a:br>
              <a:rPr lang="en-US" sz="3200" i="0" dirty="0">
                <a:solidFill>
                  <a:schemeClr val="bg1"/>
                </a:solidFill>
              </a:rPr>
            </a:br>
            <a:r>
              <a:rPr lang="en-US" sz="3200" i="0" dirty="0">
                <a:solidFill>
                  <a:schemeClr val="bg1"/>
                </a:solidFill>
              </a:rPr>
              <a:t>- </a:t>
            </a:r>
            <a:r>
              <a:rPr lang="en-US" sz="3200" i="0" dirty="0" err="1">
                <a:solidFill>
                  <a:schemeClr val="bg1"/>
                </a:solidFill>
              </a:rPr>
              <a:t>Aikataulutus</a:t>
            </a:r>
            <a:r>
              <a:rPr lang="en-US" sz="3200" i="0" dirty="0">
                <a:solidFill>
                  <a:schemeClr val="bg1"/>
                </a:solidFill>
              </a:rPr>
              <a:t> </a:t>
            </a:r>
          </a:p>
        </p:txBody>
      </p:sp>
    </p:spTree>
    <p:extLst>
      <p:ext uri="{BB962C8B-B14F-4D97-AF65-F5344CB8AC3E}">
        <p14:creationId xmlns:p14="http://schemas.microsoft.com/office/powerpoint/2010/main" val="2764858983"/>
      </p:ext>
    </p:extLst>
  </p:cSld>
  <p:clrMapOvr>
    <a:masterClrMapping/>
  </p:clrMapOvr>
</p:sld>
</file>

<file path=ppt/theme/theme1.xml><?xml version="1.0" encoding="utf-8"?>
<a:theme xmlns:a="http://schemas.openxmlformats.org/drawingml/2006/main" name="Brush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394</TotalTime>
  <Words>1012</Words>
  <Application>Microsoft Office PowerPoint</Application>
  <PresentationFormat>Widescreen</PresentationFormat>
  <Paragraphs>152</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Elephant</vt:lpstr>
      <vt:lpstr>Times New Roman</vt:lpstr>
      <vt:lpstr>Wingdings</vt:lpstr>
      <vt:lpstr>BrushVTI</vt:lpstr>
      <vt:lpstr>Gradusemma </vt:lpstr>
      <vt:lpstr>Tieteelliseen kirjoittamiseen tarvitaan aikaa </vt:lpstr>
      <vt:lpstr>Gradun tekemisen  esteet</vt:lpstr>
      <vt:lpstr>Kirjoitusprosessissa on kaksi ulottuvuutta: käytännöllinen ja mentaalinen ulottuvuus</vt:lpstr>
      <vt:lpstr>Käytännöllinen prosessi </vt:lpstr>
      <vt:lpstr>Mentaalinen ulottuvuus </vt:lpstr>
      <vt:lpstr>PowerPoint Presentation</vt:lpstr>
      <vt:lpstr>PowerPoint Presentation</vt:lpstr>
      <vt:lpstr>Käytännön  prosessi  - Toimintatavat  - Ympäristö  - Aikataulutus </vt:lpstr>
      <vt:lpstr>Tunnista neljä vuodenaikaa eri vaiheissa ja reakoi niihin. </vt:lpstr>
      <vt:lpstr>Tieteellisen kirjoittamisen eri vaiheet ja opponointi  </vt:lpstr>
      <vt:lpstr>PowerPoint Presentation</vt:lpstr>
      <vt:lpstr>Kirjoittamisen eri vaiheet </vt:lpstr>
      <vt:lpstr>Kirjoitusprosessi</vt:lpstr>
      <vt:lpstr>PowerPoint Presentation</vt:lpstr>
      <vt:lpstr>Kirjoitusprosessi</vt:lpstr>
      <vt:lpstr>PowerPoint Presentation</vt:lpstr>
      <vt:lpstr>Ideatasoinen teksti  (1-3)</vt:lpstr>
      <vt:lpstr>Ideatasoinen teksti  (1-2) </vt:lpstr>
      <vt:lpstr>Keskeneräinen, hyvä teksti  (5)</vt:lpstr>
      <vt:lpstr>Lähes valmis teksti  (5)</vt:lpstr>
      <vt:lpstr>Mikä on työssä arvokasta? </vt:lpstr>
      <vt:lpstr>Keskeneräisen tekstin kommentointi</vt:lpstr>
      <vt:lpstr>Viimeistelyvaiheen kommentointi </vt:lpstr>
      <vt:lpstr>Palautteesta – feedbackista  Edisteeseen  – huomaa hyvä ja korosta sitä!</vt:lpstr>
      <vt:lpstr>Palautteesta – feedbackista  Edisteeseen – huomaa hyvä ja korosta sitä!</vt:lpstr>
      <vt:lpstr>Opponoijaparit </vt:lpstr>
      <vt:lpstr>Movin kurssit </vt:lpstr>
      <vt:lpstr>PowerPoint Presentation</vt:lpstr>
      <vt:lpstr>Tilastollisten menetelmien tuki </vt:lpstr>
      <vt:lpstr>Save the date –  Liikuntatieteellisen tiedekunnan tieteen päivä 17.5.2023</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Gradusemma </dc:title>
  <dc:creator>Niemistö, Donna</dc:creator>
  <cp:lastModifiedBy>Niemistö, Donna</cp:lastModifiedBy>
  <cp:revision>14</cp:revision>
  <dcterms:created xsi:type="dcterms:W3CDTF">2023-01-16T11:37:22Z</dcterms:created>
  <dcterms:modified xsi:type="dcterms:W3CDTF">2023-01-30T13:06:06Z</dcterms:modified>
</cp:coreProperties>
</file>