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7010400" cy="9296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CBB9E9-6777-74E2-ED7F-FF94164B4B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252DE7-51B9-F51F-784A-6CB7306CB8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8DBF35-5173-0ABC-80BB-F91DCAFF28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6EA9F-CA1F-4CC2-834B-1E6CAE09505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1370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8B78A8-6258-B397-5437-F5CB96452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83C7EA-1D90-9B11-8C5E-01814E1B8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A35D93-8668-B9BD-A40F-B1229AE0C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B1B71-D4F0-4B95-841D-45AC97B76E5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7285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C09675-6349-BD33-0B8D-2E4CFD329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A51104-C5AF-0D5C-3901-3253C46B3B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31D11F-3036-408D-B754-8050723B6C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8ECD3-DDA5-43CF-8F47-AD33F216AEE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499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4790F-925B-C74D-6676-6F4EBBDB0C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DD5745-896A-51E4-EF45-3E2A681B3F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2DE4AA-8037-0BA6-02A2-D8BFD5348B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BC0DD-68DA-4EDF-B7E6-40EC36849B8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8450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58F448-F346-3131-5432-E3F4C2943D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9DE863-1DFE-B580-F4A8-07393CA94C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BA6AC-20C6-9474-52A5-5BBA8A6FA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9CBD2-E182-4F7B-9BFF-0E7553698E0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5243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D48871-787E-7147-29C9-33B4CEB45C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B0F502-0E28-5198-861D-DB432457D0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EEF393-001A-248F-6BFC-B23F2FB345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863B0-7EAA-4F98-82E6-C4B47452422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9010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BDCA0AF-A377-6022-4B09-64AE3691C6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689FA2-350D-1D06-436D-FFFDA070A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169FD6-ACA7-A160-CA8C-10CB9C4E3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C0147-F79D-4430-BF04-B9BA97BD121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961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77E2577-FC84-5159-AA42-D01592D852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A47E9C3-7DA9-51A8-7159-1390AB302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7D9658-31D7-0A3E-0AE7-0197ED1B53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F03B7-5F8E-406A-84BC-0585B1E2AB9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5629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3555458-F0FC-E9E9-C752-C914906342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E9C536-9D29-8EB4-6DBD-8341AE0F9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7EFD78-1232-343D-8A6B-49E5666CA3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2CA92-AEF1-4CAA-89D9-58B8B716BDB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3288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515C36-33C9-6746-6AF9-58142AE16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8B3039-AEF0-920B-198B-A255231427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9ECC4F-68C9-D713-5A85-EC3C985B2B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5BC22-3BFE-4073-8A57-50F3DE3A5AC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1136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F4C154-A1B2-2799-371F-34C32AC32F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E9904F-BEB1-C516-5ED5-9F22034657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04BB11-5571-3143-30B3-58FB1511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AABD9-A170-4EEA-8BF1-A8E0DEE68BA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3462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664523F-30BA-0BA6-10E8-7798CAD30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ED12A3F-BB29-11C5-3815-788C060C6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7957E3-4937-8AEC-E1E2-16B796E840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14EF37-04CE-44CC-DCC7-5498866283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1116BD1-D992-2E37-2DEB-42017F6ACB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5F86116-3E90-4AF1-BBA0-95FA8BB6E30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olttoaine.net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7822623-7474-EF3C-7635-EBB2286753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fi-FI" altLang="fi-FI" sz="2400" b="1"/>
              <a:t>07 KILPAILU MARKKINOILLA</a:t>
            </a:r>
            <a:br>
              <a:rPr lang="fi-FI" altLang="fi-FI" sz="2400" b="1"/>
            </a:br>
            <a:endParaRPr lang="fi-FI" altLang="fi-FI" sz="24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8D43201-0E06-CE85-6C12-3D254D88A8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u="sng">
                <a:cs typeface="Times New Roman" panose="02020603050405020304" pitchFamily="18" charset="0"/>
              </a:rPr>
              <a:t>1. Täydellinen kilpailu</a:t>
            </a:r>
            <a:r>
              <a:rPr lang="fi-FI" altLang="fi-FI">
                <a:cs typeface="Times New Roman" panose="02020603050405020304" pitchFamily="18" charset="0"/>
              </a:rPr>
              <a:t> (teoreettinen tilanne)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u="sng">
                <a:cs typeface="Times New Roman" panose="02020603050405020304" pitchFamily="18" charset="0"/>
              </a:rPr>
              <a:t>edut:</a:t>
            </a:r>
            <a:endParaRPr lang="fi-FI" altLang="fi-FI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1. hinnat pysyvät alhaalla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2. tuotteen laadun pitää olla hyvä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3. hyvin hoidetut yritykset menestyvät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>
              <a:cs typeface="Times New Roman" panose="02020603050405020304" pitchFamily="18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85ED396-7EC7-E456-D571-60891B80EA9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u="sng">
                <a:cs typeface="Times New Roman" panose="02020603050405020304" pitchFamily="18" charset="0"/>
              </a:rPr>
              <a:t>haitat</a:t>
            </a:r>
            <a:endParaRPr lang="fi-FI" altLang="fi-FI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1. Yritys tuottaa tuotteita alle kustannusten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→ tuottaa tappiota.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2. Yritys ei pysty itse määrittelemään hintoja, koska se menettää asiakkaansa nostaessaan hintoja.</a:t>
            </a:r>
          </a:p>
          <a:p>
            <a:pPr eaLnBrk="1" hangingPunct="1">
              <a:lnSpc>
                <a:spcPct val="90000"/>
              </a:lnSpc>
            </a:pP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 autoUpdateAnimBg="0"/>
      <p:bldP spid="2052" grpId="0" build="p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C15731A-BC36-3544-365A-A2A0AD8208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FD84C2D-EF38-F1B9-3521-9B45C822DC4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z="2400" u="sng">
                <a:cs typeface="Times New Roman" panose="02020603050405020304" pitchFamily="18" charset="0"/>
              </a:rPr>
              <a:t>2. Epätäydellinen kilpailu</a:t>
            </a:r>
            <a:endParaRPr lang="fi-FI" altLang="fi-FI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a) oligopolinen kilpailu</a:t>
            </a:r>
          </a:p>
          <a:p>
            <a:pPr eaLnBrk="1" hangingPunct="1">
              <a:buFontTx/>
              <a:buNone/>
            </a:pPr>
            <a:r>
              <a:rPr lang="fi-FI" altLang="fi-FI" sz="2400" u="sng">
                <a:cs typeface="Times New Roman" panose="02020603050405020304" pitchFamily="18" charset="0"/>
              </a:rPr>
              <a:t>edut</a:t>
            </a:r>
            <a:endParaRPr lang="fi-FI" altLang="fi-FI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1. Mahdollisuus hinnoitella tuotteet itsenäisesti.</a:t>
            </a:r>
          </a:p>
          <a:p>
            <a:pPr eaLnBrk="1" hangingPunct="1"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2. Markkinoilla olevat yritykset pystyvät pitämään markkinaosuutensa.</a:t>
            </a:r>
          </a:p>
          <a:p>
            <a:pPr eaLnBrk="1" hangingPunct="1"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  <a:hlinkClick r:id="rId2"/>
              </a:rPr>
              <a:t>Polttoaineen hinta?</a:t>
            </a:r>
            <a:endParaRPr lang="fi-FI" altLang="fi-FI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fi-FI" altLang="fi-FI" sz="2400">
              <a:cs typeface="Times New Roman" panose="02020603050405020304" pitchFamily="18" charset="0"/>
            </a:endParaRPr>
          </a:p>
          <a:p>
            <a:pPr eaLnBrk="1" hangingPunct="1"/>
            <a:endParaRPr lang="fi-FI" altLang="fi-FI" sz="240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D2D5BA12-936A-1DF9-176E-107B89D7B16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u="sng"/>
              <a:t>haitat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1. Hinnat pysyvät samoina.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2. Uudet yrittäjät eivät pääse markkinoille ilman pääomia, joilla katetaan tappiolliset vuodet.</a:t>
            </a:r>
          </a:p>
          <a:p>
            <a:pPr eaLnBrk="1" hangingPunct="1"/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  <p:bldP spid="410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8558FBB-D983-141A-D112-0A90601F6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fi-FI" altLang="fi-FI">
                <a:cs typeface="Times New Roman" panose="02020603050405020304" pitchFamily="18" charset="0"/>
              </a:rPr>
              <a:t>b) Monopolistinen kilpailu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6D27810-A489-7AA9-BEBF-6D2E69298F1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(merkkituotteet)</a:t>
            </a:r>
          </a:p>
          <a:p>
            <a:pPr eaLnBrk="1" hangingPunct="1">
              <a:buFontTx/>
              <a:buNone/>
            </a:pPr>
            <a:r>
              <a:rPr lang="fi-FI" altLang="fi-FI" u="sng">
                <a:cs typeface="Times New Roman" panose="02020603050405020304" pitchFamily="18" charset="0"/>
              </a:rPr>
              <a:t>edut:</a:t>
            </a:r>
            <a:endParaRPr lang="fi-FI" altLang="fi-FI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1. Kuluttaja tietää, mitä saa ostaessaan tuotteen.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2. Tuotteet voi hinnoitella vapaammin.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849E42F-0DF8-2714-0853-3D1B0492599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u="sng">
                <a:cs typeface="Times New Roman" panose="02020603050405020304" pitchFamily="18" charset="0"/>
              </a:rPr>
              <a:t>haitat:</a:t>
            </a:r>
            <a:endParaRPr lang="fi-FI" altLang="fi-FI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1. Hinnat voivat olla korkeita laatuun verrattuna.</a:t>
            </a:r>
          </a:p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2. Kilpailu ei ole niin tehokasta.</a:t>
            </a:r>
            <a:r>
              <a:rPr lang="fi-FI" altLang="fi-FI"/>
              <a:t> </a:t>
            </a:r>
          </a:p>
          <a:p>
            <a:pPr eaLnBrk="1" hangingPunct="1">
              <a:buFontTx/>
              <a:buNone/>
            </a:pP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nimBg="1" autoUpdateAnimBg="0"/>
      <p:bldP spid="6148" grpId="0" build="p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56CA1C2-EBDB-8F27-DD32-27F6EC485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u="sng">
                <a:cs typeface="Times New Roman" panose="02020603050405020304" pitchFamily="18" charset="0"/>
              </a:rPr>
              <a:t>3. Ei kilpailua lainkaan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9F7576B-55B9-82D4-7119-546F18D681F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9138"/>
            <a:ext cx="3810000" cy="4114800"/>
          </a:xfrm>
          <a:solidFill>
            <a:schemeClr val="bg1"/>
          </a:solidFill>
        </p:spPr>
        <p:txBody>
          <a:bodyPr/>
          <a:lstStyle/>
          <a:p>
            <a:pPr marL="514350" indent="-514350" eaLnBrk="1" hangingPunct="1">
              <a:buFontTx/>
              <a:buAutoNum type="alphaLcParenR"/>
              <a:defRPr/>
            </a:pPr>
            <a:r>
              <a:rPr lang="fi-FI" altLang="fi-FI" u="sng" dirty="0">
                <a:cs typeface="Times New Roman" pitchFamily="18" charset="0"/>
              </a:rPr>
              <a:t>Monopoli</a:t>
            </a:r>
          </a:p>
          <a:p>
            <a:pPr eaLnBrk="1" hangingPunct="1">
              <a:buFontTx/>
              <a:buNone/>
              <a:defRPr/>
            </a:pPr>
            <a:r>
              <a:rPr lang="fi-FI" altLang="fi-FI" dirty="0">
                <a:cs typeface="Times New Roman" pitchFamily="18" charset="0"/>
              </a:rPr>
              <a:t>1. Selitä termit. </a:t>
            </a:r>
          </a:p>
          <a:p>
            <a:pPr eaLnBrk="1" hangingPunct="1">
              <a:buFontTx/>
              <a:buNone/>
              <a:defRPr/>
            </a:pPr>
            <a:r>
              <a:rPr lang="fi-FI" altLang="fi-FI" dirty="0">
                <a:cs typeface="Times New Roman" pitchFamily="18" charset="0"/>
              </a:rPr>
              <a:t>2. Mieti edut ja haitat</a:t>
            </a:r>
            <a:r>
              <a:rPr lang="fi-FI" altLang="fi-FI" dirty="0"/>
              <a:t>  yrittäjän sekä kuluttajan näkökulmasta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1BE8C19-E6E0-50BE-CAB8-1AF1B5C88E7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b) </a:t>
            </a:r>
            <a:r>
              <a:rPr lang="fi-FI" altLang="fi-FI" u="sng">
                <a:cs typeface="Times New Roman" panose="02020603050405020304" pitchFamily="18" charset="0"/>
              </a:rPr>
              <a:t>Kartelli</a:t>
            </a:r>
          </a:p>
          <a:p>
            <a:pPr eaLnBrk="1" hangingPunct="1"/>
            <a:endParaRPr lang="fi-FI" altLang="fi-FI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4311D068-8569-9B7F-1AAC-4D6B5D336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AD2C333A-F3CD-C9B0-18D9-44378B5AA4B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4543425"/>
          </a:xfrm>
          <a:solidFill>
            <a:schemeClr val="bg1"/>
          </a:solidFill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fi-FI" sz="2400" b="1" dirty="0"/>
              <a:t>Monopoli</a:t>
            </a:r>
            <a:r>
              <a:rPr lang="fi-FI" sz="2400" dirty="0"/>
              <a:t>=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sz="2400" dirty="0"/>
              <a:t>1. Valtion monopoli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sz="2400" dirty="0"/>
              <a:t>2. Yleishyödyllinen monopoli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sz="2400" dirty="0"/>
              <a:t>3.  Määräävä markkina-asema (kehittynyt monopoliasema)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sz="2400" dirty="0"/>
              <a:t>4. Luonnollinen monopoli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sz="2400" dirty="0"/>
              <a:t>5. Patenttiin perustuva monopoli</a:t>
            </a:r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964AA524-9A12-17BD-CA41-6B72ED2DEC1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Edut: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Monopoli voi määritellä hinnat vapaasti.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Yrittäjä välttää kilpailun.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>
                <a:cs typeface="Times New Roman" panose="02020603050405020304" pitchFamily="18" charset="0"/>
              </a:rPr>
              <a:t>Haitat: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Hinta korkea.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Kilpailua ei esiinny, mikä vaarantaa laadun.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>
                <a:cs typeface="Times New Roman" panose="02020603050405020304" pitchFamily="18" charset="0"/>
              </a:rPr>
              <a:t>Monopoliasemaa ei saa väärinkäyttää.</a:t>
            </a:r>
          </a:p>
          <a:p>
            <a:pPr eaLnBrk="1" hangingPunct="1">
              <a:lnSpc>
                <a:spcPct val="90000"/>
              </a:lnSpc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>
            <a:extLst>
              <a:ext uri="{FF2B5EF4-FFF2-40B4-BE49-F238E27FC236}">
                <a16:creationId xmlns:a16="http://schemas.microsoft.com/office/drawing/2014/main" id="{8F2EB168-53EA-80B0-DDDB-1B69FCB94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7171" name="Sisällön paikkamerkki 2">
            <a:extLst>
              <a:ext uri="{FF2B5EF4-FFF2-40B4-BE49-F238E27FC236}">
                <a16:creationId xmlns:a16="http://schemas.microsoft.com/office/drawing/2014/main" id="{DC0F9425-1C34-3741-1B42-786B2D4690A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85800" y="1981200"/>
            <a:ext cx="3810000" cy="476091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b="1">
                <a:cs typeface="Times New Roman" panose="02020603050405020304" pitchFamily="18" charset="0"/>
              </a:rPr>
              <a:t>b) </a:t>
            </a:r>
            <a:r>
              <a:rPr lang="fi-FI" altLang="fi-FI" b="1" u="sng">
                <a:cs typeface="Times New Roman" panose="02020603050405020304" pitchFamily="18" charset="0"/>
              </a:rPr>
              <a:t>Kartelli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Yritykset sopivat yhdessä hinnoista.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On laitonta.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Miten käytännössä tapahtuu?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Paperiteollisuus Pohjoismaissa 1995 saakka.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Lemminkäinen  &amp;  kumpp.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fi-FI" altLang="fi-FI"/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fi-FI" altLang="fi-FI">
              <a:cs typeface="Times New Roman" panose="02020603050405020304" pitchFamily="18" charset="0"/>
            </a:endParaRPr>
          </a:p>
        </p:txBody>
      </p:sp>
      <p:sp>
        <p:nvSpPr>
          <p:cNvPr id="7172" name="Sisällön paikkamerkki 3">
            <a:extLst>
              <a:ext uri="{FF2B5EF4-FFF2-40B4-BE49-F238E27FC236}">
                <a16:creationId xmlns:a16="http://schemas.microsoft.com/office/drawing/2014/main" id="{936ED615-45F6-DFA1-EFB1-140B5210CAF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Edut: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tuotetta saatavilla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Ei kilpailua.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>
                <a:cs typeface="Times New Roman" panose="02020603050405020304" pitchFamily="18" charset="0"/>
              </a:rPr>
              <a:t>Haitat: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Hinta korkea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>
                <a:cs typeface="Times New Roman" panose="02020603050405020304" pitchFamily="18" charset="0"/>
              </a:rPr>
              <a:t>Kilpailua ei esiinny, mikä vaarantaa laadun. </a:t>
            </a:r>
          </a:p>
          <a:p>
            <a:pPr eaLnBrk="1" hangingPunct="1"/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279</Words>
  <Application>Microsoft Office PowerPoint</Application>
  <PresentationFormat>Näytössä katseltava diaesitys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Times New Roman</vt:lpstr>
      <vt:lpstr>Arial</vt:lpstr>
      <vt:lpstr>Aptos</vt:lpstr>
      <vt:lpstr>Oletusrakenne</vt:lpstr>
      <vt:lpstr>07 KILPAILU MARKKINOILLA </vt:lpstr>
      <vt:lpstr>PowerPoint-esitys</vt:lpstr>
      <vt:lpstr>b) Monopolistinen kilpailu</vt:lpstr>
      <vt:lpstr>3. Ei kilpailua lainkaan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KILPAILU MARKKINOILLA</dc:title>
  <dc:creator>pxb8qy3r33mphbqhkhjy7r7y8</dc:creator>
  <cp:lastModifiedBy>Janne Leiviskä</cp:lastModifiedBy>
  <cp:revision>30</cp:revision>
  <dcterms:created xsi:type="dcterms:W3CDTF">2007-08-27T16:08:05Z</dcterms:created>
  <dcterms:modified xsi:type="dcterms:W3CDTF">2025-12-16T06:49:10Z</dcterms:modified>
</cp:coreProperties>
</file>