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Playfair Display"/>
      <p:regular r:id="rId13"/>
      <p:bold r:id="rId14"/>
      <p:italic r:id="rId15"/>
      <p:boldItalic r:id="rId16"/>
    </p:embeddedFont>
    <p:embeddedFont>
      <p:font typeface="Montserrat"/>
      <p:regular r:id="rId17"/>
      <p:bold r:id="rId18"/>
      <p:italic r:id="rId19"/>
      <p:boldItalic r:id="rId20"/>
    </p:embeddedFont>
    <p:embeddedFont>
      <p:font typeface="Oswald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6.xml"/><Relationship Id="rId22" Type="http://schemas.openxmlformats.org/officeDocument/2006/relationships/font" Target="fonts/Oswald-bold.fntdata"/><Relationship Id="rId10" Type="http://schemas.openxmlformats.org/officeDocument/2006/relationships/slide" Target="slides/slide5.xml"/><Relationship Id="rId21" Type="http://schemas.openxmlformats.org/officeDocument/2006/relationships/font" Target="fonts/Oswald-regular.fntdata"/><Relationship Id="rId13" Type="http://schemas.openxmlformats.org/officeDocument/2006/relationships/font" Target="fonts/PlayfairDisplay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italic.fntdata"/><Relationship Id="rId14" Type="http://schemas.openxmlformats.org/officeDocument/2006/relationships/font" Target="fonts/PlayfairDisplay-bold.fntdata"/><Relationship Id="rId17" Type="http://schemas.openxmlformats.org/officeDocument/2006/relationships/font" Target="fonts/Montserrat-regular.fntdata"/><Relationship Id="rId16" Type="http://schemas.openxmlformats.org/officeDocument/2006/relationships/font" Target="fonts/PlayfairDispl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1de29ef7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1de29ef7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1de29ef7c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1de29ef7c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180f735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180f735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180f73585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180f7358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180f73585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180f73585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61de29ef7c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61de29ef7c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3000">
                <a:latin typeface="Comic Sans MS"/>
                <a:ea typeface="Comic Sans MS"/>
                <a:cs typeface="Comic Sans MS"/>
                <a:sym typeface="Comic Sans MS"/>
              </a:rPr>
              <a:t>Erasmus+ projekti</a:t>
            </a:r>
            <a:endParaRPr b="0" sz="30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6000">
                <a:latin typeface="Comic Sans MS"/>
                <a:ea typeface="Comic Sans MS"/>
                <a:cs typeface="Comic Sans MS"/>
                <a:sym typeface="Comic Sans MS"/>
              </a:rPr>
              <a:t>ENCIRCLE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i" sz="11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Enhancing ICT skills through Exploring our European Cultural Identity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44250" y="448500"/>
            <a:ext cx="8455500" cy="31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fi" sz="2400">
                <a:latin typeface="Comic Sans MS"/>
                <a:ea typeface="Comic Sans MS"/>
                <a:cs typeface="Comic Sans MS"/>
                <a:sym typeface="Comic Sans MS"/>
              </a:rPr>
              <a:t>ELI </a:t>
            </a:r>
            <a:endParaRPr b="0"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2400">
                <a:latin typeface="Comic Sans MS"/>
                <a:ea typeface="Comic Sans MS"/>
                <a:cs typeface="Comic Sans MS"/>
                <a:sym typeface="Comic Sans MS"/>
              </a:rPr>
              <a:t>tietotekniikkataitojen parantaminen tutkimalla eurooppalaista kulttuuri-identiteettiämme</a:t>
            </a:r>
            <a:endParaRPr b="0"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2400">
                <a:latin typeface="Comic Sans MS"/>
                <a:ea typeface="Comic Sans MS"/>
                <a:cs typeface="Comic Sans MS"/>
                <a:sym typeface="Comic Sans MS"/>
              </a:rPr>
              <a:t>...</a:t>
            </a:r>
            <a:endParaRPr b="0"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2400">
                <a:latin typeface="Comic Sans MS"/>
                <a:ea typeface="Comic Sans MS"/>
                <a:cs typeface="Comic Sans MS"/>
                <a:sym typeface="Comic Sans MS"/>
              </a:rPr>
              <a:t>ELI</a:t>
            </a:r>
            <a:endParaRPr b="0"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fi" sz="2400">
                <a:latin typeface="Comic Sans MS"/>
                <a:ea typeface="Comic Sans MS"/>
                <a:cs typeface="Comic Sans MS"/>
                <a:sym typeface="Comic Sans MS"/>
              </a:rPr>
              <a:t>tietotekniikkaa ja kulttuuria</a:t>
            </a:r>
            <a:endParaRPr b="0"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Kumppanimaat</a:t>
            </a:r>
            <a:endParaRPr/>
          </a:p>
        </p:txBody>
      </p:sp>
      <p:sp>
        <p:nvSpPr>
          <p:cNvPr id="70" name="Google Shape;70;p15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(kaksivuotinen projekti)</a:t>
            </a:r>
            <a:endParaRPr/>
          </a:p>
        </p:txBody>
      </p:sp>
      <p:sp>
        <p:nvSpPr>
          <p:cNvPr id="71" name="Google Shape;71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/>
              <a:t>KYPROS (koordinaattori)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2400"/>
              <a:t>PORTUGALI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2400"/>
              <a:t>LATVIA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fi" sz="2400"/>
              <a:t>ROMANIA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projektin tavoitteet: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tutkia omaa kulttuuria ja arvoja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verrata niitä muiden kulttuuriin ja tutkia samanlaisuuksia ja eroavaisuuksia</a:t>
            </a:r>
            <a:endParaRPr sz="18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tutustua muiden maiden oppilaisiin ja kouluihin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kehittää kommunikointi- ja kielitaitoja</a:t>
            </a:r>
            <a:endParaRPr sz="1800"/>
          </a:p>
        </p:txBody>
      </p:sp>
      <p:sp>
        <p:nvSpPr>
          <p:cNvPr id="78" name="Google Shape;78;p16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oppia ja opettaa tietotekniikkataitoja sekä hyödyntää niitä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SISÄLTÖÄ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aiheita ja teemoja: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fi">
                <a:latin typeface="Arial"/>
                <a:ea typeface="Arial"/>
                <a:cs typeface="Arial"/>
                <a:sym typeface="Arial"/>
              </a:rPr>
              <a:t>mm. r</a:t>
            </a:r>
            <a:r>
              <a:rPr lang="fi">
                <a:latin typeface="Arial"/>
                <a:ea typeface="Arial"/>
                <a:cs typeface="Arial"/>
                <a:sym typeface="Arial"/>
              </a:rPr>
              <a:t>uoka, perhe ja tapakulttuuri ja traditiot, kansalliset juhlapyhät ja koulun juhlat, paikallinen historia, taiteen eri puolia (musiikki, maalaustaide, teatteri…) sekä kansallinen tarusto ja tarinankerronta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milloin: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projektia tehdään oppitunneilla ja osin kerhotunteina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ja kouluvierailujen aikana (jotka ovat pääosin projektin rahoittamia)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Mitä siis seuraavaksi?</a:t>
            </a:r>
            <a:endParaRPr/>
          </a:p>
        </p:txBody>
      </p:sp>
      <p:sp>
        <p:nvSpPr>
          <p:cNvPr id="90" name="Google Shape;90;p18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→ </a:t>
            </a:r>
            <a:endParaRPr/>
          </a:p>
        </p:txBody>
      </p:sp>
      <p:sp>
        <p:nvSpPr>
          <p:cNvPr id="91" name="Google Shape;91;p1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Aloitamme pian oppilashaut vierailumatkoille!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(4 oppilasta / kohde)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Yksi edellytyksistä on valmius toimia myös isäntäperheenä ensi keväänä - tosin isäntänä voi toimia vaikka ei matkalle lähtisikään!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40800" y="225875"/>
            <a:ext cx="5373411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