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62" r:id="rId6"/>
    <p:sldId id="261" r:id="rId7"/>
    <p:sldId id="257" r:id="rId8"/>
    <p:sldId id="258" r:id="rId9"/>
    <p:sldId id="259" r:id="rId10"/>
    <p:sldId id="260" r:id="rId11"/>
    <p:sldId id="271" r:id="rId12"/>
    <p:sldId id="269" r:id="rId13"/>
    <p:sldId id="270" r:id="rId14"/>
    <p:sldId id="263" r:id="rId15"/>
    <p:sldId id="264" r:id="rId16"/>
    <p:sldId id="265" r:id="rId17"/>
    <p:sldId id="266" r:id="rId18"/>
    <p:sldId id="26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71823" y="3631474"/>
            <a:ext cx="8139441" cy="1616029"/>
          </a:xfrm>
        </p:spPr>
        <p:txBody>
          <a:bodyPr/>
          <a:lstStyle/>
          <a:p>
            <a:r>
              <a:rPr lang="fi-FI" sz="2800" dirty="0"/>
              <a:t>YHTEISTYÖ JA PERHEEN TUKEMINEN</a:t>
            </a:r>
            <a:br>
              <a:rPr lang="fi-FI" sz="2800" dirty="0"/>
            </a:br>
            <a:endParaRPr lang="fi-FI" sz="28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343090" y="3513909"/>
            <a:ext cx="6931540" cy="2272936"/>
          </a:xfrm>
        </p:spPr>
        <p:txBody>
          <a:bodyPr>
            <a:normAutofit fontScale="32500" lnSpcReduction="20000"/>
          </a:bodyPr>
          <a:lstStyle/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i="1" dirty="0"/>
          </a:p>
          <a:p>
            <a:endParaRPr lang="fi-FI" sz="1600" dirty="0"/>
          </a:p>
          <a:p>
            <a:endParaRPr lang="fi-FI" sz="1600" dirty="0"/>
          </a:p>
          <a:p>
            <a:endParaRPr lang="fi-FI" sz="1600" dirty="0"/>
          </a:p>
          <a:p>
            <a:endParaRPr lang="fi-FI" sz="1300" dirty="0"/>
          </a:p>
          <a:p>
            <a:r>
              <a:rPr lang="fi-FI" sz="4500" dirty="0"/>
              <a:t>  </a:t>
            </a:r>
          </a:p>
          <a:p>
            <a:endParaRPr lang="fi-FI" sz="1600" dirty="0"/>
          </a:p>
          <a:p>
            <a:endParaRPr lang="fi-FI" sz="28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5547" y="196677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51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CC6C21-DFBF-4344-9B08-7597E6741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9DD0BF1-7D75-4423-A04F-96E41C334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Vasun perusteet kiinnittävät myös huomiota siihen, että varhaiskasvattajien vanhemmille välittämät viestit kannustavia ja lapsen kehitystä ja oppimista myönteisesti kuvaavia</a:t>
            </a:r>
          </a:p>
          <a:p>
            <a:r>
              <a:rPr lang="fi-FI" dirty="0"/>
              <a:t>Vanhempien ja varhaiskasvattajien yhteistyö korostuu, kun suunnitellaan lasten kehityksen ja oppimisen tukea. Kun on saatu aikaan luottamuksellinen ilmapiiri, se mahdollistaa yhteistyön myös haastavissa tilanteissa. </a:t>
            </a:r>
          </a:p>
          <a:p>
            <a:r>
              <a:rPr lang="fi-FI" dirty="0"/>
              <a:t>Lasten vanhemmilla täytyy myös olla mahdollisuus osallistua varhaiskasvatuksen toiminnan ja kasvatustyön tavoitteiden suunnitteluun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dirty="0"/>
              <a:t>Vasu keskeisenä osana ja sen laatiminen yksi yhteistyön muoto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0933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19FE3F-9341-4894-B680-13784C17D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YHTEISTYÖHÖN JA VUOROVAIKUTUKSEEN LIITTYVIÄ TILANTEITA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A4B694-662D-46B0-B92C-51534B9D5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POHDI PARIN KANSSA, MISTÄ YHTEISTYÖHÖN TAI VUOROVAIKUTUKSEEN LIITTYVÄSTÄ ON KYSE? ONKO TILANNE LÄHTÖISIN LAPSESTA, </a:t>
            </a:r>
            <a:r>
              <a:rPr lang="fi-FI" sz="2800" dirty="0" smtClean="0"/>
              <a:t>VARHAISKASVATUKSESTA, </a:t>
            </a:r>
            <a:r>
              <a:rPr lang="fi-FI" sz="2800" dirty="0"/>
              <a:t>VANHEMMASTA VAI USEAMMASTA HEISTÄ</a:t>
            </a:r>
            <a:r>
              <a:rPr lang="fi-FI" sz="2800" dirty="0" smtClean="0"/>
              <a:t>? MITEN LÄHTISITTE SELVITTÄMÄÄN TILANNETTA?</a:t>
            </a:r>
            <a:endParaRPr lang="fi-FI" sz="28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334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0E8180-9C3C-45D4-8EF9-B51039756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15A797F-9A82-479D-98A3-88972ACA4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Tilanne 1:</a:t>
            </a:r>
          </a:p>
          <a:p>
            <a:pPr marL="0" indent="0">
              <a:buNone/>
            </a:pPr>
            <a:r>
              <a:rPr lang="fi-FI" dirty="0"/>
              <a:t>Alle 2-vuotias lapsi on aloittanut päiväkodissa. Tutustumisjakson jälkeen alkoi ilmetä haasteita </a:t>
            </a:r>
            <a:r>
              <a:rPr lang="fi-FI" dirty="0" smtClean="0"/>
              <a:t>varhaiskasvatuksessa päiväunien </a:t>
            </a:r>
            <a:r>
              <a:rPr lang="fi-FI" dirty="0"/>
              <a:t>kanssa. Lapsi laitettiin muiden mukana lepohuoneeseen nukkumaan, mutta hän ei pystynyt nukkumaan ja häiritsi muiden lasten nukkumista huutelulla. Vanhemmat ovat </a:t>
            </a:r>
            <a:r>
              <a:rPr lang="fi-FI" dirty="0" smtClean="0"/>
              <a:t>tutustumisvaiheessa </a:t>
            </a:r>
            <a:r>
              <a:rPr lang="fi-FI" dirty="0"/>
              <a:t>jo pähkäilleet, että sisällä nukkuminen voi tuottaa haasteita. Kotona lapsi nukkuu päiväunet vaunuissa. </a:t>
            </a:r>
            <a:r>
              <a:rPr lang="fi-FI" dirty="0" smtClean="0"/>
              <a:t>Varhaiskasvatuksessa lapsen </a:t>
            </a:r>
            <a:r>
              <a:rPr lang="fi-FI" dirty="0"/>
              <a:t>nukkumispaikka vaihdettiin pienempään </a:t>
            </a:r>
            <a:r>
              <a:rPr lang="fi-FI" dirty="0" smtClean="0"/>
              <a:t>huoneeseen, </a:t>
            </a:r>
            <a:r>
              <a:rPr lang="fi-FI" dirty="0"/>
              <a:t>jossa ei nuku muita. Nukkuminen ei kuitenkaan helpotu. Vanhemmat ehdottavat uudelleen vaunuissa nukkumista, sillä päiväunien puute vaikuttaa kovasti lapseen ja tämän jaksamiseen illalla kotona. Varhaiskasvatuksen työntekijät eivät reagoi ehdotukseen.</a:t>
            </a:r>
          </a:p>
        </p:txBody>
      </p:sp>
    </p:spTree>
    <p:extLst>
      <p:ext uri="{BB962C8B-B14F-4D97-AF65-F5344CB8AC3E}">
        <p14:creationId xmlns:p14="http://schemas.microsoft.com/office/powerpoint/2010/main" val="2296741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A904F7-B4EB-41B8-AF20-85139499A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AB5F24-B13B-4F00-94D8-61BA48E27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Tilanne 2</a:t>
            </a:r>
          </a:p>
          <a:p>
            <a:pPr marL="0" indent="0">
              <a:buNone/>
            </a:pPr>
            <a:r>
              <a:rPr lang="fi-FI" dirty="0"/>
              <a:t>Aamuisin kukaan ei ole lasta vastassa päiväkotiin mentäessä. Äiti joutuu yksin kamppailemaan, että itkevä lapsi jäisi päiväkotiin. Kukaan ei </a:t>
            </a:r>
            <a:r>
              <a:rPr lang="fi-FI" dirty="0" smtClean="0"/>
              <a:t>tule </a:t>
            </a:r>
            <a:r>
              <a:rPr lang="fi-FI" dirty="0"/>
              <a:t>auttamaan. Lapsi </a:t>
            </a:r>
            <a:r>
              <a:rPr lang="fi-FI" dirty="0" smtClean="0"/>
              <a:t>on </a:t>
            </a:r>
            <a:r>
              <a:rPr lang="fi-FI" dirty="0"/>
              <a:t>myös kova jännittämään ja se </a:t>
            </a:r>
            <a:r>
              <a:rPr lang="fi-FI" dirty="0" smtClean="0"/>
              <a:t>purkautuu </a:t>
            </a:r>
            <a:r>
              <a:rPr lang="fi-FI" dirty="0"/>
              <a:t>metelöintinä. Äiti </a:t>
            </a:r>
            <a:r>
              <a:rPr lang="fi-FI" dirty="0" smtClean="0"/>
              <a:t>saa </a:t>
            </a:r>
            <a:r>
              <a:rPr lang="fi-FI" dirty="0"/>
              <a:t>joka päivä lapsestaan vain negatiivistä palautetta.</a:t>
            </a:r>
          </a:p>
        </p:txBody>
      </p:sp>
    </p:spTree>
    <p:extLst>
      <p:ext uri="{BB962C8B-B14F-4D97-AF65-F5344CB8AC3E}">
        <p14:creationId xmlns:p14="http://schemas.microsoft.com/office/powerpoint/2010/main" val="313636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E36BBDC-A245-4DFF-BBFA-4E2CAE49A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C99C9E-DF16-4342-BA18-76F80760D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Tilanne 3</a:t>
            </a:r>
          </a:p>
          <a:p>
            <a:pPr marL="0" indent="0">
              <a:buNone/>
            </a:pPr>
            <a:r>
              <a:rPr lang="fi-FI" dirty="0"/>
              <a:t>Lapsen varhaiskasvatuskeskustelussa ilmi tulleet asiat poikkeavat täysin toisten saman ryhmän aikuisten </a:t>
            </a:r>
            <a:r>
              <a:rPr lang="fi-FI" dirty="0" smtClean="0"/>
              <a:t>kertomista </a:t>
            </a:r>
            <a:r>
              <a:rPr lang="fi-FI" dirty="0"/>
              <a:t>kuulumisista ja neuvolan </a:t>
            </a:r>
            <a:r>
              <a:rPr lang="fi-FI" dirty="0" smtClean="0"/>
              <a:t>antamasta 4v palautteesta. Vasu-keskustelun pitänyt työntekijä antaa myös toistuvasti virheellistä palautetta esimerkiksi lapsen pukeutumisesta. (Vaatteita muka puuttuu, vaikka vanhemmat ovat niitä lapselle tuoneet.)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707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4E8EEB-9DFC-42C7-8B2D-105576B46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YHTEISTYÖN 10 KÄSKYÄ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D20E12-5B34-4D08-A31C-3237FFC08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Mitkä asiat ovat mielestäsi tärkeitä yhteistyössä?</a:t>
            </a:r>
          </a:p>
          <a:p>
            <a:r>
              <a:rPr lang="fi-FI" sz="2400" dirty="0"/>
              <a:t>Tee </a:t>
            </a:r>
            <a:r>
              <a:rPr lang="fi-FI" sz="2400" b="1" dirty="0"/>
              <a:t>Yhteistyön 10 </a:t>
            </a:r>
            <a:r>
              <a:rPr lang="fi-FI" sz="2400" b="1" dirty="0" smtClean="0"/>
              <a:t>käskyä-</a:t>
            </a:r>
            <a:r>
              <a:rPr lang="fi-FI" sz="2400" dirty="0" smtClean="0"/>
              <a:t>huoneentaulu A4- paperille</a:t>
            </a:r>
            <a:endParaRPr lang="fi-FI" sz="2400" dirty="0"/>
          </a:p>
          <a:p>
            <a:r>
              <a:rPr lang="fi-FI" sz="2400" dirty="0" smtClean="0"/>
              <a:t>Lähetä </a:t>
            </a:r>
            <a:r>
              <a:rPr lang="fi-FI" sz="2400" dirty="0"/>
              <a:t>huoneentaulusta kuva </a:t>
            </a:r>
            <a:r>
              <a:rPr lang="fi-FI" sz="2400" dirty="0" err="1" smtClean="0"/>
              <a:t>whatsappilla</a:t>
            </a:r>
            <a:r>
              <a:rPr lang="fi-FI" sz="2400" dirty="0" smtClean="0"/>
              <a:t> tämän päivän aikana.</a:t>
            </a:r>
            <a:endParaRPr lang="fi-FI" sz="2400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712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E8E2149-8003-49F0-8620-A0A8DD7DA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Sananselitys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7AA079-95E7-4763-8DC1-2E109D0CA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i-FI" sz="2800" dirty="0"/>
              <a:t>Selitetään vuorotellen yksi näkyvistä käsitteistä ja pari arvaa, mistä käsitteestä on kyse. </a:t>
            </a:r>
          </a:p>
          <a:p>
            <a:pPr marL="0" lvl="0" indent="0">
              <a:buNone/>
            </a:pPr>
            <a:r>
              <a:rPr lang="fi-FI" sz="2800" dirty="0" smtClean="0"/>
              <a:t>	AKTIIVISUUS</a:t>
            </a:r>
            <a:endParaRPr lang="fi-FI" sz="2800" dirty="0"/>
          </a:p>
          <a:p>
            <a:pPr marL="0" lvl="0" indent="0">
              <a:buNone/>
            </a:pPr>
            <a:r>
              <a:rPr lang="fi-FI" sz="2800" dirty="0" smtClean="0"/>
              <a:t>	VASTAVUOROISUUS</a:t>
            </a:r>
            <a:r>
              <a:rPr lang="fi-FI" sz="2800" dirty="0"/>
              <a:t> </a:t>
            </a:r>
          </a:p>
          <a:p>
            <a:pPr marL="0" lvl="0" indent="0">
              <a:buNone/>
            </a:pPr>
            <a:r>
              <a:rPr lang="fi-FI" sz="2800" dirty="0" smtClean="0"/>
              <a:t>	SITOUTUNEISUUS</a:t>
            </a:r>
            <a:endParaRPr lang="fi-FI" sz="2800" dirty="0"/>
          </a:p>
          <a:p>
            <a:pPr marL="0" lvl="0" indent="0">
              <a:buNone/>
            </a:pPr>
            <a:r>
              <a:rPr lang="fi-FI" sz="2800" dirty="0" smtClean="0"/>
              <a:t>	AVOIMUUS</a:t>
            </a:r>
            <a:r>
              <a:rPr lang="fi-FI" sz="2800" dirty="0"/>
              <a:t>  </a:t>
            </a:r>
          </a:p>
          <a:p>
            <a:pPr marL="0" lvl="0" indent="0">
              <a:buNone/>
            </a:pPr>
            <a:r>
              <a:rPr lang="fi-FI" sz="2800" dirty="0" smtClean="0"/>
              <a:t>	VILPITTÖMYYS</a:t>
            </a:r>
            <a:r>
              <a:rPr lang="fi-FI" sz="2800" dirty="0"/>
              <a:t> </a:t>
            </a:r>
          </a:p>
          <a:p>
            <a:pPr marL="0" lvl="0" indent="0">
              <a:buNone/>
            </a:pPr>
            <a:r>
              <a:rPr lang="fi-FI" sz="2800" dirty="0" smtClean="0"/>
              <a:t>	REHELLISYYS</a:t>
            </a:r>
            <a:r>
              <a:rPr lang="fi-FI" sz="2800" dirty="0"/>
              <a:t>  </a:t>
            </a:r>
          </a:p>
          <a:p>
            <a:pPr marL="0" lvl="0" indent="0">
              <a:buNone/>
            </a:pPr>
            <a:r>
              <a:rPr lang="fi-FI" sz="2800" dirty="0" smtClean="0"/>
              <a:t>	LUOTTAMUKSELLISUUS</a:t>
            </a:r>
            <a:r>
              <a:rPr lang="fi-FI" sz="2800" dirty="0"/>
              <a:t> </a:t>
            </a:r>
          </a:p>
          <a:p>
            <a:pPr marL="0" lvl="0" indent="0">
              <a:buNone/>
            </a:pPr>
            <a:r>
              <a:rPr lang="fi-FI" sz="2800" dirty="0" smtClean="0"/>
              <a:t>	YHTEISYMMÄRRYS</a:t>
            </a:r>
            <a:endParaRPr lang="fi-FI" sz="2800" dirty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64253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32720"/>
          </a:xfrm>
        </p:spPr>
        <p:txBody>
          <a:bodyPr/>
          <a:lstStyle/>
          <a:p>
            <a:r>
              <a:rPr lang="fi-FI" sz="2800" b="1" u="sng" dirty="0"/>
              <a:t>DIALOGISUUS</a:t>
            </a:r>
            <a:r>
              <a:rPr lang="fi-FI" sz="9600" b="1" u="sng" dirty="0"/>
              <a:t> </a:t>
            </a:r>
            <a:r>
              <a:rPr lang="fi-FI" sz="2400" b="1" u="sng" dirty="0"/>
              <a:t>VUOROVAIKUTUKSESSA</a:t>
            </a:r>
            <a:r>
              <a:rPr lang="fi-FI" sz="9600" dirty="0"/>
              <a:t/>
            </a:r>
            <a:br>
              <a:rPr lang="fi-FI" sz="9600" dirty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16234" y="1559979"/>
            <a:ext cx="8781993" cy="5298021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fi-FI" sz="8000" dirty="0"/>
              <a:t>	AKTIIVISUUS</a:t>
            </a:r>
          </a:p>
          <a:p>
            <a:pPr lvl="0"/>
            <a:r>
              <a:rPr lang="fi-FI" sz="8000" dirty="0"/>
              <a:t>VASTAVUOROISUUS </a:t>
            </a:r>
          </a:p>
          <a:p>
            <a:pPr lvl="0"/>
            <a:r>
              <a:rPr lang="fi-FI" sz="8000" dirty="0"/>
              <a:t>SITOUTUNEISUUS, KUNNIOITTAMINEN </a:t>
            </a:r>
          </a:p>
          <a:p>
            <a:pPr lvl="0"/>
            <a:r>
              <a:rPr lang="fi-FI" sz="8000" dirty="0"/>
              <a:t>AVOIMUUS  </a:t>
            </a:r>
          </a:p>
          <a:p>
            <a:pPr lvl="0"/>
            <a:r>
              <a:rPr lang="fi-FI" sz="8000" dirty="0"/>
              <a:t>VILPITTÖMYYS </a:t>
            </a:r>
          </a:p>
          <a:p>
            <a:pPr lvl="0"/>
            <a:r>
              <a:rPr lang="fi-FI" sz="8000" dirty="0"/>
              <a:t>  REHELLISYYS  </a:t>
            </a:r>
          </a:p>
          <a:p>
            <a:pPr lvl="0"/>
            <a:r>
              <a:rPr lang="fi-FI" sz="8000" dirty="0"/>
              <a:t>LUOTTAMUKSELLISUUS </a:t>
            </a:r>
          </a:p>
          <a:p>
            <a:pPr lvl="0"/>
            <a:r>
              <a:rPr lang="fi-FI" sz="8000" dirty="0"/>
              <a:t>PYRKIMYS YHTEISYMMÄRRYKSEEN</a:t>
            </a:r>
          </a:p>
          <a:p>
            <a:r>
              <a:rPr lang="fi-FI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4703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u="sng" dirty="0" smtClean="0"/>
              <a:t>Ratkaisukeskeisyys (voimavarakeskeisyys/tavoitekeskeisyys):</a:t>
            </a:r>
            <a:r>
              <a:rPr lang="fi-FI" u="sng" dirty="0"/>
              <a:t/>
            </a:r>
            <a:br>
              <a:rPr lang="fi-FI" u="sng" dirty="0"/>
            </a:br>
            <a:r>
              <a:rPr lang="fi-FI" dirty="0"/>
              <a:t/>
            </a:r>
            <a:br>
              <a:rPr lang="fi-FI" dirty="0"/>
            </a:br>
            <a:r>
              <a:rPr lang="fi-FI" dirty="0">
                <a:solidFill>
                  <a:schemeClr val="tx1"/>
                </a:solidFill>
              </a:rPr>
              <a:t>- todellisuus muodostuu kielestä, puheesta ja toiminnasta.</a:t>
            </a: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- ihmiset osaavat parhaiten itse asettaa tavoitteensa.</a:t>
            </a: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- ihmisellä on voimaa ja resursseja ratkaista ongelmiaan.</a:t>
            </a:r>
            <a:br>
              <a:rPr lang="fi-FI" dirty="0">
                <a:solidFill>
                  <a:schemeClr val="tx1"/>
                </a:solidFill>
              </a:rPr>
            </a:br>
            <a:r>
              <a:rPr lang="fi-FI" dirty="0">
                <a:solidFill>
                  <a:schemeClr val="tx1"/>
                </a:solidFill>
              </a:rPr>
              <a:t>- ihminen tekee parhaansa, sen mikä on mahdollista juuri nyt.</a:t>
            </a:r>
            <a:r>
              <a:rPr lang="fi-FI" dirty="0"/>
              <a:t/>
            </a:r>
            <a:br>
              <a:rPr lang="fi-FI" dirty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513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Ongelmat tavoitteiksi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MITÄ HALUTAAN SAADA AIKAAN?</a:t>
            </a:r>
          </a:p>
          <a:p>
            <a:endParaRPr lang="fi-FI" sz="2400" dirty="0"/>
          </a:p>
          <a:p>
            <a:r>
              <a:rPr lang="fi-FI" sz="2400" dirty="0"/>
              <a:t>MINNEPÄIN HALUTAAN MENNÄ?</a:t>
            </a:r>
          </a:p>
          <a:p>
            <a:endParaRPr lang="fi-FI" sz="2400" dirty="0"/>
          </a:p>
          <a:p>
            <a:r>
              <a:rPr lang="fi-FI" sz="2400" dirty="0"/>
              <a:t>MINKÄ ALKU ON KYSEESSÄ?</a:t>
            </a:r>
          </a:p>
          <a:p>
            <a:endParaRPr lang="fi-FI" sz="2400" dirty="0"/>
          </a:p>
          <a:p>
            <a:r>
              <a:rPr lang="fi-FI" sz="2400" dirty="0"/>
              <a:t>MITÄ TULEE ONGELMAN TILALLE?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974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RATKAISUKESKEISIÄ KYSYMYKSIÄ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  <a:p>
            <a:r>
              <a:rPr lang="fi-FI" dirty="0"/>
              <a:t>MITÄ?</a:t>
            </a:r>
          </a:p>
          <a:p>
            <a:r>
              <a:rPr lang="fi-FI" dirty="0"/>
              <a:t>MILLOIN?</a:t>
            </a:r>
          </a:p>
          <a:p>
            <a:r>
              <a:rPr lang="fi-FI" dirty="0"/>
              <a:t>MIKÄ?</a:t>
            </a:r>
          </a:p>
          <a:p>
            <a:r>
              <a:rPr lang="fi-FI" dirty="0"/>
              <a:t>MISSÄ?</a:t>
            </a:r>
          </a:p>
          <a:p>
            <a:r>
              <a:rPr lang="fi-FI" dirty="0"/>
              <a:t>MITEN?</a:t>
            </a:r>
          </a:p>
          <a:p>
            <a:r>
              <a:rPr lang="fi-FI" dirty="0"/>
              <a:t>KUKA?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Kerro lisää…</a:t>
            </a:r>
          </a:p>
          <a:p>
            <a:r>
              <a:rPr lang="fi-FI" dirty="0"/>
              <a:t>Tarkentaisitko…</a:t>
            </a:r>
          </a:p>
          <a:p>
            <a:r>
              <a:rPr lang="fi-FI" dirty="0"/>
              <a:t>Mitä muuta…</a:t>
            </a:r>
          </a:p>
          <a:p>
            <a:r>
              <a:rPr lang="fi-FI" dirty="0"/>
              <a:t>Mitä täsmälleen tarkoitit sanoessasi…</a:t>
            </a:r>
          </a:p>
          <a:p>
            <a:r>
              <a:rPr lang="fi-FI" dirty="0"/>
              <a:t>Voitko vielä tarkentaa…</a:t>
            </a:r>
          </a:p>
          <a:p>
            <a:r>
              <a:rPr lang="fi-FI" dirty="0"/>
              <a:t>Olenko oikeassa jos tiivistän sanomasi näin…</a:t>
            </a:r>
          </a:p>
        </p:txBody>
      </p:sp>
    </p:spTree>
    <p:extLst>
      <p:ext uri="{BB962C8B-B14F-4D97-AF65-F5344CB8AC3E}">
        <p14:creationId xmlns:p14="http://schemas.microsoft.com/office/powerpoint/2010/main" val="386876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TEHTÄVÄ: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326293"/>
            <a:ext cx="8596668" cy="4715070"/>
          </a:xfrm>
        </p:spPr>
        <p:txBody>
          <a:bodyPr>
            <a:normAutofit fontScale="92500" lnSpcReduction="20000"/>
          </a:bodyPr>
          <a:lstStyle/>
          <a:p>
            <a:r>
              <a:rPr lang="fi-FI" b="1" u="sng" dirty="0"/>
              <a:t>1. KUUNTELU</a:t>
            </a:r>
            <a:r>
              <a:rPr lang="fi-FI" dirty="0"/>
              <a:t>: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OMA </a:t>
            </a:r>
            <a:r>
              <a:rPr lang="fi-FI" dirty="0"/>
              <a:t>MÄÄRITELMÄ, MITEN IHMISET KUUNTELEVAT TOISIAAN, MITEN KUUNTELU VAIKUTTAA OSALLISIIN? </a:t>
            </a:r>
            <a:endParaRPr lang="fi-FI" dirty="0" smtClean="0"/>
          </a:p>
          <a:p>
            <a:pPr marL="0" indent="0">
              <a:buNone/>
            </a:pPr>
            <a:r>
              <a:rPr lang="fi-FI" b="1" dirty="0"/>
              <a:t>KUUNTELE INTENSIIVISESTI JA KESKITTYNEESTI TOISTA IHMISTÄ VIIDEN MINUUTIN AJAN. </a:t>
            </a:r>
            <a:br>
              <a:rPr lang="fi-FI" b="1" dirty="0"/>
            </a:br>
            <a:r>
              <a:rPr lang="fi-FI" b="1" dirty="0"/>
              <a:t>Älä keskeytä kertojaa tarpeettomasti. </a:t>
            </a:r>
            <a:br>
              <a:rPr lang="fi-FI" b="1" dirty="0"/>
            </a:br>
            <a:r>
              <a:rPr lang="fi-FI" b="1" dirty="0"/>
              <a:t>Pyydä häntä kertomaan jostakin itselle tärkeästä asiasta. </a:t>
            </a:r>
            <a:br>
              <a:rPr lang="fi-FI" b="1" dirty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Toista kuuntelun jälkeen asia hänelle, kerro millaisena sen kuulit? </a:t>
            </a:r>
            <a:br>
              <a:rPr lang="fi-FI" b="1" dirty="0"/>
            </a:br>
            <a:r>
              <a:rPr lang="fi-FI" b="1" dirty="0"/>
              <a:t/>
            </a:r>
            <a:br>
              <a:rPr lang="fi-FI" b="1" dirty="0"/>
            </a:br>
            <a:r>
              <a:rPr lang="fi-FI" b="1" dirty="0"/>
              <a:t>Kirjaa ylös muutama asia mitä opit kuuntelemisesta ja itsestäsi kuuntelijana</a:t>
            </a:r>
          </a:p>
          <a:p>
            <a:endParaRPr lang="fi-FI" dirty="0"/>
          </a:p>
          <a:p>
            <a:r>
              <a:rPr lang="fi-FI" b="1" u="sng" dirty="0"/>
              <a:t>2. EMPATIA</a:t>
            </a:r>
            <a:r>
              <a:rPr lang="fi-FI" dirty="0"/>
              <a:t>: 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OMA </a:t>
            </a:r>
            <a:r>
              <a:rPr lang="fi-FI" dirty="0"/>
              <a:t>MÄÄRITELMÄ, MITEN IHMISET OSOITTAVAT TOISILLEEN EMPATIAA, MITEN EMPATIA VAIKUTTAA OSALLISIIN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b="1" dirty="0" smtClean="0"/>
              <a:t>TULEEKO MIELEESI JOTAKIN EMPAATTISTA TEKOA LÄHIAIKOINA? JOS TULEE, MITÄ VOISIT HUOMIOIDA SIITÄ. TOTEUTA </a:t>
            </a:r>
            <a:r>
              <a:rPr lang="fi-FI" b="1" dirty="0"/>
              <a:t>TIETOINEN EMPAATTINEN TEKO JA KIRJAA HUOMIOT.</a:t>
            </a:r>
          </a:p>
          <a:p>
            <a:endParaRPr lang="fi-FI" b="1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0606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b="1" u="sng" dirty="0"/>
              <a:t>3. KUNNIOITUS</a:t>
            </a:r>
            <a:r>
              <a:rPr lang="fi-FI" dirty="0"/>
              <a:t>: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OMA </a:t>
            </a:r>
            <a:r>
              <a:rPr lang="fi-FI" dirty="0"/>
              <a:t>MÄÄRITELMÄ, MITEN KUNNIOITUS ILMENEE ASIAKKAIDEN JA TYÖNTEKIJÖIDEN VÄLISISSÄ SUHTEISSA?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MIETI KUNNIOITTAVIA ASIOITA (HALAUS) JA EPÄKUNNIOITTAVIA ASIOITA (TÖNIMININEN) VARHAISKASVATUKSESSA. MITEN VOIT LISÄTÄ KUNNIOITTAVIA ASIOITA VARHAISKASVATUKSESSA? MITEN VOIT VÄHENTÄÄ EPÄKUNNIOITTAVIA ASIOITA?</a:t>
            </a:r>
          </a:p>
          <a:p>
            <a:pPr marL="0" indent="0">
              <a:buNone/>
            </a:pPr>
            <a:r>
              <a:rPr lang="fi-FI" b="1" dirty="0" smtClean="0"/>
              <a:t>OSOITA </a:t>
            </a:r>
            <a:r>
              <a:rPr lang="fi-FI" b="1" dirty="0"/>
              <a:t>TIETOISESTI KUNNIOITUSTA JA POHDI SEN VAIKUTUSTA VUOROVAIKUTUKSEEN.</a:t>
            </a:r>
          </a:p>
          <a:p>
            <a:endParaRPr lang="fi-FI" dirty="0"/>
          </a:p>
          <a:p>
            <a:r>
              <a:rPr lang="fi-FI" b="1" u="sng" dirty="0"/>
              <a:t>4. TULKINNAT JA OLETTAMUKSET</a:t>
            </a:r>
            <a:r>
              <a:rPr lang="fi-FI" dirty="0"/>
              <a:t>: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POHDI </a:t>
            </a:r>
            <a:r>
              <a:rPr lang="fi-FI" dirty="0"/>
              <a:t>MITÄ TULKINNAT JA OLETTAMUKSET VAIKUTTAVAT VUOROVAIKUTUKSEEN. MITEN IHMISET YRITTÄVÄT VAIKUTTAA JA MUUTTAA TOISTEN MIELIPITEITÄ? ARVIOI MITEN HYVIN MUUTTAMINEN ONNISTUU.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2327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803EB4-D4DA-4A4D-A062-8CF1301AA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Varhaiskasvatuksessa tehtävä yhteistyö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0F12C4-04D6-4FD5-A1E7-FD9B68F81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Varhaiskasvatuslaki ja kaupunkien vasut taustalla</a:t>
            </a:r>
          </a:p>
          <a:p>
            <a:r>
              <a:rPr lang="fi-FI" dirty="0">
                <a:sym typeface="Wingdings" panose="05000000000000000000" pitchFamily="2" charset="2"/>
              </a:rPr>
              <a:t>Kasvatuskumppanuus  yhteistyö ja perheen tukeminen</a:t>
            </a:r>
          </a:p>
          <a:p>
            <a:r>
              <a:rPr lang="fi-FI" dirty="0"/>
              <a:t>Yhteistyön tavoitteeksi määritellään vanhempien ja varhaiskasvattajien yhteinen sitoutuminen lasten terveen ja turvallisen kasvun, kehityksen ja oppimisen edistämiseen</a:t>
            </a:r>
          </a:p>
          <a:p>
            <a:r>
              <a:rPr lang="fi-FI" dirty="0"/>
              <a:t>luottamuksen rakentaminen, tasa-arvoinen vuorovaikutus sekä keskinäinen kunnioitus</a:t>
            </a:r>
          </a:p>
          <a:p>
            <a:r>
              <a:rPr lang="fi-FI" dirty="0"/>
              <a:t>toteutuminen varhaiskasvattajien vastuulla </a:t>
            </a:r>
            <a:r>
              <a:rPr lang="fi-FI" dirty="0">
                <a:sym typeface="Wingdings" panose="05000000000000000000" pitchFamily="2" charset="2"/>
              </a:rPr>
              <a:t> aktiivisuus ja aloitteellisuus</a:t>
            </a:r>
          </a:p>
          <a:p>
            <a:pPr marL="0" indent="0">
              <a:buNone/>
            </a:pP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197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991E8E267B2E54688C92E71F75DC1F8" ma:contentTypeVersion="12" ma:contentTypeDescription="Luo uusi asiakirja." ma:contentTypeScope="" ma:versionID="0d0d4ca410bb43ac2594abbed20f76f3">
  <xsd:schema xmlns:xsd="http://www.w3.org/2001/XMLSchema" xmlns:xs="http://www.w3.org/2001/XMLSchema" xmlns:p="http://schemas.microsoft.com/office/2006/metadata/properties" xmlns:ns3="919f7752-8d9c-4bdc-8753-27a993321872" xmlns:ns4="a5149041-3037-49cb-a805-ab7d0b5517e3" targetNamespace="http://schemas.microsoft.com/office/2006/metadata/properties" ma:root="true" ma:fieldsID="17908f87c14c7a52a0ff1249eb6b6945" ns3:_="" ns4:_="">
    <xsd:import namespace="919f7752-8d9c-4bdc-8753-27a993321872"/>
    <xsd:import namespace="a5149041-3037-49cb-a805-ab7d0b5517e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f7752-8d9c-4bdc-8753-27a99332187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149041-3037-49cb-a805-ab7d0b5517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54AE1AF-FF80-445F-B819-0D8E047727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9f7752-8d9c-4bdc-8753-27a993321872"/>
    <ds:schemaRef ds:uri="a5149041-3037-49cb-a805-ab7d0b5517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66E480-53A6-4C11-A8F5-51C017A7DF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17A84FE-E917-4851-963A-DB734AF79DE0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5149041-3037-49cb-a805-ab7d0b5517e3"/>
    <ds:schemaRef ds:uri="http://purl.org/dc/elements/1.1/"/>
    <ds:schemaRef ds:uri="http://schemas.microsoft.com/office/2006/metadata/properties"/>
    <ds:schemaRef ds:uri="http://schemas.microsoft.com/office/infopath/2007/PartnerControls"/>
    <ds:schemaRef ds:uri="919f7752-8d9c-4bdc-8753-27a99332187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15817</TotalTime>
  <Words>734</Words>
  <Application>Microsoft Office PowerPoint</Application>
  <PresentationFormat>Laajakuva</PresentationFormat>
  <Paragraphs>93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Trebuchet MS</vt:lpstr>
      <vt:lpstr>Wingdings</vt:lpstr>
      <vt:lpstr>Wingdings 3</vt:lpstr>
      <vt:lpstr>Pinta</vt:lpstr>
      <vt:lpstr>YHTEISTYÖ JA PERHEEN TUKEMINEN </vt:lpstr>
      <vt:lpstr>Sananselitys</vt:lpstr>
      <vt:lpstr>DIALOGISUUS VUOROVAIKUTUKSESSA </vt:lpstr>
      <vt:lpstr>Ratkaisukeskeisyys (voimavarakeskeisyys/tavoitekeskeisyys):  - todellisuus muodostuu kielestä, puheesta ja toiminnasta. - ihmiset osaavat parhaiten itse asettaa tavoitteensa. - ihmisellä on voimaa ja resursseja ratkaista ongelmiaan. - ihminen tekee parhaansa, sen mikä on mahdollista juuri nyt.  </vt:lpstr>
      <vt:lpstr>Ongelmat tavoitteiksi</vt:lpstr>
      <vt:lpstr>RATKAISUKESKEISIÄ KYSYMYKSIÄ</vt:lpstr>
      <vt:lpstr>TEHTÄVÄ: </vt:lpstr>
      <vt:lpstr>PowerPoint-esitys</vt:lpstr>
      <vt:lpstr>Varhaiskasvatuksessa tehtävä yhteistyö</vt:lpstr>
      <vt:lpstr>PowerPoint-esitys</vt:lpstr>
      <vt:lpstr>YHTEISTYÖHÖN JA VUOROVAIKUTUKSEEN LIITTYVIÄ TILANTEITA</vt:lpstr>
      <vt:lpstr>PowerPoint-esitys</vt:lpstr>
      <vt:lpstr>PowerPoint-esitys</vt:lpstr>
      <vt:lpstr>PowerPoint-esitys</vt:lpstr>
      <vt:lpstr>YHTEISTYÖN 10 KÄSKYÄ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YHTEISTYÖ JA PERHEEN TUKEMINEN</dc:title>
  <dc:creator>Paronen Johanna</dc:creator>
  <cp:lastModifiedBy>Paukkuri Jenni</cp:lastModifiedBy>
  <cp:revision>19</cp:revision>
  <dcterms:created xsi:type="dcterms:W3CDTF">2016-10-12T09:34:05Z</dcterms:created>
  <dcterms:modified xsi:type="dcterms:W3CDTF">2021-08-30T09:27:46Z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0x0101008991E8E267B2E54688C92E71F75DC1F8</vt:lpwstr>
  </property>
</Properties>
</file>