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
  </p:notesMasterIdLst>
  <p:sldIdLst>
    <p:sldId id="256" r:id="rId2"/>
    <p:sldId id="259" r:id="rId3"/>
    <p:sldId id="269" r:id="rId4"/>
    <p:sldId id="268" r:id="rId5"/>
    <p:sldId id="257" r:id="rId6"/>
    <p:sldId id="277" r:id="rId7"/>
    <p:sldId id="261" r:id="rId8"/>
    <p:sldId id="262" r:id="rId9"/>
    <p:sldId id="270" r:id="rId10"/>
    <p:sldId id="263" r:id="rId11"/>
    <p:sldId id="265" r:id="rId12"/>
    <p:sldId id="275" r:id="rId13"/>
    <p:sldId id="266" r:id="rId14"/>
    <p:sldId id="278" r:id="rId15"/>
    <p:sldId id="267" r:id="rId16"/>
    <p:sldId id="271" r:id="rId17"/>
    <p:sldId id="272" r:id="rId18"/>
  </p:sldIdLst>
  <p:sldSz cx="9144000" cy="6858000" type="screen4x3"/>
  <p:notesSz cx="9929813" cy="679926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p15:clr>
            <a:srgbClr val="A4A3A4"/>
          </p15:clr>
        </p15:guide>
        <p15:guide id="2"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43" autoAdjust="0"/>
    <p:restoredTop sz="94414" autoAdjust="0"/>
  </p:normalViewPr>
  <p:slideViewPr>
    <p:cSldViewPr>
      <p:cViewPr varScale="1">
        <p:scale>
          <a:sx n="69" d="100"/>
          <a:sy n="69" d="100"/>
        </p:scale>
        <p:origin x="1254"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5" d="100"/>
          <a:sy n="75" d="100"/>
        </p:scale>
        <p:origin x="-1704" y="-90"/>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4302919" cy="339963"/>
          </a:xfrm>
          <a:prstGeom prst="rect">
            <a:avLst/>
          </a:prstGeom>
        </p:spPr>
        <p:txBody>
          <a:bodyPr vert="horz" lIns="91440" tIns="45720" rIns="91440" bIns="45720" rtlCol="0"/>
          <a:lstStyle>
            <a:lvl1pPr algn="l">
              <a:defRPr sz="1200"/>
            </a:lvl1pPr>
          </a:lstStyle>
          <a:p>
            <a:endParaRPr lang="fi-FI" dirty="0"/>
          </a:p>
        </p:txBody>
      </p:sp>
      <p:sp>
        <p:nvSpPr>
          <p:cNvPr id="3" name="Päivämäärän paikkamerkki 2"/>
          <p:cNvSpPr>
            <a:spLocks noGrp="1"/>
          </p:cNvSpPr>
          <p:nvPr>
            <p:ph type="dt" idx="1"/>
          </p:nvPr>
        </p:nvSpPr>
        <p:spPr>
          <a:xfrm>
            <a:off x="5625171" y="0"/>
            <a:ext cx="4302919" cy="339963"/>
          </a:xfrm>
          <a:prstGeom prst="rect">
            <a:avLst/>
          </a:prstGeom>
        </p:spPr>
        <p:txBody>
          <a:bodyPr vert="horz" lIns="91440" tIns="45720" rIns="91440" bIns="45720" rtlCol="0"/>
          <a:lstStyle>
            <a:lvl1pPr algn="r">
              <a:defRPr sz="1200"/>
            </a:lvl1pPr>
          </a:lstStyle>
          <a:p>
            <a:fld id="{6FC17D8D-F015-4D5E-819D-2CC05F9CB458}" type="datetimeFigureOut">
              <a:rPr lang="fi-FI" smtClean="0"/>
              <a:t>28.4.2020</a:t>
            </a:fld>
            <a:endParaRPr lang="fi-FI" dirty="0"/>
          </a:p>
        </p:txBody>
      </p:sp>
      <p:sp>
        <p:nvSpPr>
          <p:cNvPr id="4" name="Dian kuvan paikkamerkki 3"/>
          <p:cNvSpPr>
            <a:spLocks noGrp="1" noRot="1" noChangeAspect="1"/>
          </p:cNvSpPr>
          <p:nvPr>
            <p:ph type="sldImg" idx="2"/>
          </p:nvPr>
        </p:nvSpPr>
        <p:spPr>
          <a:xfrm>
            <a:off x="3265488" y="509588"/>
            <a:ext cx="3398837" cy="2549525"/>
          </a:xfrm>
          <a:prstGeom prst="rect">
            <a:avLst/>
          </a:prstGeom>
          <a:noFill/>
          <a:ln w="12700">
            <a:solidFill>
              <a:prstClr val="black"/>
            </a:solidFill>
          </a:ln>
        </p:spPr>
        <p:txBody>
          <a:bodyPr vert="horz" lIns="91440" tIns="45720" rIns="91440" bIns="45720" rtlCol="0" anchor="ctr"/>
          <a:lstStyle/>
          <a:p>
            <a:endParaRPr lang="fi-FI" dirty="0"/>
          </a:p>
        </p:txBody>
      </p:sp>
      <p:sp>
        <p:nvSpPr>
          <p:cNvPr id="5" name="Huomautusten paikkamerkki 4"/>
          <p:cNvSpPr>
            <a:spLocks noGrp="1"/>
          </p:cNvSpPr>
          <p:nvPr>
            <p:ph type="body" sz="quarter" idx="3"/>
          </p:nvPr>
        </p:nvSpPr>
        <p:spPr>
          <a:xfrm>
            <a:off x="992982" y="3229650"/>
            <a:ext cx="7943850" cy="3059668"/>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6457727"/>
            <a:ext cx="4302919" cy="339963"/>
          </a:xfrm>
          <a:prstGeom prst="rect">
            <a:avLst/>
          </a:prstGeom>
        </p:spPr>
        <p:txBody>
          <a:bodyPr vert="horz" lIns="91440" tIns="45720" rIns="91440" bIns="45720" rtlCol="0" anchor="b"/>
          <a:lstStyle>
            <a:lvl1pPr algn="l">
              <a:defRPr sz="1200"/>
            </a:lvl1pPr>
          </a:lstStyle>
          <a:p>
            <a:endParaRPr lang="fi-FI" dirty="0"/>
          </a:p>
        </p:txBody>
      </p:sp>
      <p:sp>
        <p:nvSpPr>
          <p:cNvPr id="7" name="Dian numeron paikkamerkki 6"/>
          <p:cNvSpPr>
            <a:spLocks noGrp="1"/>
          </p:cNvSpPr>
          <p:nvPr>
            <p:ph type="sldNum" sz="quarter" idx="5"/>
          </p:nvPr>
        </p:nvSpPr>
        <p:spPr>
          <a:xfrm>
            <a:off x="5625171" y="6457727"/>
            <a:ext cx="4302919" cy="339963"/>
          </a:xfrm>
          <a:prstGeom prst="rect">
            <a:avLst/>
          </a:prstGeom>
        </p:spPr>
        <p:txBody>
          <a:bodyPr vert="horz" lIns="91440" tIns="45720" rIns="91440" bIns="45720" rtlCol="0" anchor="b"/>
          <a:lstStyle>
            <a:lvl1pPr algn="r">
              <a:defRPr sz="1200"/>
            </a:lvl1pPr>
          </a:lstStyle>
          <a:p>
            <a:fld id="{2262714F-DA97-4061-B8EF-3232DCB122C1}" type="slidenum">
              <a:rPr lang="fi-FI" smtClean="0"/>
              <a:t>‹#›</a:t>
            </a:fld>
            <a:endParaRPr lang="fi-FI" dirty="0"/>
          </a:p>
        </p:txBody>
      </p:sp>
    </p:spTree>
    <p:extLst>
      <p:ext uri="{BB962C8B-B14F-4D97-AF65-F5344CB8AC3E}">
        <p14:creationId xmlns:p14="http://schemas.microsoft.com/office/powerpoint/2010/main" val="1043197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kern="1200" dirty="0" smtClean="0">
                <a:solidFill>
                  <a:schemeClr val="tx1"/>
                </a:solidFill>
                <a:effectLst/>
                <a:latin typeface="+mn-lt"/>
                <a:ea typeface="+mn-ea"/>
                <a:cs typeface="+mn-cs"/>
              </a:rPr>
              <a:t> </a:t>
            </a:r>
          </a:p>
          <a:p>
            <a:endParaRPr lang="fi-FI" sz="1200" kern="1200" dirty="0" smtClean="0">
              <a:solidFill>
                <a:schemeClr val="tx1"/>
              </a:solidFill>
              <a:effectLst/>
              <a:latin typeface="+mn-lt"/>
              <a:ea typeface="+mn-ea"/>
              <a:cs typeface="+mn-cs"/>
            </a:endParaRPr>
          </a:p>
        </p:txBody>
      </p:sp>
      <p:sp>
        <p:nvSpPr>
          <p:cNvPr id="4" name="Dian numeron paikkamerkki 3"/>
          <p:cNvSpPr>
            <a:spLocks noGrp="1"/>
          </p:cNvSpPr>
          <p:nvPr>
            <p:ph type="sldNum" sz="quarter" idx="10"/>
          </p:nvPr>
        </p:nvSpPr>
        <p:spPr/>
        <p:txBody>
          <a:bodyPr/>
          <a:lstStyle/>
          <a:p>
            <a:fld id="{2262714F-DA97-4061-B8EF-3232DCB122C1}" type="slidenum">
              <a:rPr lang="fi-FI" smtClean="0"/>
              <a:t>1</a:t>
            </a:fld>
            <a:endParaRPr lang="fi-FI" dirty="0"/>
          </a:p>
        </p:txBody>
      </p:sp>
    </p:spTree>
    <p:extLst>
      <p:ext uri="{BB962C8B-B14F-4D97-AF65-F5344CB8AC3E}">
        <p14:creationId xmlns:p14="http://schemas.microsoft.com/office/powerpoint/2010/main" val="2244340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a:p>
            <a:endParaRPr lang="fi-FI" dirty="0"/>
          </a:p>
        </p:txBody>
      </p:sp>
      <p:sp>
        <p:nvSpPr>
          <p:cNvPr id="4" name="Dian numeron paikkamerkki 3"/>
          <p:cNvSpPr>
            <a:spLocks noGrp="1"/>
          </p:cNvSpPr>
          <p:nvPr>
            <p:ph type="sldNum" sz="quarter" idx="10"/>
          </p:nvPr>
        </p:nvSpPr>
        <p:spPr/>
        <p:txBody>
          <a:bodyPr/>
          <a:lstStyle/>
          <a:p>
            <a:fld id="{2262714F-DA97-4061-B8EF-3232DCB122C1}" type="slidenum">
              <a:rPr lang="fi-FI" smtClean="0"/>
              <a:t>2</a:t>
            </a:fld>
            <a:endParaRPr lang="fi-FI" dirty="0"/>
          </a:p>
        </p:txBody>
      </p:sp>
    </p:spTree>
    <p:extLst>
      <p:ext uri="{BB962C8B-B14F-4D97-AF65-F5344CB8AC3E}">
        <p14:creationId xmlns:p14="http://schemas.microsoft.com/office/powerpoint/2010/main" val="4246910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2262714F-DA97-4061-B8EF-3232DCB122C1}" type="slidenum">
              <a:rPr lang="fi-FI" smtClean="0"/>
              <a:t>3</a:t>
            </a:fld>
            <a:endParaRPr lang="fi-FI" dirty="0"/>
          </a:p>
        </p:txBody>
      </p:sp>
    </p:spTree>
    <p:extLst>
      <p:ext uri="{BB962C8B-B14F-4D97-AF65-F5344CB8AC3E}">
        <p14:creationId xmlns:p14="http://schemas.microsoft.com/office/powerpoint/2010/main" val="688367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
            </a:r>
            <a:br>
              <a:rPr lang="fi-FI" dirty="0" smtClean="0"/>
            </a:br>
            <a:endParaRPr lang="fi-FI" dirty="0"/>
          </a:p>
        </p:txBody>
      </p:sp>
      <p:sp>
        <p:nvSpPr>
          <p:cNvPr id="4" name="Dian numeron paikkamerkki 3"/>
          <p:cNvSpPr>
            <a:spLocks noGrp="1"/>
          </p:cNvSpPr>
          <p:nvPr>
            <p:ph type="sldNum" sz="quarter" idx="10"/>
          </p:nvPr>
        </p:nvSpPr>
        <p:spPr/>
        <p:txBody>
          <a:bodyPr/>
          <a:lstStyle/>
          <a:p>
            <a:fld id="{2262714F-DA97-4061-B8EF-3232DCB122C1}" type="slidenum">
              <a:rPr lang="fi-FI" smtClean="0"/>
              <a:t>4</a:t>
            </a:fld>
            <a:endParaRPr lang="fi-FI" dirty="0"/>
          </a:p>
        </p:txBody>
      </p:sp>
    </p:spTree>
    <p:extLst>
      <p:ext uri="{BB962C8B-B14F-4D97-AF65-F5344CB8AC3E}">
        <p14:creationId xmlns:p14="http://schemas.microsoft.com/office/powerpoint/2010/main" val="305602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indent="0">
              <a:buNone/>
            </a:pPr>
            <a:r>
              <a:rPr lang="fi-FI" baseline="0" dirty="0" smtClean="0"/>
              <a:t/>
            </a:r>
            <a:br>
              <a:rPr lang="fi-FI" baseline="0" dirty="0" smtClean="0"/>
            </a:br>
            <a:endParaRPr lang="fi-FI" baseline="0" dirty="0" smtClean="0"/>
          </a:p>
        </p:txBody>
      </p:sp>
      <p:sp>
        <p:nvSpPr>
          <p:cNvPr id="4" name="Dian numeron paikkamerkki 3"/>
          <p:cNvSpPr>
            <a:spLocks noGrp="1"/>
          </p:cNvSpPr>
          <p:nvPr>
            <p:ph type="sldNum" sz="quarter" idx="10"/>
          </p:nvPr>
        </p:nvSpPr>
        <p:spPr/>
        <p:txBody>
          <a:bodyPr/>
          <a:lstStyle/>
          <a:p>
            <a:fld id="{2262714F-DA97-4061-B8EF-3232DCB122C1}" type="slidenum">
              <a:rPr lang="fi-FI" smtClean="0"/>
              <a:t>5</a:t>
            </a:fld>
            <a:endParaRPr lang="fi-FI" dirty="0"/>
          </a:p>
        </p:txBody>
      </p:sp>
    </p:spTree>
    <p:extLst>
      <p:ext uri="{BB962C8B-B14F-4D97-AF65-F5344CB8AC3E}">
        <p14:creationId xmlns:p14="http://schemas.microsoft.com/office/powerpoint/2010/main" val="2551111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baseline="0" dirty="0" smtClean="0"/>
          </a:p>
        </p:txBody>
      </p:sp>
      <p:sp>
        <p:nvSpPr>
          <p:cNvPr id="4" name="Dian numeron paikkamerkki 3"/>
          <p:cNvSpPr>
            <a:spLocks noGrp="1"/>
          </p:cNvSpPr>
          <p:nvPr>
            <p:ph type="sldNum" sz="quarter" idx="10"/>
          </p:nvPr>
        </p:nvSpPr>
        <p:spPr/>
        <p:txBody>
          <a:bodyPr/>
          <a:lstStyle/>
          <a:p>
            <a:fld id="{2262714F-DA97-4061-B8EF-3232DCB122C1}" type="slidenum">
              <a:rPr lang="fi-FI" smtClean="0"/>
              <a:t>7</a:t>
            </a:fld>
            <a:endParaRPr lang="fi-FI" dirty="0"/>
          </a:p>
        </p:txBody>
      </p:sp>
    </p:spTree>
    <p:extLst>
      <p:ext uri="{BB962C8B-B14F-4D97-AF65-F5344CB8AC3E}">
        <p14:creationId xmlns:p14="http://schemas.microsoft.com/office/powerpoint/2010/main" val="4158290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2262714F-DA97-4061-B8EF-3232DCB122C1}" type="slidenum">
              <a:rPr lang="fi-FI" smtClean="0"/>
              <a:t>8</a:t>
            </a:fld>
            <a:endParaRPr lang="fi-FI" dirty="0"/>
          </a:p>
        </p:txBody>
      </p:sp>
    </p:spTree>
    <p:extLst>
      <p:ext uri="{BB962C8B-B14F-4D97-AF65-F5344CB8AC3E}">
        <p14:creationId xmlns:p14="http://schemas.microsoft.com/office/powerpoint/2010/main" val="4188171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i-FI" dirty="0"/>
          </a:p>
        </p:txBody>
      </p:sp>
      <p:sp>
        <p:nvSpPr>
          <p:cNvPr id="4" name="Dian numeron paikkamerkki 3"/>
          <p:cNvSpPr>
            <a:spLocks noGrp="1"/>
          </p:cNvSpPr>
          <p:nvPr>
            <p:ph type="sldNum" sz="quarter" idx="10"/>
          </p:nvPr>
        </p:nvSpPr>
        <p:spPr/>
        <p:txBody>
          <a:bodyPr/>
          <a:lstStyle/>
          <a:p>
            <a:fld id="{2262714F-DA97-4061-B8EF-3232DCB122C1}" type="slidenum">
              <a:rPr lang="fi-FI" smtClean="0"/>
              <a:t>9</a:t>
            </a:fld>
            <a:endParaRPr lang="fi-FI" dirty="0"/>
          </a:p>
        </p:txBody>
      </p:sp>
    </p:spTree>
    <p:extLst>
      <p:ext uri="{BB962C8B-B14F-4D97-AF65-F5344CB8AC3E}">
        <p14:creationId xmlns:p14="http://schemas.microsoft.com/office/powerpoint/2010/main" val="126633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228600" indent="-228600">
              <a:buAutoNum type="arabicPeriod"/>
            </a:pPr>
            <a:endParaRPr lang="fi-FI" dirty="0"/>
          </a:p>
        </p:txBody>
      </p:sp>
      <p:sp>
        <p:nvSpPr>
          <p:cNvPr id="4" name="Dian numeron paikkamerkki 3"/>
          <p:cNvSpPr>
            <a:spLocks noGrp="1"/>
          </p:cNvSpPr>
          <p:nvPr>
            <p:ph type="sldNum" sz="quarter" idx="10"/>
          </p:nvPr>
        </p:nvSpPr>
        <p:spPr/>
        <p:txBody>
          <a:bodyPr/>
          <a:lstStyle/>
          <a:p>
            <a:fld id="{2262714F-DA97-4061-B8EF-3232DCB122C1}" type="slidenum">
              <a:rPr lang="fi-FI" smtClean="0"/>
              <a:t>10</a:t>
            </a:fld>
            <a:endParaRPr lang="fi-FI" dirty="0"/>
          </a:p>
        </p:txBody>
      </p:sp>
    </p:spTree>
    <p:extLst>
      <p:ext uri="{BB962C8B-B14F-4D97-AF65-F5344CB8AC3E}">
        <p14:creationId xmlns:p14="http://schemas.microsoft.com/office/powerpoint/2010/main" val="1716282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i-FI" smtClean="0"/>
              <a:t>Muokkaa perustyyl. napsautt.</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8" name="Slide Number Placeholder 7"/>
          <p:cNvSpPr>
            <a:spLocks noGrp="1"/>
          </p:cNvSpPr>
          <p:nvPr>
            <p:ph type="sldNum" sz="quarter" idx="11"/>
          </p:nvPr>
        </p:nvSpPr>
        <p:spPr/>
        <p:txBody>
          <a:bodyPr/>
          <a:lstStyle/>
          <a:p>
            <a:fld id="{4B3BD149-CD6F-40A6-BC94-CB53FD5DA349}" type="slidenum">
              <a:rPr lang="fi-FI" smtClean="0"/>
              <a:t>‹#›</a:t>
            </a:fld>
            <a:endParaRPr lang="fi-FI" dirty="0"/>
          </a:p>
        </p:txBody>
      </p:sp>
      <p:sp>
        <p:nvSpPr>
          <p:cNvPr id="9" name="Footer Placeholder 8"/>
          <p:cNvSpPr>
            <a:spLocks noGrp="1"/>
          </p:cNvSpPr>
          <p:nvPr>
            <p:ph type="ftr" sz="quarter" idx="12"/>
          </p:nvPr>
        </p:nvSpPr>
        <p:spPr/>
        <p:txBody>
          <a:bodyPr/>
          <a:lstStyle/>
          <a:p>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5" name="Footer Placeholder 4"/>
          <p:cNvSpPr>
            <a:spLocks noGrp="1"/>
          </p:cNvSpPr>
          <p:nvPr>
            <p:ph type="ftr" sz="quarter" idx="11"/>
          </p:nvPr>
        </p:nvSpPr>
        <p:spPr/>
        <p:txBody>
          <a:bodyPr/>
          <a:lstStyle/>
          <a:p>
            <a:endParaRPr lang="fi-FI" dirty="0"/>
          </a:p>
        </p:txBody>
      </p:sp>
      <p:sp>
        <p:nvSpPr>
          <p:cNvPr id="6" name="Slide Number Placeholder 5"/>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5" name="Footer Placeholder 4"/>
          <p:cNvSpPr>
            <a:spLocks noGrp="1"/>
          </p:cNvSpPr>
          <p:nvPr>
            <p:ph type="ftr" sz="quarter" idx="11"/>
          </p:nvPr>
        </p:nvSpPr>
        <p:spPr/>
        <p:txBody>
          <a:bodyPr/>
          <a:lstStyle/>
          <a:p>
            <a:endParaRPr lang="fi-FI" dirty="0"/>
          </a:p>
        </p:txBody>
      </p:sp>
      <p:sp>
        <p:nvSpPr>
          <p:cNvPr id="6" name="Slide Number Placeholder 5"/>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smtClean="0"/>
          </a:p>
        </p:txBody>
      </p:sp>
      <p:sp>
        <p:nvSpPr>
          <p:cNvPr id="4" name="Date Placeholder 3"/>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5" name="Footer Placeholder 4"/>
          <p:cNvSpPr>
            <a:spLocks noGrp="1"/>
          </p:cNvSpPr>
          <p:nvPr>
            <p:ph type="ftr" sz="quarter" idx="11"/>
          </p:nvPr>
        </p:nvSpPr>
        <p:spPr/>
        <p:txBody>
          <a:bodyPr/>
          <a:lstStyle/>
          <a:p>
            <a:endParaRPr lang="fi-FI" dirty="0"/>
          </a:p>
        </p:txBody>
      </p:sp>
      <p:sp>
        <p:nvSpPr>
          <p:cNvPr id="6" name="Slide Number Placeholder 5"/>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i-FI" smtClean="0"/>
              <a:t>Muokkaa perustyyl. napsautt.</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5" name="Footer Placeholder 4"/>
          <p:cNvSpPr>
            <a:spLocks noGrp="1"/>
          </p:cNvSpPr>
          <p:nvPr>
            <p:ph type="ftr" sz="quarter" idx="11"/>
          </p:nvPr>
        </p:nvSpPr>
        <p:spPr/>
        <p:txBody>
          <a:bodyPr/>
          <a:lstStyle/>
          <a:p>
            <a:endParaRPr lang="fi-FI" dirty="0"/>
          </a:p>
        </p:txBody>
      </p:sp>
      <p:sp>
        <p:nvSpPr>
          <p:cNvPr id="6" name="Slide Number Placeholder 5"/>
          <p:cNvSpPr>
            <a:spLocks noGrp="1"/>
          </p:cNvSpPr>
          <p:nvPr>
            <p:ph type="sldNum" sz="quarter" idx="12"/>
          </p:nvPr>
        </p:nvSpPr>
        <p:spPr/>
        <p:txBody>
          <a:bodyPr/>
          <a:lstStyle/>
          <a:p>
            <a:fld id="{4B3BD149-CD6F-40A6-BC94-CB53FD5DA349}" type="slidenum">
              <a:rPr lang="fi-FI" smtClean="0"/>
              <a:t>‹#›</a:t>
            </a:fld>
            <a:endParaRPr lang="fi-FI"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smtClean="0"/>
          </a:p>
        </p:txBody>
      </p:sp>
      <p:sp>
        <p:nvSpPr>
          <p:cNvPr id="5" name="Date Placeholder 4"/>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6" name="Footer Placeholder 5"/>
          <p:cNvSpPr>
            <a:spLocks noGrp="1"/>
          </p:cNvSpPr>
          <p:nvPr>
            <p:ph type="ftr" sz="quarter" idx="11"/>
          </p:nvPr>
        </p:nvSpPr>
        <p:spPr/>
        <p:txBody>
          <a:bodyPr/>
          <a:lstStyle/>
          <a:p>
            <a:endParaRPr lang="fi-FI" dirty="0"/>
          </a:p>
        </p:txBody>
      </p:sp>
      <p:sp>
        <p:nvSpPr>
          <p:cNvPr id="7" name="Slide Number Placeholder 6"/>
          <p:cNvSpPr>
            <a:spLocks noGrp="1"/>
          </p:cNvSpPr>
          <p:nvPr>
            <p:ph type="sldNum" sz="quarter" idx="12"/>
          </p:nvPr>
        </p:nvSpPr>
        <p:spPr/>
        <p:txBody>
          <a:bodyPr/>
          <a:lstStyle/>
          <a:p>
            <a:fld id="{4B3BD149-CD6F-40A6-BC94-CB53FD5DA349}" type="slidenum">
              <a:rPr lang="fi-FI" smtClean="0"/>
              <a:t>‹#›</a:t>
            </a:fld>
            <a:endParaRPr lang="fi-FI" dirty="0"/>
          </a:p>
        </p:txBody>
      </p:sp>
      <p:sp>
        <p:nvSpPr>
          <p:cNvPr id="9" name="Content Placeholder 8"/>
          <p:cNvSpPr>
            <a:spLocks noGrp="1"/>
          </p:cNvSpPr>
          <p:nvPr>
            <p:ph sz="quarter" idx="13"/>
          </p:nvPr>
        </p:nvSpPr>
        <p:spPr>
          <a:xfrm>
            <a:off x="365760" y="1600200"/>
            <a:ext cx="4041648" cy="452628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8" name="Footer Placeholder 7"/>
          <p:cNvSpPr>
            <a:spLocks noGrp="1"/>
          </p:cNvSpPr>
          <p:nvPr>
            <p:ph type="ftr" sz="quarter" idx="11"/>
          </p:nvPr>
        </p:nvSpPr>
        <p:spPr/>
        <p:txBody>
          <a:bodyPr/>
          <a:lstStyle/>
          <a:p>
            <a:endParaRPr lang="fi-FI" dirty="0"/>
          </a:p>
        </p:txBody>
      </p:sp>
      <p:sp>
        <p:nvSpPr>
          <p:cNvPr id="9" name="Slide Number Placeholder 8"/>
          <p:cNvSpPr>
            <a:spLocks noGrp="1"/>
          </p:cNvSpPr>
          <p:nvPr>
            <p:ph type="sldNum" sz="quarter" idx="12"/>
          </p:nvPr>
        </p:nvSpPr>
        <p:spPr/>
        <p:txBody>
          <a:bodyPr/>
          <a:lstStyle/>
          <a:p>
            <a:fld id="{4B3BD149-CD6F-40A6-BC94-CB53FD5DA349}" type="slidenum">
              <a:rPr lang="fi-FI" smtClean="0"/>
              <a:t>‹#›</a:t>
            </a:fld>
            <a:endParaRPr lang="fi-FI" dirty="0"/>
          </a:p>
        </p:txBody>
      </p:sp>
      <p:sp>
        <p:nvSpPr>
          <p:cNvPr id="11" name="Content Placeholder 10"/>
          <p:cNvSpPr>
            <a:spLocks noGrp="1"/>
          </p:cNvSpPr>
          <p:nvPr>
            <p:ph sz="quarter" idx="13"/>
          </p:nvPr>
        </p:nvSpPr>
        <p:spPr>
          <a:xfrm>
            <a:off x="457200" y="2212848"/>
            <a:ext cx="4041648" cy="391363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4" name="Footer Placeholder 3"/>
          <p:cNvSpPr>
            <a:spLocks noGrp="1"/>
          </p:cNvSpPr>
          <p:nvPr>
            <p:ph type="ftr" sz="quarter" idx="11"/>
          </p:nvPr>
        </p:nvSpPr>
        <p:spPr/>
        <p:txBody>
          <a:bodyPr/>
          <a:lstStyle/>
          <a:p>
            <a:endParaRPr lang="fi-FI" dirty="0"/>
          </a:p>
        </p:txBody>
      </p:sp>
      <p:sp>
        <p:nvSpPr>
          <p:cNvPr id="5" name="Slide Number Placeholder 4"/>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3" name="Footer Placeholder 2"/>
          <p:cNvSpPr>
            <a:spLocks noGrp="1"/>
          </p:cNvSpPr>
          <p:nvPr>
            <p:ph type="ftr" sz="quarter" idx="11"/>
          </p:nvPr>
        </p:nvSpPr>
        <p:spPr/>
        <p:txBody>
          <a:bodyPr/>
          <a:lstStyle/>
          <a:p>
            <a:endParaRPr lang="fi-FI" dirty="0"/>
          </a:p>
        </p:txBody>
      </p:sp>
      <p:sp>
        <p:nvSpPr>
          <p:cNvPr id="4" name="Slide Number Placeholder 3"/>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i-FI" smtClean="0"/>
              <a:t>Muokkaa perustyyl. napsautt.</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6" name="Footer Placeholder 5"/>
          <p:cNvSpPr>
            <a:spLocks noGrp="1"/>
          </p:cNvSpPr>
          <p:nvPr>
            <p:ph type="ftr" sz="quarter" idx="11"/>
          </p:nvPr>
        </p:nvSpPr>
        <p:spPr/>
        <p:txBody>
          <a:bodyPr/>
          <a:lstStyle/>
          <a:p>
            <a:endParaRPr lang="fi-FI" dirty="0"/>
          </a:p>
        </p:txBody>
      </p:sp>
      <p:sp>
        <p:nvSpPr>
          <p:cNvPr id="7" name="Slide Number Placeholder 6"/>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i-FI" smtClean="0"/>
              <a:t>Muokkaa perustyyl. napsautt.</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dirty="0" smtClean="0"/>
              <a:t>Lisää kuva napsauttamalla kuvaketta</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02A97BA-BDA0-4FC6-8320-6BE382732AB1}" type="datetimeFigureOut">
              <a:rPr lang="fi-FI" smtClean="0"/>
              <a:t>28.4.2020</a:t>
            </a:fld>
            <a:endParaRPr lang="fi-FI" dirty="0"/>
          </a:p>
        </p:txBody>
      </p:sp>
      <p:sp>
        <p:nvSpPr>
          <p:cNvPr id="6" name="Footer Placeholder 5"/>
          <p:cNvSpPr>
            <a:spLocks noGrp="1"/>
          </p:cNvSpPr>
          <p:nvPr>
            <p:ph type="ftr" sz="quarter" idx="11"/>
          </p:nvPr>
        </p:nvSpPr>
        <p:spPr/>
        <p:txBody>
          <a:bodyPr/>
          <a:lstStyle/>
          <a:p>
            <a:endParaRPr lang="fi-FI" dirty="0"/>
          </a:p>
        </p:txBody>
      </p:sp>
      <p:sp>
        <p:nvSpPr>
          <p:cNvPr id="7" name="Slide Number Placeholder 6"/>
          <p:cNvSpPr>
            <a:spLocks noGrp="1"/>
          </p:cNvSpPr>
          <p:nvPr>
            <p:ph type="sldNum" sz="quarter" idx="12"/>
          </p:nvPr>
        </p:nvSpPr>
        <p:spPr/>
        <p:txBody>
          <a:bodyPr/>
          <a:lstStyle/>
          <a:p>
            <a:fld id="{4B3BD149-CD6F-40A6-BC94-CB53FD5DA349}" type="slidenum">
              <a:rPr lang="fi-FI" smtClean="0"/>
              <a:t>‹#›</a:t>
            </a:fld>
            <a:endParaRPr lang="fi-FI"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i-FI" smtClean="0"/>
              <a:t>Muokkaa perustyyl. napsautt.</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02A97BA-BDA0-4FC6-8320-6BE382732AB1}" type="datetimeFigureOut">
              <a:rPr lang="fi-FI" smtClean="0"/>
              <a:t>28.4.2020</a:t>
            </a:fld>
            <a:endParaRPr lang="fi-FI"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i-FI"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4B3BD149-CD6F-40A6-BC94-CB53FD5DA349}" type="slidenum">
              <a:rPr lang="fi-FI" smtClean="0"/>
              <a:t>‹#›</a:t>
            </a:fld>
            <a:endParaRPr lang="fi-FI"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457200" y="1844824"/>
            <a:ext cx="8147248" cy="2592288"/>
          </a:xfrm>
        </p:spPr>
        <p:txBody>
          <a:bodyPr/>
          <a:lstStyle/>
          <a:p>
            <a:pPr>
              <a:lnSpc>
                <a:spcPct val="100000"/>
              </a:lnSpc>
            </a:pPr>
            <a:r>
              <a:rPr lang="fi-FI" sz="2800" dirty="0" smtClean="0"/>
              <a:t/>
            </a:r>
            <a:br>
              <a:rPr lang="fi-FI" sz="2800" dirty="0" smtClean="0"/>
            </a:br>
            <a:r>
              <a:rPr lang="fi-FI" sz="2800" dirty="0"/>
              <a:t/>
            </a:r>
            <a:br>
              <a:rPr lang="fi-FI" sz="2800" dirty="0"/>
            </a:br>
            <a:r>
              <a:rPr lang="fi-FI" sz="2800" dirty="0" smtClean="0"/>
              <a:t/>
            </a:r>
            <a:br>
              <a:rPr lang="fi-FI" sz="2800" dirty="0" smtClean="0"/>
            </a:br>
            <a:r>
              <a:rPr lang="fi-FI" sz="2800" dirty="0" smtClean="0"/>
              <a:t/>
            </a:r>
            <a:br>
              <a:rPr lang="fi-FI" sz="2800" dirty="0" smtClean="0"/>
            </a:br>
            <a:r>
              <a:rPr lang="fi-FI" sz="2800" dirty="0"/>
              <a:t/>
            </a:r>
            <a:br>
              <a:rPr lang="fi-FI" sz="2800" dirty="0"/>
            </a:br>
            <a:r>
              <a:rPr lang="fi-FI" sz="2800" dirty="0" smtClean="0"/>
              <a:t/>
            </a:r>
            <a:br>
              <a:rPr lang="fi-FI" sz="2800" dirty="0" smtClean="0"/>
            </a:br>
            <a:r>
              <a:rPr lang="fi-FI" sz="2800" dirty="0"/>
              <a:t/>
            </a:r>
            <a:br>
              <a:rPr lang="fi-FI" sz="2800" dirty="0"/>
            </a:br>
            <a:r>
              <a:rPr lang="fi-FI" sz="2800" dirty="0"/>
              <a:t/>
            </a:r>
            <a:br>
              <a:rPr lang="fi-FI" sz="2800" dirty="0"/>
            </a:br>
            <a:r>
              <a:rPr lang="fi-FI" sz="2800" dirty="0" smtClean="0"/>
              <a:t/>
            </a:r>
            <a:br>
              <a:rPr lang="fi-FI" sz="2800" dirty="0" smtClean="0"/>
            </a:br>
            <a:r>
              <a:rPr lang="fi-FI" sz="2800" dirty="0"/>
              <a:t/>
            </a:r>
            <a:br>
              <a:rPr lang="fi-FI" sz="2800" dirty="0"/>
            </a:br>
            <a:r>
              <a:rPr lang="fi-FI" sz="2800" dirty="0" smtClean="0"/>
              <a:t/>
            </a:r>
            <a:br>
              <a:rPr lang="fi-FI" sz="2800" dirty="0" smtClean="0"/>
            </a:br>
            <a:r>
              <a:rPr lang="fi-FI" sz="2800" dirty="0" smtClean="0"/>
              <a:t>HUOMAA </a:t>
            </a:r>
            <a:r>
              <a:rPr lang="fi-FI" sz="2800" dirty="0" smtClean="0"/>
              <a:t>HYVÄ </a:t>
            </a:r>
            <a:r>
              <a:rPr lang="fi-FI" sz="2800" dirty="0" smtClean="0"/>
              <a:t>LAPSESSA</a:t>
            </a:r>
            <a:br>
              <a:rPr lang="fi-FI" sz="2800" dirty="0" smtClean="0"/>
            </a:br>
            <a:r>
              <a:rPr lang="fi-FI" sz="2800" dirty="0" smtClean="0"/>
              <a:t>MYÖNTEISEN VUOROVAIKUTUSSUHTEEN LUOMINEN</a:t>
            </a:r>
            <a:r>
              <a:rPr lang="fi-FI" sz="2000" dirty="0" smtClean="0">
                <a:effectLst/>
              </a:rPr>
              <a:t/>
            </a:r>
            <a:br>
              <a:rPr lang="fi-FI" sz="2000" dirty="0" smtClean="0">
                <a:effectLst/>
              </a:rPr>
            </a:br>
            <a:r>
              <a:rPr lang="fi-FI" sz="2000" dirty="0" smtClean="0">
                <a:effectLst/>
              </a:rPr>
              <a:t>(Kouvolan </a:t>
            </a:r>
            <a:r>
              <a:rPr lang="fi-FI" sz="2000" dirty="0" smtClean="0">
                <a:effectLst/>
              </a:rPr>
              <a:t>kaupungin varhaiskasvatuksen kuraattori Kirsi Ollikainen</a:t>
            </a:r>
            <a:r>
              <a:rPr lang="fi-FI" sz="2000" dirty="0" smtClean="0">
                <a:effectLst/>
              </a:rPr>
              <a:t>)</a:t>
            </a:r>
            <a:r>
              <a:rPr lang="fi-FI" sz="1600" dirty="0" smtClean="0">
                <a:effectLst/>
              </a:rPr>
              <a:t/>
            </a:r>
            <a:br>
              <a:rPr lang="fi-FI" sz="1600" dirty="0" smtClean="0">
                <a:effectLst/>
              </a:rPr>
            </a:br>
            <a:endParaRPr lang="fi-FI" sz="1600" dirty="0">
              <a:effectLst/>
            </a:endParaRPr>
          </a:p>
        </p:txBody>
      </p:sp>
      <p:sp>
        <p:nvSpPr>
          <p:cNvPr id="5" name="Sisällön paikkamerkki 4"/>
          <p:cNvSpPr>
            <a:spLocks noGrp="1"/>
          </p:cNvSpPr>
          <p:nvPr>
            <p:ph idx="1"/>
          </p:nvPr>
        </p:nvSpPr>
        <p:spPr>
          <a:xfrm>
            <a:off x="457200" y="836712"/>
            <a:ext cx="8435280" cy="5289451"/>
          </a:xfrm>
        </p:spPr>
        <p:txBody>
          <a:bodyPr/>
          <a:lstStyle/>
          <a:p>
            <a:pPr marL="0" indent="0">
              <a:buNone/>
            </a:pPr>
            <a:r>
              <a:rPr lang="fi-FI" b="1" dirty="0" smtClean="0"/>
              <a:t/>
            </a:r>
            <a:br>
              <a:rPr lang="fi-FI" b="1" dirty="0" smtClean="0"/>
            </a:br>
            <a:endParaRPr lang="fi-FI" b="1" dirty="0" smtClean="0"/>
          </a:p>
          <a:p>
            <a:pPr marL="0" indent="0">
              <a:buNone/>
            </a:pPr>
            <a:endParaRPr lang="fi-FI" sz="2000" dirty="0"/>
          </a:p>
        </p:txBody>
      </p:sp>
    </p:spTree>
    <p:extLst>
      <p:ext uri="{BB962C8B-B14F-4D97-AF65-F5344CB8AC3E}">
        <p14:creationId xmlns:p14="http://schemas.microsoft.com/office/powerpoint/2010/main" val="31412025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isällön paikkamerkki 3"/>
          <p:cNvSpPr>
            <a:spLocks noGrp="1"/>
          </p:cNvSpPr>
          <p:nvPr>
            <p:ph idx="1"/>
          </p:nvPr>
        </p:nvSpPr>
        <p:spPr>
          <a:xfrm>
            <a:off x="457200" y="548680"/>
            <a:ext cx="8435280" cy="5760640"/>
          </a:xfrm>
        </p:spPr>
        <p:txBody>
          <a:bodyPr>
            <a:normAutofit/>
          </a:bodyPr>
          <a:lstStyle/>
          <a:p>
            <a:pPr marL="0" indent="0">
              <a:buNone/>
            </a:pPr>
            <a:r>
              <a:rPr lang="fi-FI" sz="2000" b="1" dirty="0" smtClean="0"/>
              <a:t>Myönteinen palaute</a:t>
            </a:r>
            <a:br>
              <a:rPr lang="fi-FI" sz="2000" b="1" dirty="0" smtClean="0"/>
            </a:br>
            <a:endParaRPr lang="fi-FI" sz="2000" b="1" dirty="0" smtClean="0"/>
          </a:p>
          <a:p>
            <a:r>
              <a:rPr lang="fi-FI" sz="1600" dirty="0"/>
              <a:t>v</a:t>
            </a:r>
            <a:r>
              <a:rPr lang="fi-FI" sz="1600" dirty="0" smtClean="0"/>
              <a:t>aikuttaa tutkitusti tehokkaammin kuin kielteinen palaute</a:t>
            </a:r>
            <a:br>
              <a:rPr lang="fi-FI" sz="1600" dirty="0" smtClean="0"/>
            </a:br>
            <a:endParaRPr lang="fi-FI" sz="1600" dirty="0" smtClean="0"/>
          </a:p>
          <a:p>
            <a:r>
              <a:rPr lang="fi-FI" sz="1600" dirty="0"/>
              <a:t>v</a:t>
            </a:r>
            <a:r>
              <a:rPr lang="fi-FI" sz="1600" dirty="0" smtClean="0"/>
              <a:t>aikuttaa  lapsen motivaatioon</a:t>
            </a:r>
            <a:br>
              <a:rPr lang="fi-FI" sz="1600" dirty="0" smtClean="0"/>
            </a:br>
            <a:endParaRPr lang="fi-FI" sz="1600" dirty="0" smtClean="0"/>
          </a:p>
          <a:p>
            <a:r>
              <a:rPr lang="fi-FI" sz="1600" dirty="0" smtClean="0"/>
              <a:t>Vaikuttaa  lapsen kykyyn toimia oikein</a:t>
            </a:r>
            <a:br>
              <a:rPr lang="fi-FI" sz="1600" dirty="0" smtClean="0"/>
            </a:br>
            <a:endParaRPr lang="fi-FI" sz="1600" dirty="0" smtClean="0"/>
          </a:p>
          <a:p>
            <a:pPr marL="0" indent="0">
              <a:buNone/>
            </a:pPr>
            <a:r>
              <a:rPr lang="fi-FI" sz="1600" b="1" dirty="0" smtClean="0"/>
              <a:t>=&gt;</a:t>
            </a:r>
            <a:r>
              <a:rPr lang="fi-FI" sz="1600" dirty="0" smtClean="0"/>
              <a:t> jokaisen lapsen tulee saada positiivista  palautetta ja onnistumisen kokemuksia</a:t>
            </a:r>
            <a:br>
              <a:rPr lang="fi-FI" sz="1600" dirty="0" smtClean="0"/>
            </a:br>
            <a:r>
              <a:rPr lang="fi-FI" sz="1600" dirty="0" smtClean="0"/>
              <a:t/>
            </a:r>
            <a:br>
              <a:rPr lang="fi-FI" sz="1600" dirty="0" smtClean="0"/>
            </a:br>
            <a:r>
              <a:rPr lang="fi-FI" sz="1600" b="1" dirty="0" smtClean="0"/>
              <a:t>=&gt;</a:t>
            </a:r>
            <a:r>
              <a:rPr lang="fi-FI" sz="1600" dirty="0" smtClean="0"/>
              <a:t> kasvattajan tehtävä on huomata  lapsen onnistumiset, auttaa  lasta onnistumaan, luoda onnistumisen paikkoja ja antaa niissä tilanteissa hyvää, myönteistä ja kannustavaa palautetta! </a:t>
            </a:r>
            <a:br>
              <a:rPr lang="fi-FI" sz="1600" dirty="0" smtClean="0"/>
            </a:br>
            <a:endParaRPr lang="fi-FI" sz="1600" dirty="0" smtClean="0"/>
          </a:p>
          <a:p>
            <a:r>
              <a:rPr lang="fi-FI" sz="1600" dirty="0" smtClean="0">
                <a:solidFill>
                  <a:schemeClr val="bg1">
                    <a:lumMod val="50000"/>
                  </a:schemeClr>
                </a:solidFill>
              </a:rPr>
              <a:t>Positiivisen ja kannustavan palautteen antaminen on itsessään osa lapsen kasvun tukemista ja ohjaamista, sen tarkoituksena on edistää lapsen itsetunnon ja minäkuvan muotoutumista terveeksi ja vahvaksi. </a:t>
            </a:r>
            <a:br>
              <a:rPr lang="fi-FI" sz="1600" dirty="0" smtClean="0">
                <a:solidFill>
                  <a:schemeClr val="bg1">
                    <a:lumMod val="50000"/>
                  </a:schemeClr>
                </a:solidFill>
              </a:rPr>
            </a:br>
            <a:r>
              <a:rPr lang="fi-FI" sz="1600" dirty="0" smtClean="0">
                <a:solidFill>
                  <a:schemeClr val="bg1">
                    <a:lumMod val="50000"/>
                  </a:schemeClr>
                </a:solidFill>
              </a:rPr>
              <a:t>Sitä kautta lapsi oppii vähitellen ottamaan vastuuta myös omista valinnoistaan, teoistaan  ja itsestään </a:t>
            </a:r>
          </a:p>
          <a:p>
            <a:endParaRPr lang="fi-FI" sz="1600" dirty="0" smtClean="0"/>
          </a:p>
          <a:p>
            <a:r>
              <a:rPr lang="fi-FI" sz="1600" dirty="0"/>
              <a:t>määrätietoisesti käytettynä se vahvistaa ja edistää lapsen toivottua käytöstä</a:t>
            </a:r>
          </a:p>
          <a:p>
            <a:endParaRPr lang="fi-FI" sz="2000" dirty="0" smtClean="0"/>
          </a:p>
          <a:p>
            <a:endParaRPr lang="fi-FI" sz="2000" b="1" dirty="0"/>
          </a:p>
        </p:txBody>
      </p:sp>
    </p:spTree>
    <p:extLst>
      <p:ext uri="{BB962C8B-B14F-4D97-AF65-F5344CB8AC3E}">
        <p14:creationId xmlns:p14="http://schemas.microsoft.com/office/powerpoint/2010/main" val="19322926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332656"/>
            <a:ext cx="8229600" cy="1872208"/>
          </a:xfrm>
        </p:spPr>
        <p:txBody>
          <a:bodyPr/>
          <a:lstStyle/>
          <a:p>
            <a:pPr>
              <a:lnSpc>
                <a:spcPct val="100000"/>
              </a:lnSpc>
            </a:pPr>
            <a:r>
              <a:rPr lang="fi-FI" sz="2800" dirty="0" smtClean="0"/>
              <a:t/>
            </a:r>
            <a:br>
              <a:rPr lang="fi-FI" sz="2800" dirty="0" smtClean="0"/>
            </a:br>
            <a:r>
              <a:rPr lang="fi-FI" sz="2800" dirty="0"/>
              <a:t/>
            </a:r>
            <a:br>
              <a:rPr lang="fi-FI" sz="2800" dirty="0"/>
            </a:br>
            <a:r>
              <a:rPr lang="fi-FI" sz="1400" dirty="0" smtClean="0"/>
              <a:t/>
            </a:r>
            <a:br>
              <a:rPr lang="fi-FI" sz="1400" dirty="0" smtClean="0"/>
            </a:br>
            <a:r>
              <a:rPr lang="fi-FI" sz="2800" dirty="0" smtClean="0">
                <a:effectLst/>
              </a:rPr>
              <a:t/>
            </a:r>
            <a:br>
              <a:rPr lang="fi-FI" sz="2800" dirty="0" smtClean="0">
                <a:effectLst/>
              </a:rPr>
            </a:br>
            <a:r>
              <a:rPr lang="fi-FI" sz="2800" dirty="0" smtClean="0">
                <a:effectLst/>
              </a:rPr>
              <a:t/>
            </a:r>
            <a:br>
              <a:rPr lang="fi-FI" sz="2800" dirty="0" smtClean="0">
                <a:effectLst/>
              </a:rPr>
            </a:br>
            <a:r>
              <a:rPr lang="fi-FI" sz="2800" dirty="0" smtClean="0">
                <a:effectLst/>
              </a:rPr>
              <a:t/>
            </a:r>
            <a:br>
              <a:rPr lang="fi-FI" sz="2800" dirty="0" smtClean="0">
                <a:effectLst/>
              </a:rPr>
            </a:br>
            <a:r>
              <a:rPr lang="fi-FI" sz="2800" dirty="0">
                <a:effectLst/>
              </a:rPr>
              <a:t/>
            </a:r>
            <a:br>
              <a:rPr lang="fi-FI" sz="2800" dirty="0">
                <a:effectLst/>
              </a:rPr>
            </a:br>
            <a:r>
              <a:rPr lang="fi-FI" sz="2800" dirty="0" smtClean="0">
                <a:effectLst/>
              </a:rPr>
              <a:t/>
            </a:r>
            <a:br>
              <a:rPr lang="fi-FI" sz="2800" dirty="0" smtClean="0">
                <a:effectLst/>
              </a:rPr>
            </a:br>
            <a:r>
              <a:rPr lang="fi-FI" sz="2800" dirty="0">
                <a:effectLst/>
              </a:rPr>
              <a:t/>
            </a:r>
            <a:br>
              <a:rPr lang="fi-FI" sz="2800" dirty="0">
                <a:effectLst/>
              </a:rPr>
            </a:br>
            <a:r>
              <a:rPr lang="fi-FI" sz="2800" dirty="0" smtClean="0">
                <a:effectLst/>
              </a:rPr>
              <a:t/>
            </a:r>
            <a:br>
              <a:rPr lang="fi-FI" sz="2800" dirty="0" smtClean="0">
                <a:effectLst/>
              </a:rPr>
            </a:br>
            <a:r>
              <a:rPr lang="fi-FI" sz="2800" dirty="0" smtClean="0">
                <a:effectLst/>
              </a:rPr>
              <a:t/>
            </a:r>
            <a:br>
              <a:rPr lang="fi-FI" sz="2800" dirty="0" smtClean="0">
                <a:effectLst/>
              </a:rPr>
            </a:br>
            <a:r>
              <a:rPr lang="fi-FI" sz="2800" dirty="0">
                <a:effectLst/>
              </a:rPr>
              <a:t/>
            </a:r>
            <a:br>
              <a:rPr lang="fi-FI" sz="2800" dirty="0">
                <a:effectLst/>
              </a:rPr>
            </a:br>
            <a:r>
              <a:rPr lang="fi-FI" sz="2800" dirty="0" smtClean="0">
                <a:effectLst/>
              </a:rPr>
              <a:t/>
            </a:r>
            <a:br>
              <a:rPr lang="fi-FI" sz="2800" dirty="0" smtClean="0">
                <a:effectLst/>
              </a:rPr>
            </a:br>
            <a:r>
              <a:rPr lang="fi-FI" sz="2800" dirty="0">
                <a:effectLst/>
              </a:rPr>
              <a:t/>
            </a:r>
            <a:br>
              <a:rPr lang="fi-FI" sz="2800" dirty="0">
                <a:effectLst/>
              </a:rPr>
            </a:br>
            <a:r>
              <a:rPr lang="fi-FI" sz="2800" dirty="0" smtClean="0">
                <a:effectLst/>
              </a:rPr>
              <a:t/>
            </a:r>
            <a:br>
              <a:rPr lang="fi-FI" sz="2800" dirty="0" smtClean="0">
                <a:effectLst/>
              </a:rPr>
            </a:br>
            <a:r>
              <a:rPr lang="fi-FI" sz="2800" dirty="0" smtClean="0">
                <a:effectLst/>
              </a:rPr>
              <a:t>Erilaisia </a:t>
            </a:r>
            <a:r>
              <a:rPr lang="fi-FI" sz="2800" dirty="0">
                <a:effectLst/>
              </a:rPr>
              <a:t>tapoja antaa myönteistä palautetta </a:t>
            </a:r>
            <a:r>
              <a:rPr lang="fi-FI" sz="1400" dirty="0" smtClean="0"/>
              <a:t/>
            </a:r>
            <a:br>
              <a:rPr lang="fi-FI" sz="1400" dirty="0" smtClean="0"/>
            </a:br>
            <a:r>
              <a:rPr lang="fi-FI" sz="1400" dirty="0">
                <a:effectLst/>
              </a:rPr>
              <a:t/>
            </a:r>
            <a:br>
              <a:rPr lang="fi-FI" sz="1400" dirty="0">
                <a:effectLst/>
              </a:rPr>
            </a:br>
            <a:r>
              <a:rPr lang="fi-FI" sz="1600" b="1" dirty="0">
                <a:effectLst/>
              </a:rPr>
              <a:t>Jokaisessa on oma kauneutensa, se on vain löydettävä. </a:t>
            </a:r>
            <a:br>
              <a:rPr lang="fi-FI" sz="1600" b="1" dirty="0">
                <a:effectLst/>
              </a:rPr>
            </a:br>
            <a:r>
              <a:rPr lang="fi-FI" sz="1600" b="1" dirty="0">
                <a:effectLst/>
              </a:rPr>
              <a:t>Siitä mihin kiinnitämme huomiomme tulee todellisuutta ja se lisääntyy!</a:t>
            </a:r>
            <a:r>
              <a:rPr lang="fi-FI" sz="2000" dirty="0">
                <a:effectLst/>
              </a:rPr>
              <a:t/>
            </a:r>
            <a:br>
              <a:rPr lang="fi-FI" sz="2000" dirty="0">
                <a:effectLst/>
              </a:rPr>
            </a:br>
            <a:r>
              <a:rPr lang="fi-FI" sz="2000" dirty="0">
                <a:effectLst/>
              </a:rPr>
              <a:t> </a:t>
            </a:r>
            <a:br>
              <a:rPr lang="fi-FI" sz="2000" dirty="0">
                <a:effectLst/>
              </a:rPr>
            </a:br>
            <a:endParaRPr lang="fi-FI" sz="2000" dirty="0"/>
          </a:p>
        </p:txBody>
      </p:sp>
      <p:sp>
        <p:nvSpPr>
          <p:cNvPr id="3" name="Sisällön paikkamerkki 2"/>
          <p:cNvSpPr>
            <a:spLocks noGrp="1"/>
          </p:cNvSpPr>
          <p:nvPr>
            <p:ph sz="half" idx="2"/>
          </p:nvPr>
        </p:nvSpPr>
        <p:spPr>
          <a:xfrm>
            <a:off x="467544" y="1916832"/>
            <a:ext cx="4038600" cy="4608512"/>
          </a:xfrm>
        </p:spPr>
        <p:txBody>
          <a:bodyPr>
            <a:normAutofit/>
          </a:bodyPr>
          <a:lstStyle/>
          <a:p>
            <a:pPr marL="0" indent="0">
              <a:buNone/>
            </a:pPr>
            <a:r>
              <a:rPr lang="fi-FI" sz="1600" b="1" dirty="0" smtClean="0"/>
              <a:t>Kiittäminen</a:t>
            </a:r>
          </a:p>
          <a:p>
            <a:pPr marL="0" indent="0">
              <a:buNone/>
            </a:pPr>
            <a:r>
              <a:rPr lang="fi-FI" sz="1600" dirty="0" smtClean="0"/>
              <a:t>Luonteva </a:t>
            </a:r>
            <a:r>
              <a:rPr lang="fi-FI" sz="1600" dirty="0"/>
              <a:t>tapa antaa lapselle myönteistä palautetta, samalla hän saa hyvän mallin ja oppii kiittämään toisia</a:t>
            </a:r>
            <a:r>
              <a:rPr lang="fi-FI" sz="1600" dirty="0" smtClean="0"/>
              <a:t>.</a:t>
            </a:r>
            <a:r>
              <a:rPr lang="fi-FI" sz="1600" dirty="0"/>
              <a:t> </a:t>
            </a:r>
            <a:r>
              <a:rPr lang="fi-FI" sz="1600" dirty="0" smtClean="0"/>
              <a:t/>
            </a:r>
            <a:br>
              <a:rPr lang="fi-FI" sz="1600" dirty="0" smtClean="0"/>
            </a:br>
            <a:endParaRPr lang="fi-FI" sz="1600" dirty="0"/>
          </a:p>
          <a:p>
            <a:pPr>
              <a:buFont typeface="Wingdings" panose="05000000000000000000" pitchFamily="2" charset="2"/>
              <a:buChar char="v"/>
            </a:pPr>
            <a:r>
              <a:rPr lang="fi-FI" sz="1600" dirty="0"/>
              <a:t>kiitos, kun</a:t>
            </a:r>
          </a:p>
          <a:p>
            <a:pPr>
              <a:buFont typeface="Wingdings" panose="05000000000000000000" pitchFamily="2" charset="2"/>
              <a:buChar char="v"/>
            </a:pPr>
            <a:r>
              <a:rPr lang="fi-FI" sz="1600" dirty="0" smtClean="0"/>
              <a:t>olipa </a:t>
            </a:r>
            <a:r>
              <a:rPr lang="fi-FI" sz="1600" dirty="0"/>
              <a:t>kiva, kun</a:t>
            </a:r>
          </a:p>
          <a:p>
            <a:pPr>
              <a:buFont typeface="Wingdings" panose="05000000000000000000" pitchFamily="2" charset="2"/>
              <a:buChar char="v"/>
            </a:pPr>
            <a:r>
              <a:rPr lang="fi-FI" sz="1600" dirty="0"/>
              <a:t>ilahduin, </a:t>
            </a:r>
            <a:r>
              <a:rPr lang="fi-FI" sz="1600" dirty="0" smtClean="0"/>
              <a:t>kun</a:t>
            </a:r>
          </a:p>
          <a:p>
            <a:pPr>
              <a:buFont typeface="Wingdings" panose="05000000000000000000" pitchFamily="2" charset="2"/>
              <a:buChar char="v"/>
            </a:pPr>
            <a:endParaRPr lang="fi-FI" sz="1600" dirty="0"/>
          </a:p>
          <a:p>
            <a:pPr marL="0" indent="0">
              <a:buNone/>
            </a:pPr>
            <a:r>
              <a:rPr lang="fi-FI" sz="1600" dirty="0"/>
              <a:t>Kokeile viikon ajan kiittää lasta kaikenlaisista asioista, joita hänen kuuluukin tehdä. Miten kiitos vaikuttaa?</a:t>
            </a:r>
          </a:p>
          <a:p>
            <a:pPr>
              <a:buFont typeface="Wingdings" panose="05000000000000000000" pitchFamily="2" charset="2"/>
              <a:buChar char="v"/>
            </a:pPr>
            <a:endParaRPr lang="fi-FI" sz="1600" dirty="0" smtClean="0"/>
          </a:p>
          <a:p>
            <a:pPr marL="0" indent="0">
              <a:buNone/>
            </a:pPr>
            <a:endParaRPr lang="fi-FI" sz="1600" dirty="0"/>
          </a:p>
          <a:p>
            <a:endParaRPr lang="fi-FI" sz="1600" dirty="0"/>
          </a:p>
        </p:txBody>
      </p:sp>
      <p:sp>
        <p:nvSpPr>
          <p:cNvPr id="4" name="Sisällön paikkamerkki 3"/>
          <p:cNvSpPr>
            <a:spLocks noGrp="1"/>
          </p:cNvSpPr>
          <p:nvPr>
            <p:ph sz="quarter" idx="13"/>
          </p:nvPr>
        </p:nvSpPr>
        <p:spPr>
          <a:xfrm>
            <a:off x="4572000" y="1916832"/>
            <a:ext cx="4392488" cy="4536504"/>
          </a:xfrm>
        </p:spPr>
        <p:txBody>
          <a:bodyPr>
            <a:normAutofit/>
          </a:bodyPr>
          <a:lstStyle/>
          <a:p>
            <a:pPr marL="0" indent="0">
              <a:buNone/>
            </a:pPr>
            <a:r>
              <a:rPr lang="fi-FI" sz="1600" b="1" dirty="0"/>
              <a:t>Sanaton kehuminen </a:t>
            </a:r>
            <a:r>
              <a:rPr lang="fi-FI" sz="1600" dirty="0"/>
              <a:t> </a:t>
            </a:r>
          </a:p>
          <a:p>
            <a:pPr marL="0" indent="0">
              <a:buNone/>
            </a:pPr>
            <a:r>
              <a:rPr lang="fi-FI" sz="1600" dirty="0"/>
              <a:t>Sanaton kehu on monissa tilanteissa kätevä, se on kuin salainen koodi</a:t>
            </a:r>
            <a:br>
              <a:rPr lang="fi-FI" sz="1600" dirty="0"/>
            </a:br>
            <a:endParaRPr lang="fi-FI" sz="1600" dirty="0"/>
          </a:p>
          <a:p>
            <a:pPr lvl="0">
              <a:buFont typeface="Wingdings" panose="05000000000000000000" pitchFamily="2" charset="2"/>
              <a:buChar char="v"/>
            </a:pPr>
            <a:r>
              <a:rPr lang="fi-FI" sz="1600" dirty="0" err="1"/>
              <a:t>peukuttaminen</a:t>
            </a:r>
            <a:endParaRPr lang="fi-FI" sz="1600" dirty="0"/>
          </a:p>
          <a:p>
            <a:pPr lvl="0">
              <a:buFont typeface="Wingdings" panose="05000000000000000000" pitchFamily="2" charset="2"/>
              <a:buChar char="v"/>
            </a:pPr>
            <a:r>
              <a:rPr lang="fi-FI" sz="1600" dirty="0"/>
              <a:t>hiusten pörröttäminen</a:t>
            </a:r>
          </a:p>
          <a:p>
            <a:pPr lvl="0">
              <a:buFont typeface="Wingdings" panose="05000000000000000000" pitchFamily="2" charset="2"/>
              <a:buChar char="v"/>
            </a:pPr>
            <a:r>
              <a:rPr lang="fi-FI" sz="1600" dirty="0"/>
              <a:t>ihastele lapsen aikaansaannosta näyttelemällä hämmästynyttä</a:t>
            </a:r>
          </a:p>
          <a:p>
            <a:pPr lvl="0">
              <a:buFont typeface="Wingdings" panose="05000000000000000000" pitchFamily="2" charset="2"/>
              <a:buChar char="v"/>
            </a:pPr>
            <a:r>
              <a:rPr lang="fi-FI" sz="1600" dirty="0"/>
              <a:t>ota kameralla kuva siitä, mitä lapsi on tehnyt</a:t>
            </a:r>
          </a:p>
          <a:p>
            <a:pPr lvl="0">
              <a:buFont typeface="Wingdings" panose="05000000000000000000" pitchFamily="2" charset="2"/>
              <a:buChar char="v"/>
            </a:pPr>
            <a:r>
              <a:rPr lang="fi-FI" sz="1600" dirty="0"/>
              <a:t>pyydä toista aikuista katsomaan mitä lapsi on </a:t>
            </a:r>
            <a:r>
              <a:rPr lang="fi-FI" sz="1600" dirty="0" smtClean="0"/>
              <a:t>tehnyt</a:t>
            </a:r>
          </a:p>
          <a:p>
            <a:pPr marL="0" indent="0">
              <a:buNone/>
            </a:pPr>
            <a:r>
              <a:rPr lang="fi-FI" sz="1600" dirty="0"/>
              <a:t>Sopikaa lapsiryhmän kanssa jokin merkki, jonka avulla kaikki voivat kehua ja kannustaa toisiaan, aina kun siihen on vähäisintäkin aihetta </a:t>
            </a:r>
            <a:r>
              <a:rPr lang="fi-FI" sz="1600" dirty="0">
                <a:sym typeface="Wingdings" panose="05000000000000000000" pitchFamily="2" charset="2"/>
              </a:rPr>
              <a:t></a:t>
            </a:r>
            <a:endParaRPr lang="fi-FI" sz="1600" dirty="0"/>
          </a:p>
          <a:p>
            <a:pPr lvl="0">
              <a:buFont typeface="Wingdings" panose="05000000000000000000" pitchFamily="2" charset="2"/>
              <a:buChar char="v"/>
            </a:pPr>
            <a:endParaRPr lang="fi-FI" sz="1600" dirty="0"/>
          </a:p>
          <a:p>
            <a:pPr marL="0" indent="0">
              <a:buNone/>
            </a:pPr>
            <a:endParaRPr lang="fi-FI" sz="1600" dirty="0"/>
          </a:p>
        </p:txBody>
      </p:sp>
    </p:spTree>
    <p:extLst>
      <p:ext uri="{BB962C8B-B14F-4D97-AF65-F5344CB8AC3E}">
        <p14:creationId xmlns:p14="http://schemas.microsoft.com/office/powerpoint/2010/main" val="697965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sz="half" idx="2"/>
          </p:nvPr>
        </p:nvSpPr>
        <p:spPr/>
        <p:txBody>
          <a:bodyPr>
            <a:normAutofit/>
          </a:bodyPr>
          <a:lstStyle/>
          <a:p>
            <a:pPr marL="0" indent="0">
              <a:buNone/>
            </a:pPr>
            <a:r>
              <a:rPr lang="fi-FI" sz="1600" b="1" dirty="0"/>
              <a:t>Onnistumisten päiväkirja:</a:t>
            </a:r>
            <a:br>
              <a:rPr lang="fi-FI" sz="1600" b="1" dirty="0"/>
            </a:br>
            <a:endParaRPr lang="fi-FI" sz="1600" b="1" dirty="0"/>
          </a:p>
          <a:p>
            <a:r>
              <a:rPr lang="fi-FI" sz="1600" dirty="0"/>
              <a:t>Tehdään taitoja näkyviksi, jotta huomataan, että ne syntyvät harjoittelun kautta.</a:t>
            </a:r>
            <a:br>
              <a:rPr lang="fi-FI" sz="1600" dirty="0"/>
            </a:br>
            <a:r>
              <a:rPr lang="fi-FI" sz="1600" dirty="0"/>
              <a:t/>
            </a:r>
            <a:br>
              <a:rPr lang="fi-FI" sz="1600" dirty="0"/>
            </a:br>
            <a:r>
              <a:rPr lang="fi-FI" sz="1600" dirty="0"/>
              <a:t>Pohditaan, miten onnistuminen on saavutettu, mitä taitoja siihen tarvittiin, miten siihen valmistauduttiin ja mikä oli onnistumisessa tärkeintä?</a:t>
            </a:r>
          </a:p>
        </p:txBody>
      </p:sp>
      <p:sp>
        <p:nvSpPr>
          <p:cNvPr id="4" name="Sisällön paikkamerkki 3"/>
          <p:cNvSpPr>
            <a:spLocks noGrp="1"/>
          </p:cNvSpPr>
          <p:nvPr>
            <p:ph sz="quarter" idx="13"/>
          </p:nvPr>
        </p:nvSpPr>
        <p:spPr/>
        <p:txBody>
          <a:bodyPr>
            <a:normAutofit/>
          </a:bodyPr>
          <a:lstStyle/>
          <a:p>
            <a:pPr marL="0" indent="0">
              <a:buNone/>
            </a:pPr>
            <a:r>
              <a:rPr lang="fi-FI" sz="1600" b="1" dirty="0"/>
              <a:t>Hyvien asioiden päiväkirja: </a:t>
            </a:r>
          </a:p>
          <a:p>
            <a:r>
              <a:rPr lang="fi-FI" sz="1600" dirty="0"/>
              <a:t/>
            </a:r>
            <a:br>
              <a:rPr lang="fi-FI" sz="1600" dirty="0"/>
            </a:br>
            <a:r>
              <a:rPr lang="fi-FI" sz="1600" dirty="0"/>
              <a:t>Tehdään näkyväksi, että lapsen päivässä tapahtuu paljon hyviä asioita. </a:t>
            </a:r>
            <a:br>
              <a:rPr lang="fi-FI" sz="1600" dirty="0"/>
            </a:br>
            <a:endParaRPr lang="fi-FI" sz="1600" dirty="0"/>
          </a:p>
          <a:p>
            <a:r>
              <a:rPr lang="fi-FI" sz="1600" dirty="0"/>
              <a:t>Se muuttaa paitsi kasvattajien myös lapsen ja vanhempien tapaa  katsoa lasta!</a:t>
            </a:r>
            <a:r>
              <a:rPr lang="fi-FI" dirty="0"/>
              <a:t/>
            </a:r>
            <a:br>
              <a:rPr lang="fi-FI" dirty="0"/>
            </a:br>
            <a:endParaRPr lang="fi-FI" dirty="0"/>
          </a:p>
        </p:txBody>
      </p:sp>
    </p:spTree>
    <p:extLst>
      <p:ext uri="{BB962C8B-B14F-4D97-AF65-F5344CB8AC3E}">
        <p14:creationId xmlns:p14="http://schemas.microsoft.com/office/powerpoint/2010/main" val="30448683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isällön paikkamerkki 3"/>
          <p:cNvSpPr>
            <a:spLocks noGrp="1"/>
          </p:cNvSpPr>
          <p:nvPr>
            <p:ph sz="quarter" idx="13"/>
          </p:nvPr>
        </p:nvSpPr>
        <p:spPr>
          <a:xfrm>
            <a:off x="395536" y="188640"/>
            <a:ext cx="8640960" cy="6552728"/>
          </a:xfrm>
        </p:spPr>
        <p:txBody>
          <a:bodyPr>
            <a:noAutofit/>
          </a:bodyPr>
          <a:lstStyle/>
          <a:p>
            <a:pPr marL="0" indent="0">
              <a:buNone/>
            </a:pPr>
            <a:r>
              <a:rPr lang="fi-FI" sz="1600" b="1" dirty="0" smtClean="0"/>
              <a:t>Prosessikehuminen; </a:t>
            </a:r>
          </a:p>
          <a:p>
            <a:pPr marL="0" indent="0">
              <a:buNone/>
            </a:pPr>
            <a:r>
              <a:rPr lang="fi-FI" sz="1400" b="1" dirty="0" smtClean="0"/>
              <a:t/>
            </a:r>
            <a:br>
              <a:rPr lang="fi-FI" sz="1400" b="1" dirty="0" smtClean="0"/>
            </a:br>
            <a:r>
              <a:rPr lang="fi-FI" sz="1600" u="sng" dirty="0"/>
              <a:t>K</a:t>
            </a:r>
            <a:r>
              <a:rPr lang="fi-FI" sz="1600" u="sng" dirty="0" smtClean="0"/>
              <a:t>yselevä  kehuminen</a:t>
            </a:r>
            <a:r>
              <a:rPr lang="fi-FI" sz="1600" u="sng" dirty="0"/>
              <a:t>:</a:t>
            </a:r>
            <a:r>
              <a:rPr lang="fi-FI" sz="1600" dirty="0"/>
              <a:t> </a:t>
            </a:r>
          </a:p>
          <a:p>
            <a:pPr marL="0" indent="0">
              <a:buNone/>
            </a:pPr>
            <a:r>
              <a:rPr lang="fi-FI" sz="1600" dirty="0" smtClean="0"/>
              <a:t>Tarkoitus </a:t>
            </a:r>
            <a:r>
              <a:rPr lang="fi-FI" sz="1600" dirty="0"/>
              <a:t>on saada lapsi tuntemaan ylpeyttä siitä, mitä hän on tehnyt, sanonut tai ajatellut.</a:t>
            </a:r>
            <a:br>
              <a:rPr lang="fi-FI" sz="1600" dirty="0"/>
            </a:br>
            <a:r>
              <a:rPr lang="fi-FI" sz="1600" dirty="0"/>
              <a:t>N</a:t>
            </a:r>
            <a:r>
              <a:rPr lang="fi-FI" sz="1600" dirty="0" smtClean="0"/>
              <a:t>äin lisätään </a:t>
            </a:r>
            <a:r>
              <a:rPr lang="fi-FI" sz="1600" dirty="0"/>
              <a:t>lapsen halua toimia jatkossakin </a:t>
            </a:r>
            <a:r>
              <a:rPr lang="fi-FI" sz="1600" dirty="0" smtClean="0"/>
              <a:t>samoin. Samalla </a:t>
            </a:r>
            <a:r>
              <a:rPr lang="fi-FI" sz="1600" dirty="0"/>
              <a:t>se avaa onnistumista vaiheisiin ja auttaa lasta pohtimaan. Mikä sai hänet onnistumaan.</a:t>
            </a:r>
          </a:p>
          <a:p>
            <a:pPr marL="0" indent="0">
              <a:buNone/>
            </a:pPr>
            <a:endParaRPr lang="fi-FI" sz="1400" dirty="0"/>
          </a:p>
          <a:p>
            <a:pPr lvl="0">
              <a:buFont typeface="Wingdings" panose="05000000000000000000" pitchFamily="2" charset="2"/>
              <a:buChar char="v"/>
            </a:pPr>
            <a:r>
              <a:rPr lang="fi-FI" sz="1600" dirty="0"/>
              <a:t>Onpa hieno/ oletpa onnistunut </a:t>
            </a:r>
            <a:r>
              <a:rPr lang="fi-FI" sz="1600" dirty="0" smtClean="0"/>
              <a:t>hyvin, miten </a:t>
            </a:r>
            <a:r>
              <a:rPr lang="fi-FI" sz="1600" dirty="0"/>
              <a:t>osasit, mitä teit ensin, mitä sitten, missä olet oppinut, oletko tehnyt näin ennen, mikä on salaisuutesi jne.</a:t>
            </a:r>
          </a:p>
          <a:p>
            <a:pPr lvl="0">
              <a:buFont typeface="Wingdings" panose="05000000000000000000" pitchFamily="2" charset="2"/>
              <a:buChar char="v"/>
            </a:pPr>
            <a:r>
              <a:rPr lang="fi-FI" sz="1600" dirty="0"/>
              <a:t>Onnistuit hillitsemään itsesi, vaikka </a:t>
            </a:r>
            <a:r>
              <a:rPr lang="fi-FI" sz="1600" dirty="0" smtClean="0"/>
              <a:t>Pirkko ärsytti </a:t>
            </a:r>
            <a:r>
              <a:rPr lang="fi-FI" sz="1600" dirty="0"/>
              <a:t>sinua.</a:t>
            </a:r>
            <a:br>
              <a:rPr lang="fi-FI" sz="1600" dirty="0"/>
            </a:br>
            <a:r>
              <a:rPr lang="fi-FI" sz="1600" dirty="0" smtClean="0"/>
              <a:t>Ei </a:t>
            </a:r>
            <a:r>
              <a:rPr lang="fi-FI" sz="1600" dirty="0"/>
              <a:t>varmasti ollut helppoa. Miten sait itsesi pysymään </a:t>
            </a:r>
            <a:r>
              <a:rPr lang="fi-FI" sz="1600" dirty="0" smtClean="0"/>
              <a:t>rauhallisena?</a:t>
            </a:r>
            <a:br>
              <a:rPr lang="fi-FI" sz="1600" dirty="0" smtClean="0"/>
            </a:br>
            <a:endParaRPr lang="fi-FI" sz="1600" dirty="0" smtClean="0"/>
          </a:p>
          <a:p>
            <a:pPr marL="0" indent="0">
              <a:buNone/>
            </a:pPr>
            <a:r>
              <a:rPr lang="fi-FI" sz="1600" u="sng" dirty="0" smtClean="0"/>
              <a:t>Yrittämisestä kehuminen:</a:t>
            </a:r>
            <a:r>
              <a:rPr lang="fi-FI" sz="1600" dirty="0" smtClean="0"/>
              <a:t/>
            </a:r>
            <a:br>
              <a:rPr lang="fi-FI" sz="1600" dirty="0" smtClean="0"/>
            </a:br>
            <a:r>
              <a:rPr lang="fi-FI" sz="1600" dirty="0" smtClean="0"/>
              <a:t>Toisinaan on tarpeen avata myös epäonnistumiset vaiheisiin, jottei epäonnistuminen leimaa koko suoritusta</a:t>
            </a:r>
            <a:r>
              <a:rPr lang="fi-FI" sz="1400" dirty="0" smtClean="0"/>
              <a:t/>
            </a:r>
            <a:br>
              <a:rPr lang="fi-FI" sz="1400" dirty="0" smtClean="0"/>
            </a:br>
            <a:endParaRPr lang="fi-FI" dirty="0" smtClean="0"/>
          </a:p>
          <a:p>
            <a:pPr lvl="0">
              <a:buFont typeface="Wingdings" panose="05000000000000000000" pitchFamily="2" charset="2"/>
              <a:buChar char="v"/>
            </a:pPr>
            <a:r>
              <a:rPr lang="fi-FI" sz="1600" dirty="0" smtClean="0"/>
              <a:t>hyvä </a:t>
            </a:r>
            <a:r>
              <a:rPr lang="fi-FI" sz="1600" dirty="0"/>
              <a:t>yritys, ensi kerralla jo onnistuu</a:t>
            </a:r>
          </a:p>
          <a:p>
            <a:pPr lvl="0">
              <a:buFont typeface="Wingdings" panose="05000000000000000000" pitchFamily="2" charset="2"/>
              <a:buChar char="v"/>
            </a:pPr>
            <a:r>
              <a:rPr lang="fi-FI" sz="1600" dirty="0"/>
              <a:t>huomasin, että sait tämän toimimaa, tässä voisit vielä…</a:t>
            </a:r>
          </a:p>
          <a:p>
            <a:pPr lvl="0">
              <a:buFont typeface="Wingdings" panose="05000000000000000000" pitchFamily="2" charset="2"/>
              <a:buChar char="v"/>
            </a:pPr>
            <a:r>
              <a:rPr lang="fi-FI" sz="1600" dirty="0"/>
              <a:t>näin kuinka yritit sinnikkäästi, saat sen vielä </a:t>
            </a:r>
            <a:r>
              <a:rPr lang="fi-FI" sz="1600" dirty="0" smtClean="0"/>
              <a:t>valmiiksi</a:t>
            </a:r>
            <a:endParaRPr lang="fi-FI" sz="1600" dirty="0"/>
          </a:p>
          <a:p>
            <a:pPr lvl="0">
              <a:buFont typeface="Wingdings" panose="05000000000000000000" pitchFamily="2" charset="2"/>
              <a:buChar char="v"/>
            </a:pPr>
            <a:r>
              <a:rPr lang="fi-FI" sz="1600" dirty="0"/>
              <a:t>huomasin, että yritit, seuraavalla kerralla </a:t>
            </a:r>
            <a:r>
              <a:rPr lang="fi-FI" sz="1600" dirty="0" smtClean="0"/>
              <a:t>onnistut </a:t>
            </a:r>
            <a:r>
              <a:rPr lang="fi-FI" sz="1600" dirty="0"/>
              <a:t>varmasti </a:t>
            </a:r>
            <a:r>
              <a:rPr lang="fi-FI" sz="1600" dirty="0" smtClean="0"/>
              <a:t/>
            </a:r>
            <a:br>
              <a:rPr lang="fi-FI" sz="1600" dirty="0" smtClean="0"/>
            </a:br>
            <a:r>
              <a:rPr lang="fi-FI" sz="1600" dirty="0" smtClean="0"/>
              <a:t/>
            </a:r>
            <a:br>
              <a:rPr lang="fi-FI" sz="1600" dirty="0" smtClean="0"/>
            </a:br>
            <a:r>
              <a:rPr lang="fi-FI" sz="1600" dirty="0"/>
              <a:t> </a:t>
            </a:r>
          </a:p>
          <a:p>
            <a:pPr marL="0" indent="0">
              <a:buNone/>
            </a:pPr>
            <a:r>
              <a:rPr lang="fi-FI" sz="1600" dirty="0"/>
              <a:t> </a:t>
            </a:r>
          </a:p>
          <a:p>
            <a:endParaRPr lang="fi-FI" sz="1600" dirty="0"/>
          </a:p>
        </p:txBody>
      </p:sp>
    </p:spTree>
    <p:extLst>
      <p:ext uri="{BB962C8B-B14F-4D97-AF65-F5344CB8AC3E}">
        <p14:creationId xmlns:p14="http://schemas.microsoft.com/office/powerpoint/2010/main" val="3759681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692696"/>
            <a:ext cx="8229600" cy="5433467"/>
          </a:xfrm>
        </p:spPr>
        <p:txBody>
          <a:bodyPr>
            <a:normAutofit/>
          </a:bodyPr>
          <a:lstStyle/>
          <a:p>
            <a:pPr marL="114300" indent="0">
              <a:buNone/>
            </a:pPr>
            <a:r>
              <a:rPr lang="fi-FI" sz="1600" b="1" dirty="0" smtClean="0"/>
              <a:t>Juorukehuminen:</a:t>
            </a:r>
          </a:p>
          <a:p>
            <a:pPr marL="114300" indent="0">
              <a:buNone/>
            </a:pPr>
            <a:r>
              <a:rPr lang="fi-FI" sz="1600" dirty="0" smtClean="0"/>
              <a:t>Yleensä </a:t>
            </a:r>
            <a:r>
              <a:rPr lang="fi-FI" sz="1600" dirty="0"/>
              <a:t>lapset ottavat kehut vastaan helposti, mutta joskus lapset saattavat kiusaantua tai ärsyyntyä kehumisesta.</a:t>
            </a:r>
            <a:br>
              <a:rPr lang="fi-FI" sz="1600" dirty="0"/>
            </a:br>
            <a:endParaRPr lang="fi-FI" sz="1600" dirty="0"/>
          </a:p>
          <a:p>
            <a:pPr>
              <a:buFont typeface="Wingdings" panose="05000000000000000000" pitchFamily="2" charset="2"/>
              <a:buChar char="v"/>
            </a:pPr>
            <a:r>
              <a:rPr lang="fi-FI" sz="1600" dirty="0"/>
              <a:t>kehu lasta hänen kuullen jollekin toiselle aikuiselle </a:t>
            </a:r>
          </a:p>
          <a:p>
            <a:pPr>
              <a:buFont typeface="Wingdings" panose="05000000000000000000" pitchFamily="2" charset="2"/>
              <a:buChar char="v"/>
            </a:pPr>
            <a:r>
              <a:rPr lang="fi-FI" sz="1600" dirty="0"/>
              <a:t>kerro lapselle, mitä hyvä olet kuullut jonkun toisen kertoneen hänestä sinulle</a:t>
            </a:r>
          </a:p>
          <a:p>
            <a:pPr>
              <a:buFont typeface="Wingdings" panose="05000000000000000000" pitchFamily="2" charset="2"/>
              <a:buChar char="v"/>
            </a:pPr>
            <a:r>
              <a:rPr lang="fi-FI" sz="1600" dirty="0"/>
              <a:t>sano lapselle, että aiot kertoa hänestä jotakin hyvää jollekulle toiselle </a:t>
            </a:r>
          </a:p>
          <a:p>
            <a:pPr>
              <a:buFont typeface="Wingdings" panose="05000000000000000000" pitchFamily="2" charset="2"/>
              <a:buChar char="v"/>
            </a:pPr>
            <a:r>
              <a:rPr lang="fi-FI" sz="1600" dirty="0"/>
              <a:t>pyydä toista aikuista katsomaan mitä lapsi on tehnyt</a:t>
            </a:r>
          </a:p>
          <a:p>
            <a:pPr>
              <a:buFont typeface="Wingdings" panose="05000000000000000000" pitchFamily="2" charset="2"/>
              <a:buChar char="v"/>
            </a:pPr>
            <a:r>
              <a:rPr lang="fi-FI" sz="1600" dirty="0"/>
              <a:t>ihastele lapsen aikaansaannosta näyttelemällä hämmästynyttä</a:t>
            </a:r>
          </a:p>
          <a:p>
            <a:pPr>
              <a:buFont typeface="Wingdings" panose="05000000000000000000" pitchFamily="2" charset="2"/>
              <a:buChar char="v"/>
            </a:pPr>
            <a:r>
              <a:rPr lang="fi-FI" sz="1600" dirty="0"/>
              <a:t>ota kameralla kuva siitä, mitä lapsi on tehnyt</a:t>
            </a:r>
          </a:p>
          <a:p>
            <a:endParaRPr lang="fi-FI" dirty="0" smtClean="0"/>
          </a:p>
          <a:p>
            <a:r>
              <a:rPr lang="fi-FI" sz="1600" dirty="0" smtClean="0"/>
              <a:t>TÄRKEÄÄ on muistaa kehua myös sosiaalisia taitoja, kuten kuuntelemista, yhteistyötaitoja, kysymysten tekemistä, tavaroiden jakamista </a:t>
            </a:r>
            <a:r>
              <a:rPr lang="fi-FI" sz="1600" smtClean="0"/>
              <a:t>jne</a:t>
            </a:r>
            <a:endParaRPr lang="fi-FI" dirty="0"/>
          </a:p>
        </p:txBody>
      </p:sp>
    </p:spTree>
    <p:extLst>
      <p:ext uri="{BB962C8B-B14F-4D97-AF65-F5344CB8AC3E}">
        <p14:creationId xmlns:p14="http://schemas.microsoft.com/office/powerpoint/2010/main" val="2873331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332656"/>
            <a:ext cx="8229600" cy="576064"/>
          </a:xfrm>
        </p:spPr>
        <p:txBody>
          <a:bodyPr/>
          <a:lstStyle/>
          <a:p>
            <a:pPr algn="l"/>
            <a:r>
              <a:rPr lang="fi-FI" sz="2000" u="sng" dirty="0" smtClean="0"/>
              <a:t>TEHTÄVÄ: </a:t>
            </a:r>
            <a:r>
              <a:rPr lang="fi-FI" sz="2000" dirty="0" smtClean="0"/>
              <a:t>arvostava haastattelu pareittain</a:t>
            </a:r>
            <a:endParaRPr lang="fi-FI" sz="2000" u="sng" dirty="0"/>
          </a:p>
        </p:txBody>
      </p:sp>
      <p:sp>
        <p:nvSpPr>
          <p:cNvPr id="3" name="Sisällön paikkamerkki 2"/>
          <p:cNvSpPr>
            <a:spLocks noGrp="1"/>
          </p:cNvSpPr>
          <p:nvPr>
            <p:ph sz="half" idx="2"/>
          </p:nvPr>
        </p:nvSpPr>
        <p:spPr>
          <a:xfrm>
            <a:off x="4932040" y="1600200"/>
            <a:ext cx="3960440" cy="4133055"/>
          </a:xfrm>
        </p:spPr>
        <p:txBody>
          <a:bodyPr>
            <a:normAutofit/>
          </a:bodyPr>
          <a:lstStyle/>
          <a:p>
            <a:pPr>
              <a:buFont typeface="Wingdings" panose="05000000000000000000" pitchFamily="2" charset="2"/>
              <a:buChar char="v"/>
            </a:pPr>
            <a:endParaRPr lang="fi-FI" sz="1500" dirty="0" smtClean="0">
              <a:cs typeface="Lucida Sans Unicode" charset="0"/>
            </a:endParaRPr>
          </a:p>
          <a:p>
            <a:pPr marL="0" indent="0">
              <a:buNone/>
            </a:pPr>
            <a:r>
              <a:rPr lang="fi-FI" sz="1500" u="sng" dirty="0" smtClean="0">
                <a:cs typeface="Lucida Sans Unicode" charset="0"/>
              </a:rPr>
              <a:t>MIKÄ ON PARASTA-KYSYMYKSET</a:t>
            </a:r>
            <a:br>
              <a:rPr lang="fi-FI" sz="1500" u="sng" dirty="0" smtClean="0">
                <a:cs typeface="Lucida Sans Unicode" charset="0"/>
              </a:rPr>
            </a:br>
            <a:endParaRPr lang="fi-FI" sz="1500" u="sng" dirty="0" smtClean="0">
              <a:cs typeface="Lucida Sans Unicode" charset="0"/>
            </a:endParaRPr>
          </a:p>
          <a:p>
            <a:pPr>
              <a:buFont typeface="Wingdings" panose="05000000000000000000" pitchFamily="2" charset="2"/>
              <a:buChar char="v"/>
            </a:pPr>
            <a:r>
              <a:rPr lang="fi-FI" sz="1500" dirty="0" smtClean="0">
                <a:cs typeface="Lucida Sans Unicode" charset="0"/>
              </a:rPr>
              <a:t>Mitä tahdot tehdä työksesi valmistuttuasi  ja missä</a:t>
            </a:r>
          </a:p>
          <a:p>
            <a:pPr>
              <a:buFont typeface="Wingdings" panose="05000000000000000000" pitchFamily="2" charset="2"/>
              <a:buChar char="v"/>
            </a:pPr>
            <a:r>
              <a:rPr lang="fi-FI" sz="1500" dirty="0">
                <a:cs typeface="Lucida Sans Unicode" charset="0"/>
              </a:rPr>
              <a:t>Mikä on parasta tulevassa </a:t>
            </a:r>
            <a:r>
              <a:rPr lang="fi-FI" sz="1500" dirty="0" smtClean="0">
                <a:cs typeface="Lucida Sans Unicode" charset="0"/>
              </a:rPr>
              <a:t>työssäsi</a:t>
            </a:r>
            <a:endParaRPr lang="fi-FI" sz="1500" dirty="0">
              <a:cs typeface="Lucida Sans Unicode" charset="0"/>
            </a:endParaRPr>
          </a:p>
          <a:p>
            <a:pPr>
              <a:buFont typeface="Wingdings" panose="05000000000000000000" pitchFamily="2" charset="2"/>
              <a:buChar char="v"/>
            </a:pPr>
            <a:r>
              <a:rPr lang="fi-FI" sz="1500" dirty="0" smtClean="0">
                <a:cs typeface="Lucida Sans Unicode" charset="0"/>
              </a:rPr>
              <a:t>Mitä </a:t>
            </a:r>
            <a:r>
              <a:rPr lang="fi-FI" sz="1500" dirty="0">
                <a:cs typeface="Lucida Sans Unicode" charset="0"/>
              </a:rPr>
              <a:t>ominaisuutta arvostat itsessäsi</a:t>
            </a:r>
          </a:p>
          <a:p>
            <a:pPr>
              <a:buFont typeface="Wingdings" panose="05000000000000000000" pitchFamily="2" charset="2"/>
              <a:buChar char="v"/>
            </a:pPr>
            <a:r>
              <a:rPr lang="fi-FI" sz="1500" dirty="0">
                <a:cs typeface="Lucida Sans Unicode" charset="0"/>
              </a:rPr>
              <a:t>Mistä olet saanut hyvää palautetta</a:t>
            </a:r>
          </a:p>
          <a:p>
            <a:pPr>
              <a:buFont typeface="Wingdings" panose="05000000000000000000" pitchFamily="2" charset="2"/>
              <a:buChar char="v"/>
            </a:pPr>
            <a:r>
              <a:rPr lang="fi-FI" sz="1500" dirty="0" smtClean="0">
                <a:cs typeface="Lucida Sans Unicode" charset="0"/>
              </a:rPr>
              <a:t>Mikä </a:t>
            </a:r>
            <a:r>
              <a:rPr lang="fi-FI" sz="1500" dirty="0">
                <a:cs typeface="Lucida Sans Unicode" charset="0"/>
              </a:rPr>
              <a:t>on mielijoutilaisuutesi</a:t>
            </a:r>
          </a:p>
          <a:p>
            <a:pPr>
              <a:buFont typeface="Wingdings" panose="05000000000000000000" pitchFamily="2" charset="2"/>
              <a:buChar char="v"/>
            </a:pPr>
            <a:r>
              <a:rPr lang="fi-FI" sz="1500" dirty="0">
                <a:cs typeface="Lucida Sans Unicode" charset="0"/>
              </a:rPr>
              <a:t>Mitä teet mielelläsi</a:t>
            </a:r>
          </a:p>
          <a:p>
            <a:pPr>
              <a:buFont typeface="Wingdings" panose="05000000000000000000" pitchFamily="2" charset="2"/>
              <a:buChar char="v"/>
            </a:pPr>
            <a:r>
              <a:rPr lang="fi-FI" sz="1500" dirty="0">
                <a:cs typeface="Lucida Sans Unicode" charset="0"/>
              </a:rPr>
              <a:t>Mitä sanot itsellesi, kun haluat selvitä tulevasta haasteesta</a:t>
            </a:r>
          </a:p>
          <a:p>
            <a:pPr>
              <a:buFont typeface="Wingdings" panose="05000000000000000000" pitchFamily="2" charset="2"/>
              <a:buChar char="v"/>
            </a:pPr>
            <a:r>
              <a:rPr lang="fi-FI" sz="1500" dirty="0">
                <a:cs typeface="Lucida Sans Unicode" charset="0"/>
              </a:rPr>
              <a:t>Mikä on sinulle kaunista</a:t>
            </a:r>
          </a:p>
          <a:p>
            <a:pPr>
              <a:buFont typeface="Wingdings" panose="05000000000000000000" pitchFamily="2" charset="2"/>
              <a:buChar char="v"/>
            </a:pPr>
            <a:r>
              <a:rPr lang="fi-FI" sz="1500" dirty="0">
                <a:cs typeface="Lucida Sans Unicode" charset="0"/>
              </a:rPr>
              <a:t>Mistä unelmoit ja haaveilet</a:t>
            </a:r>
            <a:endParaRPr lang="en-US" sz="1500" dirty="0">
              <a:cs typeface="Lucida Sans Unicode" charset="0"/>
            </a:endParaRPr>
          </a:p>
          <a:p>
            <a:pPr marL="0" indent="0">
              <a:buNone/>
            </a:pPr>
            <a:endParaRPr lang="fi-FI" dirty="0"/>
          </a:p>
        </p:txBody>
      </p:sp>
      <p:sp>
        <p:nvSpPr>
          <p:cNvPr id="4" name="Sisällön paikkamerkki 3"/>
          <p:cNvSpPr>
            <a:spLocks noGrp="1"/>
          </p:cNvSpPr>
          <p:nvPr>
            <p:ph sz="quarter" idx="13"/>
          </p:nvPr>
        </p:nvSpPr>
        <p:spPr>
          <a:xfrm>
            <a:off x="365760" y="980728"/>
            <a:ext cx="4206240" cy="5544616"/>
          </a:xfrm>
        </p:spPr>
        <p:txBody>
          <a:bodyPr>
            <a:normAutofit fontScale="47500" lnSpcReduction="20000"/>
          </a:bodyPr>
          <a:lstStyle/>
          <a:p>
            <a:pPr>
              <a:buFont typeface="Wingdings" panose="05000000000000000000" pitchFamily="2" charset="2"/>
              <a:buChar char="v"/>
            </a:pPr>
            <a:endParaRPr lang="fi-FI" sz="2900" dirty="0" smtClean="0">
              <a:cs typeface="Lucida Sans Unicode" charset="0"/>
            </a:endParaRPr>
          </a:p>
          <a:p>
            <a:pPr>
              <a:buFont typeface="Wingdings" panose="05000000000000000000" pitchFamily="2" charset="2"/>
              <a:buChar char="v"/>
            </a:pPr>
            <a:endParaRPr lang="fi-FI" sz="2900" dirty="0">
              <a:cs typeface="Lucida Sans Unicode" charset="0"/>
            </a:endParaRPr>
          </a:p>
          <a:p>
            <a:pPr>
              <a:buFont typeface="Wingdings" panose="05000000000000000000" pitchFamily="2" charset="2"/>
              <a:buChar char="v"/>
            </a:pPr>
            <a:r>
              <a:rPr lang="fi-FI" sz="2900" dirty="0" smtClean="0">
                <a:cs typeface="Lucida Sans Unicode" charset="0"/>
              </a:rPr>
              <a:t>Haastattelija </a:t>
            </a:r>
            <a:r>
              <a:rPr lang="fi-FI" sz="2900" dirty="0">
                <a:cs typeface="Lucida Sans Unicode" charset="0"/>
              </a:rPr>
              <a:t>piirtää paperille ympyrän, johon kirjoitetaan haastateltavan henkilö </a:t>
            </a:r>
            <a:r>
              <a:rPr lang="fi-FI" sz="2900" dirty="0" smtClean="0">
                <a:cs typeface="Lucida Sans Unicode" charset="0"/>
              </a:rPr>
              <a:t>nimi</a:t>
            </a:r>
            <a:br>
              <a:rPr lang="fi-FI" sz="2900" dirty="0" smtClean="0">
                <a:cs typeface="Lucida Sans Unicode" charset="0"/>
              </a:rPr>
            </a:br>
            <a:endParaRPr lang="fi-FI" sz="2900" dirty="0">
              <a:cs typeface="Lucida Sans Unicode" charset="0"/>
            </a:endParaRPr>
          </a:p>
          <a:p>
            <a:pPr>
              <a:buFont typeface="Wingdings" panose="05000000000000000000" pitchFamily="2" charset="2"/>
              <a:buChar char="v"/>
            </a:pPr>
            <a:r>
              <a:rPr lang="fi-FI" sz="2900" dirty="0" smtClean="0">
                <a:cs typeface="Lucida Sans Unicode" charset="0"/>
              </a:rPr>
              <a:t>Haastattelun lomassa ympyrän </a:t>
            </a:r>
            <a:r>
              <a:rPr lang="fi-FI" sz="2900" dirty="0">
                <a:cs typeface="Lucida Sans Unicode" charset="0"/>
              </a:rPr>
              <a:t>ympärille piirretään </a:t>
            </a:r>
            <a:r>
              <a:rPr lang="fi-FI" sz="2900" dirty="0" smtClean="0">
                <a:cs typeface="Lucida Sans Unicode" charset="0"/>
              </a:rPr>
              <a:t>kukan terälehtiä. </a:t>
            </a:r>
            <a:br>
              <a:rPr lang="fi-FI" sz="2900" dirty="0" smtClean="0">
                <a:cs typeface="Lucida Sans Unicode" charset="0"/>
              </a:rPr>
            </a:br>
            <a:r>
              <a:rPr lang="fi-FI" sz="2900" dirty="0" smtClean="0">
                <a:cs typeface="Lucida Sans Unicode" charset="0"/>
              </a:rPr>
              <a:t>Joista jokaiseen kirjoitetaan vastaus vieressä  oleviin  kysymyksiin. Kysymykset </a:t>
            </a:r>
            <a:r>
              <a:rPr lang="fi-FI" sz="2900" dirty="0">
                <a:cs typeface="Lucida Sans Unicode" charset="0"/>
              </a:rPr>
              <a:t>ovat ohjeellisia ja niitä voi varioida ja keksiä lisää </a:t>
            </a:r>
            <a:r>
              <a:rPr lang="fi-FI" sz="2900" dirty="0" smtClean="0">
                <a:cs typeface="Lucida Sans Unicode" charset="0"/>
              </a:rPr>
              <a:t>tarpeen </a:t>
            </a:r>
            <a:r>
              <a:rPr lang="fi-FI" sz="2900" dirty="0">
                <a:cs typeface="Lucida Sans Unicode" charset="0"/>
              </a:rPr>
              <a:t>mukaan. </a:t>
            </a:r>
          </a:p>
          <a:p>
            <a:pPr marL="0" indent="0">
              <a:buNone/>
            </a:pPr>
            <a:endParaRPr lang="fi-FI" sz="2900" dirty="0" smtClean="0">
              <a:cs typeface="Lucida Sans Unicode" charset="0"/>
            </a:endParaRPr>
          </a:p>
          <a:p>
            <a:pPr>
              <a:buFont typeface="Wingdings" panose="05000000000000000000" pitchFamily="2" charset="2"/>
              <a:buChar char="v"/>
            </a:pPr>
            <a:r>
              <a:rPr lang="fi-FI" sz="2900" dirty="0" smtClean="0">
                <a:cs typeface="Lucida Sans Unicode" charset="0"/>
              </a:rPr>
              <a:t>Voi </a:t>
            </a:r>
            <a:r>
              <a:rPr lang="fi-FI" sz="2900" dirty="0">
                <a:cs typeface="Lucida Sans Unicode" charset="0"/>
              </a:rPr>
              <a:t>olla, että jossakin vaiheessa haastattelu muuttuu </a:t>
            </a:r>
            <a:r>
              <a:rPr lang="fi-FI" sz="2900" dirty="0" smtClean="0">
                <a:cs typeface="Lucida Sans Unicode" charset="0"/>
              </a:rPr>
              <a:t>keskusteluksi </a:t>
            </a:r>
            <a:r>
              <a:rPr lang="fi-FI" sz="2900" dirty="0">
                <a:cs typeface="Lucida Sans Unicode" charset="0"/>
              </a:rPr>
              <a:t>ja se on jopa </a:t>
            </a:r>
            <a:r>
              <a:rPr lang="fi-FI" sz="2900" dirty="0" smtClean="0">
                <a:cs typeface="Lucida Sans Unicode" charset="0"/>
              </a:rPr>
              <a:t>suotavaa, kunhan muistatte kasvattaa terälehtiä. </a:t>
            </a:r>
            <a:br>
              <a:rPr lang="fi-FI" sz="2900" dirty="0" smtClean="0">
                <a:cs typeface="Lucida Sans Unicode" charset="0"/>
              </a:rPr>
            </a:br>
            <a:endParaRPr lang="fi-FI" sz="2900" dirty="0">
              <a:cs typeface="Lucida Sans Unicode" charset="0"/>
            </a:endParaRPr>
          </a:p>
          <a:p>
            <a:pPr>
              <a:buFont typeface="Wingdings" panose="05000000000000000000" pitchFamily="2" charset="2"/>
              <a:buChar char="v"/>
            </a:pPr>
            <a:r>
              <a:rPr lang="fi-FI" sz="2900" dirty="0">
                <a:cs typeface="Lucida Sans Unicode" charset="0"/>
              </a:rPr>
              <a:t>Haastattelu tehdään </a:t>
            </a:r>
            <a:r>
              <a:rPr lang="fi-FI" sz="2900" dirty="0" smtClean="0">
                <a:cs typeface="Lucida Sans Unicode" charset="0"/>
              </a:rPr>
              <a:t>molemmille, </a:t>
            </a:r>
            <a:br>
              <a:rPr lang="fi-FI" sz="2900" dirty="0" smtClean="0">
                <a:cs typeface="Lucida Sans Unicode" charset="0"/>
              </a:rPr>
            </a:br>
            <a:r>
              <a:rPr lang="fi-FI" sz="2900" dirty="0" smtClean="0">
                <a:cs typeface="Lucida Sans Unicode" charset="0"/>
              </a:rPr>
              <a:t>roolit siis vaihtuvat</a:t>
            </a:r>
          </a:p>
          <a:p>
            <a:pPr>
              <a:buFont typeface="Wingdings" panose="05000000000000000000" pitchFamily="2" charset="2"/>
              <a:buChar char="v"/>
            </a:pPr>
            <a:endParaRPr lang="fi-FI" sz="2900" dirty="0">
              <a:cs typeface="Lucida Sans Unicode" charset="0"/>
            </a:endParaRPr>
          </a:p>
          <a:p>
            <a:pPr>
              <a:buFont typeface="Wingdings" panose="05000000000000000000" pitchFamily="2" charset="2"/>
              <a:buChar char="v"/>
            </a:pPr>
            <a:r>
              <a:rPr lang="fi-FI" sz="2900" dirty="0" smtClean="0">
                <a:cs typeface="Lucida Sans Unicode" charset="0"/>
              </a:rPr>
              <a:t>Haastattelun </a:t>
            </a:r>
            <a:r>
              <a:rPr lang="fi-FI" sz="2900" dirty="0">
                <a:cs typeface="Lucida Sans Unicode" charset="0"/>
              </a:rPr>
              <a:t>jälkeen voidaan </a:t>
            </a:r>
            <a:r>
              <a:rPr lang="fi-FI" sz="2900" dirty="0" smtClean="0">
                <a:cs typeface="Lucida Sans Unicode" charset="0"/>
              </a:rPr>
              <a:t>pohtia, </a:t>
            </a:r>
            <a:r>
              <a:rPr lang="fi-FI" sz="2900" dirty="0">
                <a:cs typeface="Lucida Sans Unicode" charset="0"/>
              </a:rPr>
              <a:t>mitä jokainen terälehti tuo </a:t>
            </a:r>
            <a:r>
              <a:rPr lang="fi-FI" sz="2900" dirty="0" smtClean="0">
                <a:cs typeface="Lucida Sans Unicode" charset="0"/>
              </a:rPr>
              <a:t>elämään, </a:t>
            </a:r>
            <a:r>
              <a:rPr lang="fi-FI" sz="2900" dirty="0">
                <a:cs typeface="Lucida Sans Unicode" charset="0"/>
              </a:rPr>
              <a:t>mitä se antaa </a:t>
            </a:r>
            <a:r>
              <a:rPr lang="fi-FI" sz="2900" dirty="0" smtClean="0">
                <a:cs typeface="Lucida Sans Unicode" charset="0"/>
              </a:rPr>
              <a:t>tulevaisuudessa työelämään, </a:t>
            </a:r>
            <a:r>
              <a:rPr lang="fi-FI" sz="2900" dirty="0">
                <a:cs typeface="Lucida Sans Unicode" charset="0"/>
              </a:rPr>
              <a:t>miten se näkyy </a:t>
            </a:r>
            <a:r>
              <a:rPr lang="fi-FI" sz="2900" dirty="0" smtClean="0">
                <a:cs typeface="Lucida Sans Unicode" charset="0"/>
              </a:rPr>
              <a:t>arjessa, mille tuntui olla haastateltavana, nousiko esiin yllätyksiä, mikä oli ihana huomata jne.</a:t>
            </a:r>
            <a:br>
              <a:rPr lang="fi-FI" sz="2900" dirty="0" smtClean="0">
                <a:cs typeface="Lucida Sans Unicode" charset="0"/>
              </a:rPr>
            </a:br>
            <a:endParaRPr lang="fi-FI" sz="2900" dirty="0">
              <a:cs typeface="Lucida Sans Unicode" charset="0"/>
            </a:endParaRPr>
          </a:p>
          <a:p>
            <a:pPr marL="0" indent="0">
              <a:buNone/>
            </a:pPr>
            <a:r>
              <a:rPr lang="fi-FI" sz="2500" dirty="0" smtClean="0">
                <a:latin typeface="Lucida Sans Unicode" charset="0"/>
                <a:cs typeface="Lucida Sans Unicode" charset="0"/>
              </a:rPr>
              <a:t>.</a:t>
            </a:r>
            <a:endParaRPr lang="fi-FI" sz="2500" dirty="0">
              <a:latin typeface="Lucida Sans Unicode" charset="0"/>
              <a:cs typeface="Lucida Sans Unicode" charset="0"/>
            </a:endParaRPr>
          </a:p>
          <a:p>
            <a:endParaRPr lang="fi-FI" dirty="0"/>
          </a:p>
        </p:txBody>
      </p:sp>
    </p:spTree>
    <p:extLst>
      <p:ext uri="{BB962C8B-B14F-4D97-AF65-F5344CB8AC3E}">
        <p14:creationId xmlns:p14="http://schemas.microsoft.com/office/powerpoint/2010/main" val="2381298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Lopuksi</a:t>
            </a:r>
            <a:endParaRPr lang="fi-FI" dirty="0"/>
          </a:p>
        </p:txBody>
      </p:sp>
      <p:sp>
        <p:nvSpPr>
          <p:cNvPr id="3" name="Sisällön paikkamerkki 2"/>
          <p:cNvSpPr>
            <a:spLocks noGrp="1"/>
          </p:cNvSpPr>
          <p:nvPr>
            <p:ph idx="1"/>
          </p:nvPr>
        </p:nvSpPr>
        <p:spPr/>
        <p:txBody>
          <a:bodyPr/>
          <a:lstStyle/>
          <a:p>
            <a:r>
              <a:rPr lang="fi-FI" sz="1600" b="1" i="1" dirty="0"/>
              <a:t>Lapsi haluaa onnistua </a:t>
            </a:r>
            <a:r>
              <a:rPr lang="fi-FI" sz="1600" dirty="0" smtClean="0"/>
              <a:t>– </a:t>
            </a:r>
            <a:r>
              <a:rPr lang="fi-FI" sz="1600" dirty="0"/>
              <a:t>jokainen lapsi tekee parhaansa – jos vain osaa </a:t>
            </a:r>
            <a:r>
              <a:rPr lang="fi-FI" sz="1600" dirty="0" smtClean="0"/>
              <a:t/>
            </a:r>
            <a:br>
              <a:rPr lang="fi-FI" sz="1600" dirty="0" smtClean="0"/>
            </a:br>
            <a:endParaRPr lang="fi-FI" sz="1600" dirty="0"/>
          </a:p>
          <a:p>
            <a:r>
              <a:rPr lang="fi-FI" sz="1600" dirty="0" smtClean="0"/>
              <a:t>Aikuisen </a:t>
            </a:r>
            <a:r>
              <a:rPr lang="fi-FI" sz="1600" dirty="0"/>
              <a:t>tulee auttaa lasta </a:t>
            </a:r>
            <a:r>
              <a:rPr lang="fi-FI" sz="1600" dirty="0" smtClean="0"/>
              <a:t>onnistumaan ja ottaa </a:t>
            </a:r>
            <a:r>
              <a:rPr lang="fi-FI" sz="1600" dirty="0"/>
              <a:t>selville, miksi lapsi ei onnistu </a:t>
            </a:r>
            <a:r>
              <a:rPr lang="fi-FI" sz="1600" dirty="0" smtClean="0"/>
              <a:t/>
            </a:r>
            <a:br>
              <a:rPr lang="fi-FI" sz="1600" dirty="0" smtClean="0"/>
            </a:br>
            <a:endParaRPr lang="fi-FI" sz="1600" dirty="0"/>
          </a:p>
          <a:p>
            <a:r>
              <a:rPr lang="fi-FI" sz="1600" dirty="0" smtClean="0"/>
              <a:t>Lapsen </a:t>
            </a:r>
            <a:r>
              <a:rPr lang="fi-FI" sz="1600" dirty="0"/>
              <a:t>käytös ei ole </a:t>
            </a:r>
            <a:r>
              <a:rPr lang="fi-FI" sz="1600" dirty="0" smtClean="0"/>
              <a:t>kiinni tahdosta, </a:t>
            </a:r>
            <a:r>
              <a:rPr lang="fi-FI" sz="1600" dirty="0"/>
              <a:t>vaan hänen taitonsa ovat </a:t>
            </a:r>
            <a:r>
              <a:rPr lang="fi-FI" sz="1600" dirty="0" smtClean="0"/>
              <a:t>vielä puutteelliset. Hän on siis vielä keskeneräinen ja sellaisenaan riittävän hyvä &lt;3</a:t>
            </a:r>
          </a:p>
          <a:p>
            <a:endParaRPr lang="fi-FI" sz="1600" dirty="0"/>
          </a:p>
          <a:p>
            <a:pPr marL="0" indent="0" algn="ctr">
              <a:buNone/>
            </a:pPr>
            <a:r>
              <a:rPr lang="fi-FI" sz="1600" dirty="0" smtClean="0"/>
              <a:t>	Työniloa, onnistuneita, vahvistavia ja iloisia kohtaamisia arkeenne</a:t>
            </a:r>
          </a:p>
          <a:p>
            <a:pPr marL="0" indent="0">
              <a:buNone/>
            </a:pPr>
            <a:endParaRPr lang="fi-FI" sz="1600" dirty="0"/>
          </a:p>
          <a:p>
            <a:pPr marL="0" indent="0">
              <a:buNone/>
            </a:pPr>
            <a:endParaRPr lang="fi-FI" sz="1600" dirty="0" smtClean="0"/>
          </a:p>
          <a:p>
            <a:pPr marL="0" indent="0">
              <a:buNone/>
            </a:pPr>
            <a:endParaRPr lang="fi-FI" sz="1600" dirty="0"/>
          </a:p>
          <a:p>
            <a:pPr marL="0" indent="0" algn="ctr">
              <a:buNone/>
            </a:pPr>
            <a:endParaRPr lang="fi-FI" sz="1600" dirty="0" smtClean="0"/>
          </a:p>
          <a:p>
            <a:pPr marL="0" indent="0" algn="ctr">
              <a:buNone/>
            </a:pPr>
            <a:endParaRPr lang="fi-FI" sz="1600" dirty="0" smtClean="0"/>
          </a:p>
          <a:p>
            <a:pPr marL="0" indent="0" algn="ctr">
              <a:buNone/>
            </a:pPr>
            <a:endParaRPr lang="fi-FI" sz="1600" dirty="0"/>
          </a:p>
          <a:p>
            <a:pPr marL="0" indent="0" algn="ctr">
              <a:buNone/>
            </a:pPr>
            <a:r>
              <a:rPr lang="fi-FI" sz="1600" dirty="0" smtClean="0"/>
              <a:t>Toivottelee; Kirsi-kuraattori </a:t>
            </a:r>
            <a:endParaRPr lang="fi-FI" sz="1600" dirty="0"/>
          </a:p>
          <a:p>
            <a:endParaRPr lang="fi-FI" dirty="0"/>
          </a:p>
        </p:txBody>
      </p:sp>
      <p:pic>
        <p:nvPicPr>
          <p:cNvPr id="1026" name="Picture 2" descr="C:\Users\89276\AppData\Local\Microsoft\Windows\Temporary Internet Files\Content.IE5\MLTQOZC7\170px-Emblem-favorites.svg[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3933056"/>
            <a:ext cx="1619250" cy="1619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2273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95536" y="476672"/>
            <a:ext cx="8568952" cy="5649491"/>
          </a:xfrm>
        </p:spPr>
        <p:txBody>
          <a:bodyPr>
            <a:normAutofit/>
          </a:bodyPr>
          <a:lstStyle/>
          <a:p>
            <a:pPr marL="0" indent="0">
              <a:buNone/>
            </a:pPr>
            <a:r>
              <a:rPr lang="fi-FI" sz="1600" dirty="0" smtClean="0"/>
              <a:t>Lähteet:</a:t>
            </a:r>
            <a:br>
              <a:rPr lang="fi-FI" sz="1600" dirty="0" smtClean="0"/>
            </a:br>
            <a:endParaRPr lang="fi-FI" sz="1600" dirty="0" smtClean="0"/>
          </a:p>
          <a:p>
            <a:pPr marL="0" indent="0">
              <a:buNone/>
            </a:pPr>
            <a:r>
              <a:rPr lang="fi-FI" sz="1400" dirty="0" smtClean="0"/>
              <a:t>Furman</a:t>
            </a:r>
            <a:r>
              <a:rPr lang="fi-FI" sz="1400" dirty="0"/>
              <a:t>, </a:t>
            </a:r>
            <a:r>
              <a:rPr lang="fi-FI" sz="1400" dirty="0" smtClean="0"/>
              <a:t>B. 2012. Olen </a:t>
            </a:r>
            <a:r>
              <a:rPr lang="fi-FI" sz="1400" dirty="0"/>
              <a:t>ylpeä sinusta. Ratkaisukeskeisiä keinoja vanhemmilla ja muille lasten kasvattajille. </a:t>
            </a:r>
            <a:r>
              <a:rPr lang="fi-FI" sz="1400" dirty="0" smtClean="0"/>
              <a:t>Helsinki: Tammi</a:t>
            </a:r>
            <a:br>
              <a:rPr lang="fi-FI" sz="1400" dirty="0" smtClean="0"/>
            </a:br>
            <a:endParaRPr lang="fi-FI" sz="1400" dirty="0"/>
          </a:p>
          <a:p>
            <a:pPr marL="0" indent="0">
              <a:buNone/>
            </a:pPr>
            <a:r>
              <a:rPr lang="fi-FI" sz="1400" dirty="0"/>
              <a:t>Furman, </a:t>
            </a:r>
            <a:r>
              <a:rPr lang="fi-FI" sz="1400" dirty="0" smtClean="0"/>
              <a:t>B. 2010. Muksuopin lumous. </a:t>
            </a:r>
            <a:r>
              <a:rPr lang="fi-FI" sz="1400" dirty="0"/>
              <a:t>Uusi tapa auttaa lapsia voittamaan psyykkiset ongelmat. </a:t>
            </a:r>
            <a:r>
              <a:rPr lang="fi-FI" sz="1400" dirty="0" smtClean="0"/>
              <a:t/>
            </a:r>
            <a:br>
              <a:rPr lang="fi-FI" sz="1400" dirty="0" smtClean="0"/>
            </a:br>
            <a:r>
              <a:rPr lang="fi-FI" sz="1400" dirty="0" smtClean="0"/>
              <a:t>Helsinki: Tammi </a:t>
            </a:r>
          </a:p>
          <a:p>
            <a:pPr marL="0" indent="0">
              <a:buNone/>
            </a:pPr>
            <a:r>
              <a:rPr lang="fi-FI" sz="1400" dirty="0" smtClean="0"/>
              <a:t/>
            </a:r>
            <a:br>
              <a:rPr lang="fi-FI" sz="1400" dirty="0" smtClean="0"/>
            </a:br>
            <a:r>
              <a:rPr lang="fi-FI" sz="1400" dirty="0" smtClean="0"/>
              <a:t>Laakso, J. 2014. Mielen taito. Helsinki: Kirjapaja</a:t>
            </a:r>
            <a:br>
              <a:rPr lang="fi-FI" sz="1400" dirty="0" smtClean="0"/>
            </a:br>
            <a:r>
              <a:rPr lang="fi-FI" sz="1400" dirty="0" smtClean="0"/>
              <a:t/>
            </a:r>
            <a:br>
              <a:rPr lang="fi-FI" sz="1400" dirty="0" smtClean="0"/>
            </a:br>
            <a:r>
              <a:rPr lang="fi-FI" sz="1400" dirty="0" smtClean="0"/>
              <a:t>Mattila, K-P. 2011. Lapsen vahvistava kohtaaminen. Juva:  PS-kustannus</a:t>
            </a:r>
          </a:p>
          <a:p>
            <a:pPr marL="0" indent="0">
              <a:buNone/>
            </a:pPr>
            <a:endParaRPr lang="fi-FI" sz="1400" dirty="0"/>
          </a:p>
          <a:p>
            <a:pPr marL="0" indent="0">
              <a:buNone/>
            </a:pPr>
            <a:r>
              <a:rPr lang="fi-FI" sz="1400" dirty="0" smtClean="0"/>
              <a:t>Marjamäki, E., Kosonen, S., Törrönen, S. &amp; Hannukkala, M.  2015. Lapsen mieli, Mielenterveystaitoja varhaiskasvatukseen ja neuvolaan.  Julkaisija: Suomen mielenterveysseura</a:t>
            </a:r>
            <a:br>
              <a:rPr lang="fi-FI" sz="1400" dirty="0" smtClean="0"/>
            </a:br>
            <a:endParaRPr lang="fi-FI" sz="1400" dirty="0" smtClean="0"/>
          </a:p>
          <a:p>
            <a:pPr marL="0" indent="0">
              <a:buNone/>
            </a:pPr>
            <a:r>
              <a:rPr lang="fi-FI" sz="1400" dirty="0" smtClean="0"/>
              <a:t>Saukkola, K. 2013. Ratkaistukeskeinen neuropsykiatrinen valmennus –koulutus. Luentomuistiinpanot</a:t>
            </a:r>
          </a:p>
          <a:p>
            <a:pPr marL="0" indent="0">
              <a:buNone/>
            </a:pPr>
            <a:endParaRPr lang="fi-FI" sz="1400" dirty="0"/>
          </a:p>
          <a:p>
            <a:pPr marL="0" indent="0">
              <a:buNone/>
            </a:pPr>
            <a:r>
              <a:rPr lang="fi-FI" sz="1400" dirty="0"/>
              <a:t>Webster-Stratton, C. 2006. (Uudistettu ja tarkistettu painos 2010)</a:t>
            </a:r>
          </a:p>
          <a:p>
            <a:pPr marL="0" indent="0">
              <a:buNone/>
            </a:pPr>
            <a:r>
              <a:rPr lang="fi-FI" sz="1400" dirty="0"/>
              <a:t>Ihmeelliset vuodet –ongelmanratkaisuopas 2-8-vuotiaiden lasten vanhemmille. Helsinki:  </a:t>
            </a:r>
            <a:r>
              <a:rPr lang="fi-FI" sz="1400" dirty="0" err="1"/>
              <a:t>Profami</a:t>
            </a:r>
            <a:r>
              <a:rPr lang="fi-FI" sz="1400" dirty="0"/>
              <a:t/>
            </a:r>
            <a:br>
              <a:rPr lang="fi-FI" sz="1400" dirty="0"/>
            </a:br>
            <a:r>
              <a:rPr lang="fi-FI" sz="1400" dirty="0"/>
              <a:t> </a:t>
            </a:r>
            <a:endParaRPr lang="fi-FI" sz="1400" dirty="0" smtClean="0"/>
          </a:p>
        </p:txBody>
      </p:sp>
    </p:spTree>
    <p:extLst>
      <p:ext uri="{BB962C8B-B14F-4D97-AF65-F5344CB8AC3E}">
        <p14:creationId xmlns:p14="http://schemas.microsoft.com/office/powerpoint/2010/main" val="751957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60648"/>
            <a:ext cx="8229600" cy="576064"/>
          </a:xfrm>
        </p:spPr>
        <p:txBody>
          <a:bodyPr/>
          <a:lstStyle/>
          <a:p>
            <a:pPr>
              <a:lnSpc>
                <a:spcPct val="100000"/>
              </a:lnSpc>
            </a:pPr>
            <a:r>
              <a:rPr lang="fi-FI" sz="2800" dirty="0" smtClean="0"/>
              <a:t>LAPSEN  KOHTAAMINEN</a:t>
            </a:r>
            <a:endParaRPr lang="fi-FI" sz="2800" dirty="0"/>
          </a:p>
        </p:txBody>
      </p:sp>
      <p:sp>
        <p:nvSpPr>
          <p:cNvPr id="3" name="Sisällön paikkamerkki 2"/>
          <p:cNvSpPr>
            <a:spLocks noGrp="1"/>
          </p:cNvSpPr>
          <p:nvPr>
            <p:ph idx="1"/>
          </p:nvPr>
        </p:nvSpPr>
        <p:spPr>
          <a:xfrm>
            <a:off x="323528" y="908720"/>
            <a:ext cx="8568952" cy="5688632"/>
          </a:xfrm>
        </p:spPr>
        <p:txBody>
          <a:bodyPr>
            <a:noAutofit/>
          </a:bodyPr>
          <a:lstStyle/>
          <a:p>
            <a:r>
              <a:rPr lang="fi-FI" sz="1600" dirty="0" smtClean="0"/>
              <a:t>Alkaa </a:t>
            </a:r>
            <a:r>
              <a:rPr lang="fi-FI" sz="1600" dirty="0"/>
              <a:t>aikuisen katseesta, joka </a:t>
            </a:r>
            <a:r>
              <a:rPr lang="fi-FI" sz="1600" dirty="0" smtClean="0"/>
              <a:t>viestii: minua </a:t>
            </a:r>
            <a:r>
              <a:rPr lang="fi-FI" sz="1600" dirty="0"/>
              <a:t>kiinnostaa mitä sinulle </a:t>
            </a:r>
            <a:r>
              <a:rPr lang="fi-FI" sz="1600" dirty="0" smtClean="0"/>
              <a:t>kuuluu</a:t>
            </a:r>
          </a:p>
          <a:p>
            <a:endParaRPr lang="fi-FI" sz="1600" dirty="0"/>
          </a:p>
          <a:p>
            <a:r>
              <a:rPr lang="fi-FI" sz="1600" dirty="0" smtClean="0"/>
              <a:t>Kohtaamisessa on läsnä sen hetken lisäksi toisensa kohtaavien ihmisten eletty elämä ja odotus tulevasta -elämäntarina taaksepäin mutta myös eteenpäin</a:t>
            </a:r>
          </a:p>
          <a:p>
            <a:endParaRPr lang="fi-FI" sz="1600" dirty="0" smtClean="0"/>
          </a:p>
          <a:p>
            <a:r>
              <a:rPr lang="fi-FI" sz="1600" dirty="0"/>
              <a:t>Lapsi luo kohtaamisissa perustaa omalle elämänuskolleen ja </a:t>
            </a:r>
            <a:r>
              <a:rPr lang="fi-FI" sz="1600" dirty="0" smtClean="0"/>
              <a:t>rohkeudelle, </a:t>
            </a:r>
            <a:r>
              <a:rPr lang="fi-FI" sz="1600" dirty="0"/>
              <a:t>painaen mieleensä millainen hän on, millaisia toiset ihmiset ovat, </a:t>
            </a:r>
            <a:r>
              <a:rPr lang="fi-FI" sz="1600" dirty="0" smtClean="0"/>
              <a:t/>
            </a:r>
            <a:br>
              <a:rPr lang="fi-FI" sz="1600" dirty="0" smtClean="0"/>
            </a:br>
            <a:r>
              <a:rPr lang="fi-FI" sz="1600" dirty="0" smtClean="0"/>
              <a:t>miten </a:t>
            </a:r>
            <a:r>
              <a:rPr lang="fi-FI" sz="1600" dirty="0"/>
              <a:t>ihmisten kesken toimitaan, onko yhteisö luotettava ja kantaako elämä</a:t>
            </a:r>
            <a:r>
              <a:rPr lang="fi-FI" sz="1600" dirty="0" smtClean="0"/>
              <a:t>.</a:t>
            </a:r>
            <a:endParaRPr lang="fi-FI" sz="1600" dirty="0"/>
          </a:p>
          <a:p>
            <a:endParaRPr lang="fi-FI" sz="1600" dirty="0"/>
          </a:p>
          <a:p>
            <a:r>
              <a:rPr lang="fi-FI" sz="1600" dirty="0"/>
              <a:t>Hyvä kohtaaminen vahvistaa </a:t>
            </a:r>
            <a:r>
              <a:rPr lang="fi-FI" sz="1600" dirty="0" smtClean="0"/>
              <a:t> ja </a:t>
            </a:r>
            <a:r>
              <a:rPr lang="fi-FI" sz="1600" dirty="0"/>
              <a:t>rohkaisee lasta, tätä rohkeutta </a:t>
            </a:r>
            <a:r>
              <a:rPr lang="fi-FI" sz="1600" dirty="0" smtClean="0"/>
              <a:t> ja </a:t>
            </a:r>
            <a:r>
              <a:rPr lang="fi-FI" sz="1600" dirty="0"/>
              <a:t>luottamusta hän tarvitsee kasvaessaan aikuiseksi ja myöhemminkin elämän matkalla. </a:t>
            </a:r>
          </a:p>
          <a:p>
            <a:pPr marL="0" indent="0">
              <a:buNone/>
            </a:pPr>
            <a:endParaRPr lang="fi-FI" sz="1600" dirty="0"/>
          </a:p>
          <a:p>
            <a:r>
              <a:rPr lang="fi-FI" sz="1600" dirty="0" smtClean="0"/>
              <a:t>Hyvän ja vavistavan kohtaamisen perustana on ajatus jokaisen ihmisen ainutkertaisesta ja avokkaasta elämästä</a:t>
            </a:r>
          </a:p>
          <a:p>
            <a:pPr marL="0" indent="0">
              <a:buNone/>
            </a:pPr>
            <a:endParaRPr lang="fi-FI" sz="1600" dirty="0"/>
          </a:p>
          <a:p>
            <a:r>
              <a:rPr lang="fi-FI" sz="1600" dirty="0" smtClean="0"/>
              <a:t>Arvostaminen on asenne ja kohtaaminen on taito, joka kehittyy harjoittelun myötä, välillä epäonnistutaan, sitten pohditaan  ja yritetään uudelleen. </a:t>
            </a:r>
          </a:p>
          <a:p>
            <a:pPr marL="0" indent="0">
              <a:buNone/>
            </a:pPr>
            <a:endParaRPr lang="fi-FI" sz="1600" dirty="0" smtClean="0"/>
          </a:p>
          <a:p>
            <a:r>
              <a:rPr lang="fi-FI" sz="1600" dirty="0" smtClean="0"/>
              <a:t>Hyvä kohtaaminen, edistää hyvää elämää. Se on  arkista vahvistamista, jonka perustana on lapsen näkeminen, kuuleminen ja turvallisen aikuisen läsnäolo </a:t>
            </a:r>
            <a:endParaRPr lang="fi-FI" sz="1600" dirty="0"/>
          </a:p>
        </p:txBody>
      </p:sp>
    </p:spTree>
    <p:extLst>
      <p:ext uri="{BB962C8B-B14F-4D97-AF65-F5344CB8AC3E}">
        <p14:creationId xmlns:p14="http://schemas.microsoft.com/office/powerpoint/2010/main" val="2710213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79512" y="476672"/>
            <a:ext cx="8784976" cy="5976664"/>
          </a:xfrm>
        </p:spPr>
        <p:txBody>
          <a:bodyPr>
            <a:normAutofit/>
          </a:bodyPr>
          <a:lstStyle/>
          <a:p>
            <a:pPr marL="0" indent="0">
              <a:buNone/>
            </a:pPr>
            <a:endParaRPr lang="fi-FI" sz="1600" dirty="0"/>
          </a:p>
          <a:p>
            <a:r>
              <a:rPr lang="fi-FI" sz="1600" dirty="0"/>
              <a:t>Aikuisen tehtävä on huolehtia siitä, että lapsi tulee kauniisti </a:t>
            </a:r>
            <a:r>
              <a:rPr lang="fi-FI" sz="1600" dirty="0" smtClean="0"/>
              <a:t>kohdatuksi!</a:t>
            </a:r>
            <a:br>
              <a:rPr lang="fi-FI" sz="1600" dirty="0" smtClean="0"/>
            </a:br>
            <a:r>
              <a:rPr lang="fi-FI" sz="1600" dirty="0" smtClean="0"/>
              <a:t>Myös siitä että lapsi saa </a:t>
            </a:r>
            <a:r>
              <a:rPr lang="fi-FI" sz="1600" dirty="0"/>
              <a:t>olla turvassa eikä tule loukatuksi, silloinkaan kun  </a:t>
            </a:r>
            <a:r>
              <a:rPr lang="fi-FI" sz="1600" dirty="0" smtClean="0"/>
              <a:t>hänen asiansa tai </a:t>
            </a:r>
            <a:r>
              <a:rPr lang="fi-FI" sz="1600" dirty="0"/>
              <a:t>tapa kertoa se </a:t>
            </a:r>
            <a:r>
              <a:rPr lang="fi-FI" sz="1600" dirty="0" smtClean="0"/>
              <a:t>ei, </a:t>
            </a:r>
            <a:r>
              <a:rPr lang="fi-FI" sz="1600" dirty="0"/>
              <a:t>miellytä </a:t>
            </a:r>
            <a:r>
              <a:rPr lang="fi-FI" sz="1600" dirty="0" smtClean="0"/>
              <a:t>aikuista </a:t>
            </a:r>
            <a:r>
              <a:rPr lang="fi-FI" sz="1600" dirty="0"/>
              <a:t>tai herättää </a:t>
            </a:r>
            <a:r>
              <a:rPr lang="fi-FI" sz="1600" dirty="0" smtClean="0"/>
              <a:t>tukalia </a:t>
            </a:r>
            <a:r>
              <a:rPr lang="fi-FI" sz="1600" dirty="0"/>
              <a:t>tunteita. </a:t>
            </a:r>
            <a:br>
              <a:rPr lang="fi-FI" sz="1600" dirty="0"/>
            </a:br>
            <a:r>
              <a:rPr lang="fi-FI" sz="1600" dirty="0" smtClean="0"/>
              <a:t>-&gt; Kohtaaminen </a:t>
            </a:r>
            <a:r>
              <a:rPr lang="fi-FI" sz="1600" dirty="0"/>
              <a:t>vaatii rohkeutta laittaa itsensä peliin ja alttiiksi pettymyksille. </a:t>
            </a:r>
          </a:p>
          <a:p>
            <a:pPr marL="0" indent="0">
              <a:buNone/>
            </a:pPr>
            <a:endParaRPr lang="fi-FI" sz="1600" dirty="0" smtClean="0"/>
          </a:p>
          <a:p>
            <a:r>
              <a:rPr lang="fi-FI" sz="1600" dirty="0" smtClean="0"/>
              <a:t>Tavoitteena ei ole muokata lapsen persoonaa vaan vahvistaa sitä ja tukea lapsen kasvua</a:t>
            </a:r>
            <a:r>
              <a:rPr lang="fi-FI" sz="1600" dirty="0"/>
              <a:t> </a:t>
            </a:r>
            <a:r>
              <a:rPr lang="fi-FI" sz="1600" dirty="0" smtClean="0"/>
              <a:t>omanlaisena ja omaksi itsekseen.</a:t>
            </a:r>
          </a:p>
          <a:p>
            <a:pPr marL="400050" lvl="1" indent="0">
              <a:buNone/>
            </a:pPr>
            <a:r>
              <a:rPr lang="fi-FI" sz="800" dirty="0" smtClean="0"/>
              <a:t/>
            </a:r>
            <a:br>
              <a:rPr lang="fi-FI" sz="800" dirty="0" smtClean="0"/>
            </a:br>
            <a:r>
              <a:rPr lang="fi-FI" dirty="0" smtClean="0"/>
              <a:t>Erityisesti silloin kun tehtävänä on asettaa lapselle rajoja. </a:t>
            </a:r>
            <a:endParaRPr lang="fi-FI" dirty="0"/>
          </a:p>
          <a:p>
            <a:pPr marL="400050" lvl="1" indent="0">
              <a:buNone/>
            </a:pPr>
            <a:r>
              <a:rPr lang="fi-FI" dirty="0" smtClean="0"/>
              <a:t>Jotta kohtaaminen tuolloinkin vahvistaa ja rohkaisee lasta, on aikuisen pidettävä mielessään, että tavoitteena on lapsen hyvä kasvu. </a:t>
            </a:r>
            <a:br>
              <a:rPr lang="fi-FI" dirty="0" smtClean="0"/>
            </a:br>
            <a:r>
              <a:rPr lang="fi-FI" dirty="0" smtClean="0"/>
              <a:t>Rajojen mittarina on lapsen kasvu ja kehitys, ei aikuisen mukavuus tai omat tunteet</a:t>
            </a:r>
          </a:p>
          <a:p>
            <a:pPr marL="400050" lvl="1" indent="0">
              <a:buNone/>
            </a:pPr>
            <a:r>
              <a:rPr lang="fi-FI" b="1" u="sng" dirty="0" smtClean="0"/>
              <a:t>Lähtökohtana on  mitä lapsi tarvitsee! </a:t>
            </a:r>
          </a:p>
          <a:p>
            <a:pPr marL="0" indent="0">
              <a:buNone/>
            </a:pPr>
            <a:endParaRPr lang="fi-FI" sz="1600" dirty="0" smtClean="0"/>
          </a:p>
          <a:p>
            <a:r>
              <a:rPr lang="fi-FI" sz="1600" dirty="0" smtClean="0"/>
              <a:t>Lapsi tarvitsee elämänpolullaan rinnalleen kulkemaan turvallisen ja häntä arvostavan aikuisen, joka tietää mitä on tekemässä ja miksi, tahtoen lapselle pelkkää hyvää </a:t>
            </a:r>
          </a:p>
          <a:p>
            <a:pPr marL="400050" lvl="1" indent="0">
              <a:buNone/>
            </a:pPr>
            <a:r>
              <a:rPr lang="fi-FI" dirty="0" smtClean="0"/>
              <a:t> -onpa kyseessä sitten rajojen asettaminen, oppimaan  rohkaiseminen tai kuulumisten vaihtaminen</a:t>
            </a:r>
            <a:endParaRPr lang="fi-FI" dirty="0"/>
          </a:p>
        </p:txBody>
      </p:sp>
    </p:spTree>
    <p:extLst>
      <p:ext uri="{BB962C8B-B14F-4D97-AF65-F5344CB8AC3E}">
        <p14:creationId xmlns:p14="http://schemas.microsoft.com/office/powerpoint/2010/main" val="25896181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60648"/>
            <a:ext cx="8229600" cy="1008112"/>
          </a:xfrm>
        </p:spPr>
        <p:txBody>
          <a:bodyPr/>
          <a:lstStyle/>
          <a:p>
            <a:pPr algn="l"/>
            <a:r>
              <a:rPr lang="fi-FI" sz="2000" u="sng" dirty="0" smtClean="0">
                <a:effectLst/>
              </a:rPr>
              <a:t>TEHTÄVÄ,</a:t>
            </a:r>
            <a:r>
              <a:rPr lang="fi-FI" sz="2000" dirty="0" smtClean="0">
                <a:effectLst/>
              </a:rPr>
              <a:t> pareittain tai pienissä ryhmissä</a:t>
            </a:r>
            <a:endParaRPr lang="fi-FI" sz="2000" dirty="0">
              <a:effectLst/>
            </a:endParaRPr>
          </a:p>
        </p:txBody>
      </p:sp>
      <p:sp>
        <p:nvSpPr>
          <p:cNvPr id="3" name="Sisällön paikkamerkki 2"/>
          <p:cNvSpPr>
            <a:spLocks noGrp="1"/>
          </p:cNvSpPr>
          <p:nvPr>
            <p:ph idx="1"/>
          </p:nvPr>
        </p:nvSpPr>
        <p:spPr>
          <a:xfrm>
            <a:off x="251520" y="1268760"/>
            <a:ext cx="8712968" cy="5328592"/>
          </a:xfrm>
        </p:spPr>
        <p:txBody>
          <a:bodyPr>
            <a:normAutofit/>
          </a:bodyPr>
          <a:lstStyle/>
          <a:p>
            <a:pPr marL="0" indent="0">
              <a:buNone/>
            </a:pPr>
            <a:r>
              <a:rPr lang="fi-FI" sz="1600" dirty="0" smtClean="0"/>
              <a:t>Palauttakaa mieleen jokin arkinen tilanne, jonka olisi voinut hoitaa toisin tai joka on jäänyt jälkeenpäin mietityttämään.</a:t>
            </a:r>
            <a:br>
              <a:rPr lang="fi-FI" sz="1600" dirty="0" smtClean="0"/>
            </a:br>
            <a:r>
              <a:rPr lang="fi-FI" sz="1600" dirty="0" smtClean="0"/>
              <a:t/>
            </a:r>
            <a:br>
              <a:rPr lang="fi-FI" sz="1600" dirty="0" smtClean="0"/>
            </a:br>
            <a:r>
              <a:rPr lang="fi-FI" sz="1600" dirty="0" smtClean="0"/>
              <a:t>Se voi olla itselle tapahtunut tai toisten kertomana omiin korviin kantautunut tapahtuma </a:t>
            </a:r>
            <a:br>
              <a:rPr lang="fi-FI" sz="1600" dirty="0" smtClean="0"/>
            </a:br>
            <a:endParaRPr lang="fi-FI" sz="1600" dirty="0" smtClean="0"/>
          </a:p>
          <a:p>
            <a:pPr marL="0" indent="0">
              <a:buNone/>
            </a:pPr>
            <a:r>
              <a:rPr lang="fi-FI" sz="1600" dirty="0" smtClean="0"/>
              <a:t>Sitten:</a:t>
            </a:r>
            <a:br>
              <a:rPr lang="fi-FI" sz="1600" dirty="0" smtClean="0"/>
            </a:br>
            <a:endParaRPr lang="fi-FI" sz="1600" dirty="0" smtClean="0"/>
          </a:p>
          <a:p>
            <a:pPr>
              <a:buFont typeface="Wingdings" panose="05000000000000000000" pitchFamily="2" charset="2"/>
              <a:buChar char="v"/>
            </a:pPr>
            <a:r>
              <a:rPr lang="fi-FI" sz="1600" dirty="0" smtClean="0"/>
              <a:t>pohtikaa yhdessä, miten toimisitte</a:t>
            </a:r>
            <a:r>
              <a:rPr lang="fi-FI" sz="1600" dirty="0"/>
              <a:t> </a:t>
            </a:r>
            <a:r>
              <a:rPr lang="fi-FI" sz="1600" dirty="0" smtClean="0"/>
              <a:t>ko. tilanteessa lasta kunnioittaen, hyvää esiin nostaen, hänen voimavarojaan ja vahvuuksiaan esiin tuoden ja tukien</a:t>
            </a:r>
            <a:br>
              <a:rPr lang="fi-FI" sz="1600" dirty="0" smtClean="0"/>
            </a:br>
            <a:endParaRPr lang="fi-FI" sz="1600" dirty="0" smtClean="0"/>
          </a:p>
          <a:p>
            <a:pPr>
              <a:buFont typeface="Wingdings" panose="05000000000000000000" pitchFamily="2" charset="2"/>
              <a:buChar char="v"/>
            </a:pPr>
            <a:r>
              <a:rPr lang="fi-FI" sz="1600" dirty="0"/>
              <a:t>p</a:t>
            </a:r>
            <a:r>
              <a:rPr lang="fi-FI" sz="1600" dirty="0" smtClean="0"/>
              <a:t>ohtikaa lopuksi millaisia vahvuuksia teillä itsellänne on!</a:t>
            </a:r>
            <a:br>
              <a:rPr lang="fi-FI" sz="1600" dirty="0" smtClean="0"/>
            </a:br>
            <a:r>
              <a:rPr lang="fi-FI" sz="1600" dirty="0" smtClean="0"/>
              <a:t>Mikä auttaa teitä </a:t>
            </a:r>
            <a:r>
              <a:rPr lang="fi-FI" sz="1600" dirty="0"/>
              <a:t> </a:t>
            </a:r>
            <a:r>
              <a:rPr lang="fi-FI" sz="1600" dirty="0" smtClean="0"/>
              <a:t>nostamaan esiin hyviä asioita, lapsen voimavaroja ja vahvuuksia.</a:t>
            </a:r>
            <a:br>
              <a:rPr lang="fi-FI" sz="1600" dirty="0" smtClean="0"/>
            </a:br>
            <a:r>
              <a:rPr lang="fi-FI" sz="1600" dirty="0" smtClean="0"/>
              <a:t> </a:t>
            </a:r>
            <a:br>
              <a:rPr lang="fi-FI" sz="1600" dirty="0" smtClean="0"/>
            </a:br>
            <a:r>
              <a:rPr lang="fi-FI" sz="1600" dirty="0" smtClean="0"/>
              <a:t>Kirjatkaa muistiin omat vahvuutenne, voitte palata niihin tarpeen tullen. </a:t>
            </a:r>
          </a:p>
          <a:p>
            <a:pPr>
              <a:buFont typeface="Wingdings" panose="05000000000000000000" pitchFamily="2" charset="2"/>
              <a:buChar char="v"/>
            </a:pPr>
            <a:endParaRPr lang="fi-FI" sz="2000" dirty="0"/>
          </a:p>
        </p:txBody>
      </p:sp>
    </p:spTree>
    <p:extLst>
      <p:ext uri="{BB962C8B-B14F-4D97-AF65-F5344CB8AC3E}">
        <p14:creationId xmlns:p14="http://schemas.microsoft.com/office/powerpoint/2010/main" val="2094478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620688"/>
          </a:xfrm>
        </p:spPr>
        <p:txBody>
          <a:bodyPr/>
          <a:lstStyle/>
          <a:p>
            <a:pPr>
              <a:lnSpc>
                <a:spcPct val="100000"/>
              </a:lnSpc>
            </a:pPr>
            <a:r>
              <a:rPr lang="fi-FI" sz="2800" dirty="0" smtClean="0"/>
              <a:t>KIELEN MERKITYS </a:t>
            </a:r>
            <a:endParaRPr lang="fi-FI" sz="2800" dirty="0"/>
          </a:p>
        </p:txBody>
      </p:sp>
      <p:sp>
        <p:nvSpPr>
          <p:cNvPr id="3" name="Sisällön paikkamerkki 2"/>
          <p:cNvSpPr>
            <a:spLocks noGrp="1"/>
          </p:cNvSpPr>
          <p:nvPr>
            <p:ph idx="1"/>
          </p:nvPr>
        </p:nvSpPr>
        <p:spPr>
          <a:xfrm>
            <a:off x="457200" y="620688"/>
            <a:ext cx="8229600" cy="6048672"/>
          </a:xfrm>
        </p:spPr>
        <p:txBody>
          <a:bodyPr>
            <a:normAutofit fontScale="92500"/>
          </a:bodyPr>
          <a:lstStyle/>
          <a:p>
            <a:r>
              <a:rPr lang="fi-FI" sz="1600" dirty="0"/>
              <a:t>Luomme todellisuutta kielen </a:t>
            </a:r>
            <a:r>
              <a:rPr lang="fi-FI" sz="1600" dirty="0" smtClean="0"/>
              <a:t>avulla. Sanoilla, joita käytämme,  </a:t>
            </a:r>
            <a:r>
              <a:rPr lang="fi-FI" sz="1600" dirty="0"/>
              <a:t>on merkitystä</a:t>
            </a:r>
            <a:r>
              <a:rPr lang="fi-FI" sz="1600" dirty="0" smtClean="0"/>
              <a:t>.</a:t>
            </a:r>
            <a:br>
              <a:rPr lang="fi-FI" sz="1600" dirty="0" smtClean="0"/>
            </a:br>
            <a:endParaRPr lang="fi-FI" sz="1600" dirty="0" smtClean="0"/>
          </a:p>
          <a:p>
            <a:r>
              <a:rPr lang="fi-FI" sz="1600" dirty="0">
                <a:solidFill>
                  <a:schemeClr val="accent5">
                    <a:lumMod val="75000"/>
                  </a:schemeClr>
                </a:solidFill>
                <a:effectLst>
                  <a:outerShdw blurRad="38100" dist="38100" dir="2700000" algn="tl">
                    <a:srgbClr val="000000">
                      <a:alpha val="43137"/>
                    </a:srgbClr>
                  </a:outerShdw>
                </a:effectLst>
              </a:rPr>
              <a:t>Kaikki alkaa itsestä</a:t>
            </a:r>
            <a:r>
              <a:rPr lang="fi-FI" sz="1400" dirty="0">
                <a:solidFill>
                  <a:srgbClr val="FF0000"/>
                </a:solidFill>
              </a:rPr>
              <a:t/>
            </a:r>
            <a:br>
              <a:rPr lang="fi-FI" sz="1400" dirty="0">
                <a:solidFill>
                  <a:srgbClr val="FF0000"/>
                </a:solidFill>
              </a:rPr>
            </a:br>
            <a:r>
              <a:rPr lang="fi-FI" sz="1600" dirty="0"/>
              <a:t>Pysähdy hetkeksi miettimään vaativan lapsen positiivisia puolia Voisiko lasta määrittelevän sanan ”hankala” korvata muu ilmaisu kuten </a:t>
            </a:r>
            <a:r>
              <a:rPr lang="fi-FI" sz="1600" dirty="0" smtClean="0"/>
              <a:t>esimerkiksi: </a:t>
            </a:r>
          </a:p>
          <a:p>
            <a:endParaRPr lang="fi-FI" sz="1600" dirty="0"/>
          </a:p>
          <a:p>
            <a:r>
              <a:rPr lang="fi-FI" sz="1600" dirty="0">
                <a:solidFill>
                  <a:schemeClr val="accent5">
                    <a:lumMod val="75000"/>
                  </a:schemeClr>
                </a:solidFill>
              </a:rPr>
              <a:t>sanavalmis – idearikas – riskinottaja – spontaani – utelias – ulospäin suuntautunut – suorasukainen – sitkeä – rohkea – väsymätön – tiedonhaluinen – keskusteleva – avoin – seurallinen – kekseliäs – innostuva – ennakkoluuloton – lämminsydäminen – avulias  –  innovatiivinen – empaattinen – tutkiva – </a:t>
            </a:r>
            <a:r>
              <a:rPr lang="fi-FI" sz="1600" dirty="0" smtClean="0">
                <a:solidFill>
                  <a:schemeClr val="accent5">
                    <a:lumMod val="75000"/>
                  </a:schemeClr>
                </a:solidFill>
              </a:rPr>
              <a:t>nopea</a:t>
            </a:r>
            <a:br>
              <a:rPr lang="fi-FI" sz="1600" dirty="0" smtClean="0">
                <a:solidFill>
                  <a:schemeClr val="accent5">
                    <a:lumMod val="75000"/>
                  </a:schemeClr>
                </a:solidFill>
              </a:rPr>
            </a:br>
            <a:r>
              <a:rPr lang="fi-FI" sz="1600" dirty="0" smtClean="0">
                <a:solidFill>
                  <a:schemeClr val="accent5">
                    <a:lumMod val="75000"/>
                  </a:schemeClr>
                </a:solidFill>
              </a:rPr>
              <a:t> </a:t>
            </a:r>
          </a:p>
          <a:p>
            <a:r>
              <a:rPr lang="fi-FI" sz="1600" dirty="0"/>
              <a:t>Voiko omilla sanavalinnoillaan vaikutta omiin tunteisiin</a:t>
            </a:r>
            <a:endParaRPr lang="fi-FI" sz="1600" dirty="0">
              <a:solidFill>
                <a:schemeClr val="accent5">
                  <a:lumMod val="75000"/>
                </a:schemeClr>
              </a:solidFill>
            </a:endParaRPr>
          </a:p>
          <a:p>
            <a:endParaRPr lang="fi-FI" sz="1600" dirty="0">
              <a:solidFill>
                <a:schemeClr val="accent5">
                  <a:lumMod val="75000"/>
                </a:schemeClr>
              </a:solidFill>
            </a:endParaRPr>
          </a:p>
          <a:p>
            <a:r>
              <a:rPr lang="fi-FI" sz="1600" dirty="0"/>
              <a:t>Vaikuttavatko sanavalinnat siihen, millainen kuvan heijastuu lapselle peilistä?</a:t>
            </a:r>
            <a:br>
              <a:rPr lang="fi-FI" sz="1600" dirty="0"/>
            </a:br>
            <a:endParaRPr lang="fi-FI" sz="1600" dirty="0"/>
          </a:p>
          <a:p>
            <a:r>
              <a:rPr lang="fi-FI" sz="1600" dirty="0"/>
              <a:t>Lapsen on hyvä kuulla mahdollisimman usein, että hän on hyväksytty. Oikeanlainen omana itsenään, omine heikkouksineen, taitoineen, kehityshaasteineen, tunteineen, toiveineen, oloineen ja persoonallisine piirteineen</a:t>
            </a:r>
            <a:br>
              <a:rPr lang="fi-FI" sz="1600" dirty="0"/>
            </a:br>
            <a:r>
              <a:rPr lang="fi-FI" sz="1600" dirty="0"/>
              <a:t> </a:t>
            </a:r>
          </a:p>
          <a:p>
            <a:r>
              <a:rPr lang="fi-FI" sz="1600" dirty="0"/>
              <a:t>Kielen avulla voimme leimata, luokitella, suosia, </a:t>
            </a:r>
            <a:r>
              <a:rPr lang="fi-FI" sz="1600" dirty="0" smtClean="0"/>
              <a:t>mitätöidä….</a:t>
            </a:r>
          </a:p>
          <a:p>
            <a:endParaRPr lang="fi-FI" sz="1600" dirty="0" smtClean="0"/>
          </a:p>
          <a:p>
            <a:r>
              <a:rPr lang="fi-FI" sz="1600" dirty="0" smtClean="0"/>
              <a:t>Kielen </a:t>
            </a:r>
            <a:r>
              <a:rPr lang="fi-FI" sz="1600" dirty="0"/>
              <a:t>avulla voimme luoda ongelmien sijaan ratkaisuja siirtymällä  ongelmapuheesta ratkaisupuheeseen. -&gt; Ongelma muutetaan puheen tasolla tavoitteeksi.</a:t>
            </a:r>
          </a:p>
          <a:p>
            <a:endParaRPr lang="fi-FI" sz="1600" dirty="0"/>
          </a:p>
          <a:p>
            <a:endParaRPr lang="fi-FI" sz="1600" dirty="0"/>
          </a:p>
        </p:txBody>
      </p:sp>
    </p:spTree>
    <p:extLst>
      <p:ext uri="{BB962C8B-B14F-4D97-AF65-F5344CB8AC3E}">
        <p14:creationId xmlns:p14="http://schemas.microsoft.com/office/powerpoint/2010/main" val="2409268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79512" y="188640"/>
            <a:ext cx="8856984" cy="6552728"/>
          </a:xfrm>
        </p:spPr>
        <p:txBody>
          <a:bodyPr>
            <a:normAutofit fontScale="92500" lnSpcReduction="20000"/>
          </a:bodyPr>
          <a:lstStyle/>
          <a:p>
            <a:pPr marL="114300" indent="0">
              <a:buClr>
                <a:srgbClr val="93A299"/>
              </a:buClr>
              <a:buNone/>
            </a:pPr>
            <a:endParaRPr lang="fi-FI" sz="1600" dirty="0"/>
          </a:p>
          <a:p>
            <a:pPr marL="114300" indent="0">
              <a:buClr>
                <a:srgbClr val="93A299"/>
              </a:buClr>
              <a:buNone/>
            </a:pPr>
            <a:r>
              <a:rPr lang="fi-FI" dirty="0" smtClean="0">
                <a:solidFill>
                  <a:srgbClr val="B13F9A"/>
                </a:solidFill>
                <a:effectLst>
                  <a:outerShdw blurRad="63500" dist="38100" dir="5400000" algn="t" rotWithShape="0">
                    <a:prstClr val="black">
                      <a:alpha val="25000"/>
                    </a:prstClr>
                  </a:outerShdw>
                </a:effectLst>
                <a:latin typeface="Palatino Linotype"/>
                <a:ea typeface="+mj-ea"/>
                <a:cs typeface="+mj-cs"/>
              </a:rPr>
              <a:t>MUUTAMA AJATUS KIELTÄMISESTÄ</a:t>
            </a:r>
            <a:r>
              <a:rPr lang="fi-FI" dirty="0" smtClean="0">
                <a:solidFill>
                  <a:srgbClr val="564B3C"/>
                </a:solidFill>
              </a:rPr>
              <a:t> : </a:t>
            </a:r>
            <a:r>
              <a:rPr lang="fi-FI" sz="1600" dirty="0" smtClean="0">
                <a:solidFill>
                  <a:srgbClr val="564B3C"/>
                </a:solidFill>
              </a:rPr>
              <a:t/>
            </a:r>
            <a:br>
              <a:rPr lang="fi-FI" sz="1600" dirty="0" smtClean="0">
                <a:solidFill>
                  <a:srgbClr val="564B3C"/>
                </a:solidFill>
              </a:rPr>
            </a:br>
            <a:r>
              <a:rPr lang="fi-FI" sz="1600" dirty="0" smtClean="0">
                <a:solidFill>
                  <a:srgbClr val="564B3C"/>
                </a:solidFill>
              </a:rPr>
              <a:t/>
            </a:r>
            <a:br>
              <a:rPr lang="fi-FI" sz="1600" dirty="0" smtClean="0">
                <a:solidFill>
                  <a:srgbClr val="564B3C"/>
                </a:solidFill>
              </a:rPr>
            </a:br>
            <a:r>
              <a:rPr lang="fi-FI" sz="1700" dirty="0" smtClean="0"/>
              <a:t>Jos </a:t>
            </a:r>
            <a:r>
              <a:rPr lang="fi-FI" sz="1700" dirty="0"/>
              <a:t>lasta tarvitsee kieltä ;) niin muuta </a:t>
            </a:r>
            <a:r>
              <a:rPr lang="fi-FI" sz="1700" u="sng" dirty="0">
                <a:solidFill>
                  <a:schemeClr val="tx1"/>
                </a:solidFill>
              </a:rPr>
              <a:t>kiellot toimintaohjeiksi</a:t>
            </a:r>
            <a:r>
              <a:rPr lang="fi-FI" sz="1700" dirty="0" smtClean="0">
                <a:solidFill>
                  <a:schemeClr val="tx1"/>
                </a:solidFill>
              </a:rPr>
              <a:t>!</a:t>
            </a:r>
            <a:r>
              <a:rPr lang="fi-FI" sz="1700" b="1" dirty="0">
                <a:solidFill>
                  <a:schemeClr val="tx1"/>
                </a:solidFill>
              </a:rPr>
              <a:t> </a:t>
            </a:r>
            <a:r>
              <a:rPr lang="fi-FI" sz="1700" dirty="0" smtClean="0"/>
              <a:t>Näin </a:t>
            </a:r>
            <a:r>
              <a:rPr lang="fi-FI" sz="1700" dirty="0"/>
              <a:t>lapsi tietää mitä tahdot hänen tekevän!</a:t>
            </a:r>
          </a:p>
          <a:p>
            <a:pPr marL="114300" lvl="0" indent="0">
              <a:buClr>
                <a:srgbClr val="93A299"/>
              </a:buClr>
              <a:buNone/>
            </a:pPr>
            <a:endParaRPr lang="fi-FI" sz="1700" dirty="0"/>
          </a:p>
          <a:p>
            <a:pPr>
              <a:buFont typeface="Wingdings" panose="05000000000000000000" pitchFamily="2" charset="2"/>
              <a:buChar char="v"/>
            </a:pPr>
            <a:r>
              <a:rPr lang="fi-FI" sz="1700" i="1" dirty="0" smtClean="0"/>
              <a:t>älä </a:t>
            </a:r>
            <a:r>
              <a:rPr lang="fi-FI" sz="1700" i="1" dirty="0"/>
              <a:t>juokse</a:t>
            </a:r>
            <a:r>
              <a:rPr lang="fi-FI" sz="1700" dirty="0"/>
              <a:t> - kulje </a:t>
            </a:r>
            <a:r>
              <a:rPr lang="fi-FI" sz="1700" dirty="0" smtClean="0"/>
              <a:t>kävellen</a:t>
            </a:r>
            <a:endParaRPr lang="fi-FI" sz="1700" dirty="0"/>
          </a:p>
          <a:p>
            <a:pPr>
              <a:buFont typeface="Wingdings" panose="05000000000000000000" pitchFamily="2" charset="2"/>
              <a:buChar char="v"/>
            </a:pPr>
            <a:r>
              <a:rPr lang="fi-FI" sz="1700" i="1" dirty="0" smtClean="0"/>
              <a:t>älä </a:t>
            </a:r>
            <a:r>
              <a:rPr lang="fi-FI" sz="1700" i="1" dirty="0"/>
              <a:t>huuda</a:t>
            </a:r>
            <a:r>
              <a:rPr lang="fi-FI" sz="1700" dirty="0"/>
              <a:t> - puhu normaalilla </a:t>
            </a:r>
            <a:r>
              <a:rPr lang="fi-FI" sz="1700" dirty="0" smtClean="0"/>
              <a:t>äänellä</a:t>
            </a:r>
            <a:endParaRPr lang="fi-FI" sz="1700" dirty="0"/>
          </a:p>
          <a:p>
            <a:pPr>
              <a:buFont typeface="Wingdings" panose="05000000000000000000" pitchFamily="2" charset="2"/>
              <a:buChar char="v"/>
            </a:pPr>
            <a:r>
              <a:rPr lang="fi-FI" sz="1700" i="1" dirty="0" smtClean="0"/>
              <a:t>älä </a:t>
            </a:r>
            <a:r>
              <a:rPr lang="fi-FI" sz="1700" i="1" dirty="0"/>
              <a:t>keiku ruokapöydässä</a:t>
            </a:r>
            <a:r>
              <a:rPr lang="fi-FI" sz="1700" dirty="0"/>
              <a:t> – istu jalat pöydän alla ja pidä pylly penkillä </a:t>
            </a:r>
          </a:p>
          <a:p>
            <a:pPr>
              <a:buFont typeface="Wingdings" panose="05000000000000000000" pitchFamily="2" charset="2"/>
              <a:buChar char="v"/>
            </a:pPr>
            <a:r>
              <a:rPr lang="fi-FI" sz="1700" i="1" dirty="0" smtClean="0"/>
              <a:t>älä </a:t>
            </a:r>
            <a:r>
              <a:rPr lang="fi-FI" sz="1700" i="1" dirty="0"/>
              <a:t>levitetä kaikkia leluja yhtä aikaa</a:t>
            </a:r>
            <a:r>
              <a:rPr lang="fi-FI" sz="1700" dirty="0"/>
              <a:t> - korjaa vanha leikki pois </a:t>
            </a:r>
            <a:r>
              <a:rPr lang="fi-FI" sz="1700" dirty="0" smtClean="0"/>
              <a:t>ja ota  uudet lelut sen jälkeen </a:t>
            </a:r>
            <a:endParaRPr lang="fi-FI" sz="1700" dirty="0"/>
          </a:p>
          <a:p>
            <a:pPr>
              <a:buFont typeface="Wingdings" panose="05000000000000000000" pitchFamily="2" charset="2"/>
              <a:buChar char="v"/>
            </a:pPr>
            <a:r>
              <a:rPr lang="fi-FI" sz="1700" i="1" dirty="0" smtClean="0"/>
              <a:t>ei </a:t>
            </a:r>
            <a:r>
              <a:rPr lang="fi-FI" sz="1700" i="1" dirty="0"/>
              <a:t>vaatteita voi </a:t>
            </a:r>
            <a:r>
              <a:rPr lang="fi-FI" sz="1700" i="1" dirty="0" smtClean="0"/>
              <a:t>jättää </a:t>
            </a:r>
            <a:r>
              <a:rPr lang="fi-FI" sz="1700" i="1" dirty="0"/>
              <a:t>lojumaan</a:t>
            </a:r>
            <a:r>
              <a:rPr lang="fi-FI" sz="1700" dirty="0"/>
              <a:t> </a:t>
            </a:r>
            <a:r>
              <a:rPr lang="fi-FI" sz="1700" dirty="0" smtClean="0"/>
              <a:t>noin– </a:t>
            </a:r>
            <a:r>
              <a:rPr lang="fi-FI" sz="1700" dirty="0"/>
              <a:t>nosta vaatteet naulakkoon </a:t>
            </a:r>
            <a:endParaRPr lang="fi-FI" sz="1700" dirty="0" smtClean="0"/>
          </a:p>
          <a:p>
            <a:pPr marL="0" indent="0">
              <a:buNone/>
            </a:pPr>
            <a:endParaRPr lang="fi-FI" sz="1700" dirty="0" smtClean="0"/>
          </a:p>
          <a:p>
            <a:pPr marL="0" indent="0">
              <a:buNone/>
            </a:pPr>
            <a:r>
              <a:rPr lang="fi-FI" sz="1700" dirty="0" smtClean="0"/>
              <a:t>Voit </a:t>
            </a:r>
            <a:r>
              <a:rPr lang="fi-FI" sz="1700" dirty="0"/>
              <a:t>myös kertoa miksi lapsen on hyvä toimia pyytämälläsi </a:t>
            </a:r>
            <a:r>
              <a:rPr lang="fi-FI" sz="1700" dirty="0" smtClean="0"/>
              <a:t>tavalla </a:t>
            </a:r>
            <a:r>
              <a:rPr lang="fi-FI" sz="1700" dirty="0" smtClean="0">
                <a:sym typeface="Wingdings" panose="05000000000000000000" pitchFamily="2" charset="2"/>
              </a:rPr>
              <a:t> </a:t>
            </a:r>
            <a:r>
              <a:rPr lang="fi-FI" sz="1700" dirty="0"/>
              <a:t> </a:t>
            </a:r>
          </a:p>
          <a:p>
            <a:pPr marL="0" indent="0">
              <a:buNone/>
            </a:pPr>
            <a:r>
              <a:rPr lang="fi-FI" sz="1700" dirty="0" smtClean="0"/>
              <a:t/>
            </a:r>
            <a:br>
              <a:rPr lang="fi-FI" sz="1700" dirty="0" smtClean="0"/>
            </a:br>
            <a:r>
              <a:rPr lang="fi-FI" sz="1700" u="sng" dirty="0" smtClean="0"/>
              <a:t>Muuta </a:t>
            </a:r>
            <a:r>
              <a:rPr lang="fi-FI" sz="1700" u="sng" dirty="0">
                <a:solidFill>
                  <a:schemeClr val="tx1"/>
                </a:solidFill>
              </a:rPr>
              <a:t>varoitukset </a:t>
            </a:r>
            <a:r>
              <a:rPr lang="fi-FI" sz="1700" u="sng" dirty="0" smtClean="0">
                <a:solidFill>
                  <a:schemeClr val="tx1"/>
                </a:solidFill>
              </a:rPr>
              <a:t>kannustukseksi! </a:t>
            </a:r>
            <a:r>
              <a:rPr lang="fi-FI" sz="1700" dirty="0" smtClean="0">
                <a:solidFill>
                  <a:schemeClr val="tx1"/>
                </a:solidFill>
              </a:rPr>
              <a:t>      ….</a:t>
            </a:r>
            <a:r>
              <a:rPr lang="fi-FI" sz="1700" dirty="0" smtClean="0"/>
              <a:t>Jos et nyt heti - niin sitten…</a:t>
            </a:r>
          </a:p>
          <a:p>
            <a:pPr marL="0" indent="0">
              <a:buNone/>
            </a:pPr>
            <a:r>
              <a:rPr lang="fi-FI" sz="1700" b="1" dirty="0" smtClean="0">
                <a:solidFill>
                  <a:schemeClr val="tx1"/>
                </a:solidFill>
              </a:rPr>
              <a:t/>
            </a:r>
            <a:br>
              <a:rPr lang="fi-FI" sz="1700" b="1" dirty="0" smtClean="0">
                <a:solidFill>
                  <a:schemeClr val="tx1"/>
                </a:solidFill>
              </a:rPr>
            </a:br>
            <a:r>
              <a:rPr lang="fi-FI" sz="1700" dirty="0" smtClean="0"/>
              <a:t>Negatiivisella seuraamuksella uhkaaminen voi olla tehokasta, mutta </a:t>
            </a:r>
            <a:r>
              <a:rPr lang="fi-FI" sz="1700" dirty="0"/>
              <a:t>k</a:t>
            </a:r>
            <a:r>
              <a:rPr lang="fi-FI" sz="1700" dirty="0" smtClean="0"/>
              <a:t>annustaminen kertoo lapselle, </a:t>
            </a:r>
            <a:r>
              <a:rPr lang="fi-FI" sz="1700" dirty="0"/>
              <a:t>että sinä olet hänen </a:t>
            </a:r>
            <a:r>
              <a:rPr lang="fi-FI" sz="1700" dirty="0" smtClean="0"/>
              <a:t>puolellaan.</a:t>
            </a:r>
            <a:r>
              <a:rPr lang="fi-FI" sz="1700" dirty="0"/>
              <a:t/>
            </a:r>
            <a:br>
              <a:rPr lang="fi-FI" sz="1700" dirty="0"/>
            </a:br>
            <a:endParaRPr lang="fi-FI" sz="1700" dirty="0" smtClean="0"/>
          </a:p>
          <a:p>
            <a:pPr>
              <a:buFont typeface="Wingdings" panose="05000000000000000000" pitchFamily="2" charset="2"/>
              <a:buChar char="v"/>
            </a:pPr>
            <a:r>
              <a:rPr lang="fi-FI" sz="1700" dirty="0" smtClean="0"/>
              <a:t>Sinä </a:t>
            </a:r>
            <a:r>
              <a:rPr lang="fi-FI" sz="1700" dirty="0"/>
              <a:t>olet tehnyt sen monta kertaa </a:t>
            </a:r>
            <a:r>
              <a:rPr lang="fi-FI" sz="1700" dirty="0" smtClean="0"/>
              <a:t>aikaisemminkin ja tosi taitavasti/nopeasti</a:t>
            </a:r>
            <a:endParaRPr lang="fi-FI" sz="1700" dirty="0"/>
          </a:p>
          <a:p>
            <a:pPr>
              <a:buFont typeface="Wingdings" panose="05000000000000000000" pitchFamily="2" charset="2"/>
              <a:buChar char="v"/>
            </a:pPr>
            <a:r>
              <a:rPr lang="fi-FI" sz="1700" dirty="0" smtClean="0"/>
              <a:t>Sinä </a:t>
            </a:r>
            <a:r>
              <a:rPr lang="fi-FI" sz="1700" dirty="0"/>
              <a:t>olet niin taitava! /kiva, fiksu, nokkela, ajattelevainen, oppivainen, toiset huomioonottava</a:t>
            </a:r>
            <a:r>
              <a:rPr lang="fi-FI" sz="1700" dirty="0" smtClean="0"/>
              <a:t>….</a:t>
            </a:r>
          </a:p>
          <a:p>
            <a:pPr>
              <a:buFont typeface="Wingdings" panose="05000000000000000000" pitchFamily="2" charset="2"/>
              <a:buChar char="v"/>
            </a:pPr>
            <a:r>
              <a:rPr lang="fi-FI" sz="1700" dirty="0" smtClean="0"/>
              <a:t>Se </a:t>
            </a:r>
            <a:r>
              <a:rPr lang="fi-FI" sz="1700" dirty="0"/>
              <a:t>ei ole helppoa kenellekään, mutta minä uskon, että sinä pystyt siihen! Tarvitsisitko </a:t>
            </a:r>
            <a:r>
              <a:rPr lang="fi-FI" sz="1700" dirty="0" smtClean="0"/>
              <a:t>apua?</a:t>
            </a:r>
          </a:p>
          <a:p>
            <a:pPr>
              <a:buFont typeface="Wingdings" panose="05000000000000000000" pitchFamily="2" charset="2"/>
              <a:buChar char="v"/>
            </a:pPr>
            <a:r>
              <a:rPr lang="fi-FI" sz="1700" dirty="0" smtClean="0"/>
              <a:t>Sinä </a:t>
            </a:r>
            <a:r>
              <a:rPr lang="fi-FI" sz="1700" dirty="0"/>
              <a:t>muistat/ osaat / ehdit varmasti, jos päätä tehdä sen”</a:t>
            </a:r>
            <a:br>
              <a:rPr lang="fi-FI" sz="1700" dirty="0"/>
            </a:br>
            <a:endParaRPr lang="fi-FI" sz="1700" b="1" dirty="0">
              <a:solidFill>
                <a:schemeClr val="tx1"/>
              </a:solidFill>
            </a:endParaRPr>
          </a:p>
          <a:p>
            <a:endParaRPr lang="fi-FI" dirty="0"/>
          </a:p>
        </p:txBody>
      </p:sp>
    </p:spTree>
    <p:extLst>
      <p:ext uri="{BB962C8B-B14F-4D97-AF65-F5344CB8AC3E}">
        <p14:creationId xmlns:p14="http://schemas.microsoft.com/office/powerpoint/2010/main" val="1363211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457200" y="116632"/>
            <a:ext cx="8435280" cy="2736304"/>
          </a:xfrm>
        </p:spPr>
        <p:txBody>
          <a:bodyPr/>
          <a:lstStyle/>
          <a:p>
            <a:pPr algn="l">
              <a:lnSpc>
                <a:spcPct val="100000"/>
              </a:lnSpc>
            </a:pPr>
            <a:r>
              <a:rPr lang="fi-FI" sz="2000" u="sng" dirty="0">
                <a:effectLst/>
              </a:rPr>
              <a:t>TEHTÄVÄ: </a:t>
            </a:r>
            <a:r>
              <a:rPr lang="fi-FI" sz="2000" u="sng" dirty="0" smtClean="0">
                <a:effectLst/>
              </a:rPr>
              <a:t>pareittain tai pienissä ryhmissä</a:t>
            </a:r>
            <a:r>
              <a:rPr lang="fi-FI" sz="2000" dirty="0">
                <a:effectLst/>
              </a:rPr>
              <a:t/>
            </a:r>
            <a:br>
              <a:rPr lang="fi-FI" sz="2000" dirty="0">
                <a:effectLst/>
              </a:rPr>
            </a:br>
            <a:r>
              <a:rPr lang="fi-FI" sz="2000" dirty="0" smtClean="0">
                <a:effectLst/>
              </a:rPr>
              <a:t>Määritelkää </a:t>
            </a:r>
            <a:r>
              <a:rPr lang="fi-FI" sz="2000" dirty="0">
                <a:effectLst/>
              </a:rPr>
              <a:t>alla olevat sanat uudesta näkökulmasta miettien, </a:t>
            </a:r>
            <a:r>
              <a:rPr lang="fi-FI" sz="2000" dirty="0" smtClean="0">
                <a:effectLst/>
              </a:rPr>
              <a:t>mitä muuta sanaa voisi käyttää kuvaamaan lapsen piirteitä tai tapoja toimia niin, että mielikuva muuttuisi myönteisemmäksi. </a:t>
            </a:r>
            <a:br>
              <a:rPr lang="fi-FI" sz="2000" dirty="0" smtClean="0">
                <a:effectLst/>
              </a:rPr>
            </a:br>
            <a:r>
              <a:rPr lang="fi-FI" sz="2000" dirty="0">
                <a:effectLst/>
              </a:rPr>
              <a:t>(</a:t>
            </a:r>
            <a:r>
              <a:rPr lang="fi-FI" sz="2000" dirty="0" smtClean="0">
                <a:effectLst/>
              </a:rPr>
              <a:t>Mitä positiivisia </a:t>
            </a:r>
            <a:r>
              <a:rPr lang="fi-FI" sz="2000" dirty="0">
                <a:effectLst/>
              </a:rPr>
              <a:t>piirteitä sisältyy jokaiseen negatiiviseen </a:t>
            </a:r>
            <a:r>
              <a:rPr lang="fi-FI" sz="2000" dirty="0" smtClean="0">
                <a:effectLst/>
              </a:rPr>
              <a:t>sanaan</a:t>
            </a:r>
            <a:r>
              <a:rPr lang="fi-FI" sz="2000" dirty="0">
                <a:effectLst/>
              </a:rPr>
              <a:t>)</a:t>
            </a:r>
            <a:br>
              <a:rPr lang="fi-FI" sz="2000" dirty="0">
                <a:effectLst/>
              </a:rPr>
            </a:br>
            <a:r>
              <a:rPr lang="fi-FI" sz="2000" dirty="0">
                <a:effectLst/>
              </a:rPr>
              <a:t>Pohtikaa vaikuttavatko sanavalinnat siihen, millaisen kuvan heijastatte lapselle </a:t>
            </a:r>
            <a:r>
              <a:rPr lang="fi-FI" sz="2000" dirty="0" smtClean="0">
                <a:effectLst/>
              </a:rPr>
              <a:t>peilistänne.</a:t>
            </a:r>
            <a:br>
              <a:rPr lang="fi-FI" sz="2000" dirty="0" smtClean="0">
                <a:effectLst/>
              </a:rPr>
            </a:br>
            <a:r>
              <a:rPr lang="fi-FI" sz="2000" dirty="0" smtClean="0">
                <a:effectLst/>
              </a:rPr>
              <a:t>Pohtikaa myös </a:t>
            </a:r>
            <a:r>
              <a:rPr lang="fi-FI" sz="2000" dirty="0">
                <a:effectLst/>
              </a:rPr>
              <a:t>voiko omilla sanavalinnoillaan vaikutta omiin tunteisiin.</a:t>
            </a:r>
          </a:p>
        </p:txBody>
      </p:sp>
      <p:sp>
        <p:nvSpPr>
          <p:cNvPr id="5" name="Tekstin paikkamerkki 4"/>
          <p:cNvSpPr>
            <a:spLocks noGrp="1"/>
          </p:cNvSpPr>
          <p:nvPr>
            <p:ph type="body" idx="1"/>
          </p:nvPr>
        </p:nvSpPr>
        <p:spPr>
          <a:xfrm>
            <a:off x="457200" y="2780928"/>
            <a:ext cx="4040188" cy="432048"/>
          </a:xfrm>
        </p:spPr>
        <p:txBody>
          <a:bodyPr/>
          <a:lstStyle/>
          <a:p>
            <a:pPr algn="l"/>
            <a:r>
              <a:rPr lang="fi-FI" sz="2000" b="1" u="sng" dirty="0" smtClean="0"/>
              <a:t>Kielteinen ilmaus</a:t>
            </a:r>
            <a:endParaRPr lang="fi-FI" sz="2000" b="1" u="sng" dirty="0"/>
          </a:p>
        </p:txBody>
      </p:sp>
      <p:sp>
        <p:nvSpPr>
          <p:cNvPr id="6" name="Tekstin paikkamerkki 5"/>
          <p:cNvSpPr>
            <a:spLocks noGrp="1"/>
          </p:cNvSpPr>
          <p:nvPr>
            <p:ph type="body" sz="quarter" idx="3"/>
          </p:nvPr>
        </p:nvSpPr>
        <p:spPr>
          <a:xfrm>
            <a:off x="3779912" y="2852936"/>
            <a:ext cx="4910063" cy="360040"/>
          </a:xfrm>
        </p:spPr>
        <p:txBody>
          <a:bodyPr/>
          <a:lstStyle/>
          <a:p>
            <a:pPr algn="l"/>
            <a:r>
              <a:rPr lang="fi-FI" sz="2000" b="1" u="sng" dirty="0" smtClean="0"/>
              <a:t>Myönteinen ilmaus</a:t>
            </a:r>
            <a:endParaRPr lang="fi-FI" sz="2000" b="1" u="sng" dirty="0"/>
          </a:p>
        </p:txBody>
      </p:sp>
      <p:sp>
        <p:nvSpPr>
          <p:cNvPr id="7" name="Sisällön paikkamerkki 6"/>
          <p:cNvSpPr>
            <a:spLocks noGrp="1"/>
          </p:cNvSpPr>
          <p:nvPr>
            <p:ph sz="quarter" idx="13"/>
          </p:nvPr>
        </p:nvSpPr>
        <p:spPr>
          <a:xfrm>
            <a:off x="457200" y="3284984"/>
            <a:ext cx="2602632" cy="3240360"/>
          </a:xfrm>
        </p:spPr>
        <p:txBody>
          <a:bodyPr>
            <a:normAutofit fontScale="92500"/>
          </a:bodyPr>
          <a:lstStyle/>
          <a:p>
            <a:r>
              <a:rPr lang="fi-FI" sz="1800" dirty="0" smtClean="0"/>
              <a:t>Aggressiivinen</a:t>
            </a:r>
          </a:p>
          <a:p>
            <a:r>
              <a:rPr lang="fi-FI" sz="1800" dirty="0" smtClean="0"/>
              <a:t>Laiska</a:t>
            </a:r>
          </a:p>
          <a:p>
            <a:r>
              <a:rPr lang="fi-FI" sz="1800" dirty="0" smtClean="0"/>
              <a:t>Huolimaton</a:t>
            </a:r>
          </a:p>
          <a:p>
            <a:r>
              <a:rPr lang="fi-FI" sz="1800" dirty="0" smtClean="0"/>
              <a:t>Jankuttava</a:t>
            </a:r>
          </a:p>
          <a:p>
            <a:r>
              <a:rPr lang="fi-FI" sz="1800" dirty="0" smtClean="0"/>
              <a:t>Sählä/ villi / levoton</a:t>
            </a:r>
          </a:p>
          <a:p>
            <a:r>
              <a:rPr lang="fi-FI" sz="1800" dirty="0" smtClean="0"/>
              <a:t>Häirikkö</a:t>
            </a:r>
          </a:p>
          <a:p>
            <a:r>
              <a:rPr lang="fi-FI" sz="1800" dirty="0" smtClean="0"/>
              <a:t>Ilkeä/tuhma</a:t>
            </a:r>
          </a:p>
          <a:p>
            <a:r>
              <a:rPr lang="fi-FI" sz="1800" dirty="0" smtClean="0"/>
              <a:t>Kiusaaja</a:t>
            </a:r>
          </a:p>
          <a:p>
            <a:r>
              <a:rPr lang="fi-FI" sz="1800" dirty="0" smtClean="0"/>
              <a:t>Kaikkeen puuttuva</a:t>
            </a:r>
          </a:p>
          <a:p>
            <a:r>
              <a:rPr lang="fi-FI" sz="1800" dirty="0" smtClean="0"/>
              <a:t>Jumittaja</a:t>
            </a:r>
          </a:p>
          <a:p>
            <a:endParaRPr lang="fi-FI" dirty="0" smtClean="0"/>
          </a:p>
        </p:txBody>
      </p:sp>
      <p:sp>
        <p:nvSpPr>
          <p:cNvPr id="8" name="Sisällön paikkamerkki 7"/>
          <p:cNvSpPr>
            <a:spLocks noGrp="1"/>
          </p:cNvSpPr>
          <p:nvPr>
            <p:ph sz="quarter" idx="14"/>
          </p:nvPr>
        </p:nvSpPr>
        <p:spPr>
          <a:xfrm>
            <a:off x="2987824" y="3356992"/>
            <a:ext cx="6048672" cy="2952328"/>
          </a:xfrm>
        </p:spPr>
        <p:txBody>
          <a:bodyPr>
            <a:normAutofit/>
          </a:bodyPr>
          <a:lstStyle/>
          <a:p>
            <a:pPr>
              <a:buFont typeface="Wingdings" panose="05000000000000000000" pitchFamily="2" charset="2"/>
              <a:buChar char="Ø"/>
            </a:pPr>
            <a:endParaRPr lang="fi-FI" sz="1600" dirty="0"/>
          </a:p>
          <a:p>
            <a:pPr marL="0" indent="0">
              <a:buNone/>
            </a:pPr>
            <a:endParaRPr lang="fi-FI" sz="1600" dirty="0" smtClean="0"/>
          </a:p>
          <a:p>
            <a:pPr marL="0" indent="0">
              <a:buNone/>
            </a:pPr>
            <a:endParaRPr lang="fi-FI" dirty="0" smtClean="0"/>
          </a:p>
        </p:txBody>
      </p:sp>
    </p:spTree>
    <p:extLst>
      <p:ext uri="{BB962C8B-B14F-4D97-AF65-F5344CB8AC3E}">
        <p14:creationId xmlns:p14="http://schemas.microsoft.com/office/powerpoint/2010/main" val="2043705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a:xfrm>
            <a:off x="457200" y="0"/>
            <a:ext cx="8229600" cy="1196752"/>
          </a:xfrm>
        </p:spPr>
        <p:txBody>
          <a:bodyPr/>
          <a:lstStyle/>
          <a:p>
            <a:pPr>
              <a:lnSpc>
                <a:spcPct val="100000"/>
              </a:lnSpc>
            </a:pPr>
            <a:r>
              <a:rPr lang="fi-FI" sz="2800" dirty="0" smtClean="0"/>
              <a:t>PALAUTTEEN MERKITYS LAPSEN TOIMINNAN OHJAAMISESSA</a:t>
            </a:r>
            <a:endParaRPr lang="fi-FI" sz="2800" dirty="0"/>
          </a:p>
        </p:txBody>
      </p:sp>
      <p:sp>
        <p:nvSpPr>
          <p:cNvPr id="8" name="Sisällön paikkamerkki 7"/>
          <p:cNvSpPr>
            <a:spLocks noGrp="1"/>
          </p:cNvSpPr>
          <p:nvPr>
            <p:ph idx="1"/>
          </p:nvPr>
        </p:nvSpPr>
        <p:spPr>
          <a:xfrm>
            <a:off x="457200" y="1196752"/>
            <a:ext cx="8363272" cy="5472608"/>
          </a:xfrm>
        </p:spPr>
        <p:txBody>
          <a:bodyPr>
            <a:normAutofit/>
          </a:bodyPr>
          <a:lstStyle/>
          <a:p>
            <a:pPr marL="0" indent="0">
              <a:buNone/>
            </a:pPr>
            <a:r>
              <a:rPr lang="fi-FI" sz="2000" b="1" dirty="0" smtClean="0"/>
              <a:t>Palautteen avulla lapsi</a:t>
            </a:r>
          </a:p>
          <a:p>
            <a:r>
              <a:rPr lang="fi-FI" sz="1600" dirty="0" smtClean="0"/>
              <a:t>saa tietoa itsestään</a:t>
            </a:r>
            <a:br>
              <a:rPr lang="fi-FI" sz="1600" dirty="0" smtClean="0"/>
            </a:br>
            <a:endParaRPr lang="fi-FI" sz="1600" dirty="0" smtClean="0"/>
          </a:p>
          <a:p>
            <a:r>
              <a:rPr lang="fi-FI" sz="1600" dirty="0" smtClean="0"/>
              <a:t>pohtii omaa toimintaansa suhteessa niihin toiveisiin, joita hänelle on asetettu tai joita hän on itse itselleen asettanut</a:t>
            </a:r>
            <a:br>
              <a:rPr lang="fi-FI" sz="1600" dirty="0" smtClean="0"/>
            </a:br>
            <a:endParaRPr lang="fi-FI" sz="1600" dirty="0" smtClean="0"/>
          </a:p>
          <a:p>
            <a:r>
              <a:rPr lang="fi-FI" sz="1600" dirty="0"/>
              <a:t>e</a:t>
            </a:r>
            <a:r>
              <a:rPr lang="fi-FI" sz="1600" dirty="0" smtClean="0"/>
              <a:t>päonnistuessaan hän ymmärtää, että voi  yrittää uudelleen ja onnistua seuraavalla kerralla</a:t>
            </a:r>
            <a:br>
              <a:rPr lang="fi-FI" sz="1600" dirty="0" smtClean="0"/>
            </a:br>
            <a:endParaRPr lang="fi-FI" sz="1600" dirty="0" smtClean="0"/>
          </a:p>
          <a:p>
            <a:r>
              <a:rPr lang="fi-FI" sz="1600" dirty="0"/>
              <a:t>myönteinen palaute vahvistaa lapsen uskoa itseensä ja omiin taitoihinsa</a:t>
            </a:r>
          </a:p>
          <a:p>
            <a:pPr marL="0" indent="0">
              <a:buNone/>
            </a:pPr>
            <a:endParaRPr lang="fi-FI" sz="1600" dirty="0" smtClean="0"/>
          </a:p>
          <a:p>
            <a:r>
              <a:rPr lang="fi-FI" sz="1600" dirty="0" smtClean="0">
                <a:effectLst>
                  <a:outerShdw blurRad="38100" dist="38100" dir="2700000" algn="tl">
                    <a:srgbClr val="000000">
                      <a:alpha val="43137"/>
                    </a:srgbClr>
                  </a:outerShdw>
                </a:effectLst>
              </a:rPr>
              <a:t>rakentaa itsetuntoaan</a:t>
            </a:r>
            <a:r>
              <a:rPr lang="fi-FI" sz="1600" b="1" dirty="0" smtClean="0"/>
              <a:t>, </a:t>
            </a:r>
            <a:r>
              <a:rPr lang="fi-FI" sz="1600" dirty="0" smtClean="0"/>
              <a:t>joka on totuudenmukainen käsitys itsestä, </a:t>
            </a:r>
            <a:r>
              <a:rPr lang="fi-FI" sz="1600" dirty="0"/>
              <a:t>omista </a:t>
            </a:r>
            <a:r>
              <a:rPr lang="fi-FI" sz="1600" dirty="0" smtClean="0"/>
              <a:t>ominaisuuksista </a:t>
            </a:r>
            <a:r>
              <a:rPr lang="fi-FI" sz="1600" dirty="0"/>
              <a:t>ja </a:t>
            </a:r>
            <a:r>
              <a:rPr lang="fi-FI" sz="1600" dirty="0" smtClean="0"/>
              <a:t>taidoista sekä omasta arvosta</a:t>
            </a:r>
            <a:br>
              <a:rPr lang="fi-FI" sz="1600" dirty="0" smtClean="0"/>
            </a:br>
            <a:endParaRPr lang="fi-FI" sz="1600" dirty="0" smtClean="0"/>
          </a:p>
          <a:p>
            <a:r>
              <a:rPr lang="fi-FI" sz="1600" dirty="0">
                <a:effectLst>
                  <a:outerShdw blurRad="38100" dist="38100" dir="2700000" algn="tl">
                    <a:srgbClr val="000000">
                      <a:alpha val="43137"/>
                    </a:srgbClr>
                  </a:outerShdw>
                </a:effectLst>
              </a:rPr>
              <a:t>r</a:t>
            </a:r>
            <a:r>
              <a:rPr lang="fi-FI" sz="1600" dirty="0" smtClean="0">
                <a:effectLst>
                  <a:outerShdw blurRad="38100" dist="38100" dir="2700000" algn="tl">
                    <a:srgbClr val="000000">
                      <a:alpha val="43137"/>
                    </a:srgbClr>
                  </a:outerShdw>
                </a:effectLst>
              </a:rPr>
              <a:t>akentaa minäkuvaansa: </a:t>
            </a:r>
            <a:r>
              <a:rPr lang="fi-FI" sz="1600" dirty="0" smtClean="0"/>
              <a:t/>
            </a:r>
            <a:br>
              <a:rPr lang="fi-FI" sz="1600" dirty="0" smtClean="0"/>
            </a:br>
            <a:r>
              <a:rPr lang="fi-FI" sz="1600" dirty="0" smtClean="0"/>
              <a:t>millainen minä olen (reaaliminäkäsitys)</a:t>
            </a:r>
            <a:br>
              <a:rPr lang="fi-FI" sz="1600" dirty="0" smtClean="0"/>
            </a:br>
            <a:r>
              <a:rPr lang="fi-FI" sz="1600" dirty="0" smtClean="0"/>
              <a:t>millainen minä haluaisin </a:t>
            </a:r>
            <a:r>
              <a:rPr lang="fi-FI" sz="1600" dirty="0"/>
              <a:t>olla (</a:t>
            </a:r>
            <a:r>
              <a:rPr lang="fi-FI" sz="1600" dirty="0" smtClean="0"/>
              <a:t>ihanneminäkäsitys)</a:t>
            </a:r>
            <a:br>
              <a:rPr lang="fi-FI" sz="1600" dirty="0" smtClean="0"/>
            </a:br>
            <a:r>
              <a:rPr lang="fi-FI" sz="1600" dirty="0" smtClean="0"/>
              <a:t>millaisena </a:t>
            </a:r>
            <a:r>
              <a:rPr lang="fi-FI" sz="1600" dirty="0"/>
              <a:t>muut </a:t>
            </a:r>
            <a:r>
              <a:rPr lang="fi-FI" sz="1600" dirty="0" smtClean="0"/>
              <a:t>minua </a:t>
            </a:r>
            <a:r>
              <a:rPr lang="fi-FI" sz="1600" dirty="0"/>
              <a:t>pitävät</a:t>
            </a:r>
            <a:r>
              <a:rPr lang="fi-FI" sz="1600" dirty="0" smtClean="0"/>
              <a:t>( normatiivinen minäkäsitys)</a:t>
            </a:r>
          </a:p>
        </p:txBody>
      </p:sp>
    </p:spTree>
    <p:extLst>
      <p:ext uri="{BB962C8B-B14F-4D97-AF65-F5344CB8AC3E}">
        <p14:creationId xmlns:p14="http://schemas.microsoft.com/office/powerpoint/2010/main" val="2757035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548680"/>
            <a:ext cx="8229600" cy="5577483"/>
          </a:xfrm>
        </p:spPr>
        <p:txBody>
          <a:bodyPr>
            <a:normAutofit/>
          </a:bodyPr>
          <a:lstStyle/>
          <a:p>
            <a:pPr marL="0" indent="0">
              <a:buNone/>
            </a:pPr>
            <a:r>
              <a:rPr lang="fi-FI" sz="2000" b="1" dirty="0"/>
              <a:t>Palautetta voi antaa: </a:t>
            </a:r>
            <a:r>
              <a:rPr lang="fi-FI" b="1" dirty="0" smtClean="0"/>
              <a:t/>
            </a:r>
            <a:br>
              <a:rPr lang="fi-FI" b="1" dirty="0" smtClean="0"/>
            </a:br>
            <a:endParaRPr lang="fi-FI" b="1" dirty="0"/>
          </a:p>
          <a:p>
            <a:r>
              <a:rPr lang="fi-FI" sz="1600" dirty="0">
                <a:solidFill>
                  <a:schemeClr val="accent2">
                    <a:lumMod val="75000"/>
                  </a:schemeClr>
                </a:solidFill>
              </a:rPr>
              <a:t>toteavasti, </a:t>
            </a:r>
            <a:r>
              <a:rPr lang="fi-FI" sz="1600" dirty="0">
                <a:solidFill>
                  <a:schemeClr val="bg2">
                    <a:lumMod val="25000"/>
                  </a:schemeClr>
                </a:solidFill>
              </a:rPr>
              <a:t>ohjaavasti, </a:t>
            </a:r>
            <a:r>
              <a:rPr lang="fi-FI" sz="1600" dirty="0" smtClean="0">
                <a:solidFill>
                  <a:schemeClr val="accent2">
                    <a:lumMod val="75000"/>
                  </a:schemeClr>
                </a:solidFill>
              </a:rPr>
              <a:t>kannustavasti </a:t>
            </a:r>
            <a:r>
              <a:rPr lang="fi-FI" sz="1600" dirty="0" smtClean="0"/>
              <a:t>tai </a:t>
            </a:r>
            <a:r>
              <a:rPr lang="fi-FI" sz="1600" dirty="0">
                <a:solidFill>
                  <a:schemeClr val="tx2">
                    <a:lumMod val="50000"/>
                  </a:schemeClr>
                </a:solidFill>
              </a:rPr>
              <a:t>korjaavasti, </a:t>
            </a:r>
            <a:r>
              <a:rPr lang="fi-FI" sz="1600" dirty="0"/>
              <a:t>jolloin palautteeseen liittyy myös toiminnan jatkoa ohjaava ajatus</a:t>
            </a:r>
            <a:r>
              <a:rPr lang="fi-FI" sz="1600" dirty="0" smtClean="0"/>
              <a:t>.</a:t>
            </a:r>
            <a:br>
              <a:rPr lang="fi-FI" sz="1600" dirty="0" smtClean="0"/>
            </a:br>
            <a:endParaRPr lang="fi-FI" sz="1600" dirty="0"/>
          </a:p>
          <a:p>
            <a:r>
              <a:rPr lang="fi-FI" sz="1600" dirty="0"/>
              <a:t>sanallisesti tai sanattomasti, ilmein, elein, koskettamalla </a:t>
            </a:r>
            <a:r>
              <a:rPr lang="fi-FI" sz="1600" dirty="0" smtClean="0"/>
              <a:t/>
            </a:r>
            <a:br>
              <a:rPr lang="fi-FI" sz="1600" dirty="0" smtClean="0"/>
            </a:br>
            <a:endParaRPr lang="fi-FI" sz="1600" dirty="0"/>
          </a:p>
          <a:p>
            <a:r>
              <a:rPr lang="fi-FI" sz="1600" dirty="0"/>
              <a:t>muiden kuullen tai kahden kesken, myös vertaisryhmä voi antaa jäsenelleen </a:t>
            </a:r>
            <a:r>
              <a:rPr lang="fi-FI" sz="1600" dirty="0" smtClean="0"/>
              <a:t>palautetta</a:t>
            </a:r>
            <a:br>
              <a:rPr lang="fi-FI" sz="1600" dirty="0" smtClean="0"/>
            </a:br>
            <a:endParaRPr lang="fi-FI" sz="1600" dirty="0"/>
          </a:p>
          <a:p>
            <a:r>
              <a:rPr lang="fi-FI" sz="1600" dirty="0"/>
              <a:t>TÄRKEÄÄ ON OIKEA AJOITUS: mitä pienempi/haastavammin käyttäytyvä lapsi, sitä nopeammin palaute oikeansuuntaisesta </a:t>
            </a:r>
            <a:r>
              <a:rPr lang="fi-FI" sz="1600" dirty="0" smtClean="0"/>
              <a:t>toiminnasta annetaan</a:t>
            </a:r>
            <a:br>
              <a:rPr lang="fi-FI" sz="1600" dirty="0" smtClean="0"/>
            </a:br>
            <a:endParaRPr lang="fi-FI" sz="1600" dirty="0" smtClean="0"/>
          </a:p>
          <a:p>
            <a:r>
              <a:rPr lang="fi-FI" sz="1600" dirty="0" smtClean="0"/>
              <a:t>TÄRKEÄÄ on ymmärtää, ettei  lapsi ole valmis. Se on tärkeää kertoa myös lapselle –keskeneräinen on riittävän hyvää</a:t>
            </a:r>
            <a:endParaRPr lang="fi-FI" sz="1600" dirty="0"/>
          </a:p>
        </p:txBody>
      </p:sp>
    </p:spTree>
    <p:extLst>
      <p:ext uri="{BB962C8B-B14F-4D97-AF65-F5344CB8AC3E}">
        <p14:creationId xmlns:p14="http://schemas.microsoft.com/office/powerpoint/2010/main" val="13450335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ohto">
  <a:themeElements>
    <a:clrScheme name="Koristeelline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Joht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Joht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2103</TotalTime>
  <Words>2016</Words>
  <Application>Microsoft Office PowerPoint</Application>
  <PresentationFormat>Näytössä katseltava diaesitys (4:3)</PresentationFormat>
  <Paragraphs>197</Paragraphs>
  <Slides>17</Slides>
  <Notes>9</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17</vt:i4>
      </vt:variant>
    </vt:vector>
  </HeadingPairs>
  <TitlesOfParts>
    <vt:vector size="25" baseType="lpstr">
      <vt:lpstr>Arial</vt:lpstr>
      <vt:lpstr>Calibri</vt:lpstr>
      <vt:lpstr>Century Gothic</vt:lpstr>
      <vt:lpstr>Courier New</vt:lpstr>
      <vt:lpstr>Lucida Sans Unicode</vt:lpstr>
      <vt:lpstr>Palatino Linotype</vt:lpstr>
      <vt:lpstr>Wingdings</vt:lpstr>
      <vt:lpstr>Johto</vt:lpstr>
      <vt:lpstr>           HUOMAA HYVÄ LAPSESSA MYÖNTEISEN VUOROVAIKUTUSSUHTEEN LUOMINEN (Kouvolan kaupungin varhaiskasvatuksen kuraattori Kirsi Ollikainen) </vt:lpstr>
      <vt:lpstr>LAPSEN  KOHTAAMINEN</vt:lpstr>
      <vt:lpstr>PowerPoint-esitys</vt:lpstr>
      <vt:lpstr>TEHTÄVÄ, pareittain tai pienissä ryhmissä</vt:lpstr>
      <vt:lpstr>KIELEN MERKITYS </vt:lpstr>
      <vt:lpstr>PowerPoint-esitys</vt:lpstr>
      <vt:lpstr>TEHTÄVÄ: pareittain tai pienissä ryhmissä Määritelkää alla olevat sanat uudesta näkökulmasta miettien, mitä muuta sanaa voisi käyttää kuvaamaan lapsen piirteitä tai tapoja toimia niin, että mielikuva muuttuisi myönteisemmäksi.  (Mitä positiivisia piirteitä sisältyy jokaiseen negatiiviseen sanaan) Pohtikaa vaikuttavatko sanavalinnat siihen, millaisen kuvan heijastatte lapselle peilistänne. Pohtikaa myös voiko omilla sanavalinnoillaan vaikutta omiin tunteisiin.</vt:lpstr>
      <vt:lpstr>PALAUTTEEN MERKITYS LAPSEN TOIMINNAN OHJAAMISESSA</vt:lpstr>
      <vt:lpstr>PowerPoint-esitys</vt:lpstr>
      <vt:lpstr>PowerPoint-esitys</vt:lpstr>
      <vt:lpstr>               Erilaisia tapoja antaa myönteistä palautetta   Jokaisessa on oma kauneutensa, se on vain löydettävä.  Siitä mihin kiinnitämme huomiomme tulee todellisuutta ja se lisääntyy!   </vt:lpstr>
      <vt:lpstr>PowerPoint-esitys</vt:lpstr>
      <vt:lpstr>PowerPoint-esitys</vt:lpstr>
      <vt:lpstr>PowerPoint-esitys</vt:lpstr>
      <vt:lpstr>TEHTÄVÄ: arvostava haastattelu pareittain</vt:lpstr>
      <vt:lpstr>Lopuksi</vt:lpstr>
      <vt:lpstr>PowerPoint-esitys</vt:lpstr>
    </vt:vector>
  </TitlesOfParts>
  <Company>KS-Tieto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HUOMAA HYVÄ LAPSESSA Kymintehtaan päiväkodin suunnittelupäivän alustus 6.8.2015</dc:title>
  <dc:creator>Ollikainen Kirsi</dc:creator>
  <cp:lastModifiedBy>Paronen Johanna</cp:lastModifiedBy>
  <cp:revision>185</cp:revision>
  <cp:lastPrinted>2015-08-03T10:07:15Z</cp:lastPrinted>
  <dcterms:created xsi:type="dcterms:W3CDTF">2015-06-03T07:45:30Z</dcterms:created>
  <dcterms:modified xsi:type="dcterms:W3CDTF">2020-04-28T15:33:20Z</dcterms:modified>
</cp:coreProperties>
</file>