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9" r:id="rId5"/>
    <p:sldId id="270" r:id="rId6"/>
    <p:sldId id="262" r:id="rId7"/>
    <p:sldId id="263" r:id="rId8"/>
    <p:sldId id="261" r:id="rId9"/>
    <p:sldId id="264" r:id="rId10"/>
    <p:sldId id="265" r:id="rId11"/>
    <p:sldId id="266" r:id="rId12"/>
    <p:sldId id="271" r:id="rId13"/>
    <p:sldId id="277" r:id="rId14"/>
    <p:sldId id="281" r:id="rId15"/>
    <p:sldId id="273" r:id="rId16"/>
    <p:sldId id="280" r:id="rId17"/>
    <p:sldId id="275" r:id="rId18"/>
    <p:sldId id="276" r:id="rId19"/>
    <p:sldId id="278" r:id="rId20"/>
    <p:sldId id="26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EA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4" d="100"/>
          <a:sy n="84" d="100"/>
        </p:scale>
        <p:origin x="86"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i-FI" smtClean="0"/>
              <a:t>Muokkaa perustyyl. napsautt.</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11/9/2018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11/9/2018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11/9/2018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11/9/2018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48A87A34-81AB-432B-8DAE-1953F412C126}" type="datetimeFigureOut">
              <a:rPr lang="en-US" dirty="0"/>
              <a:t>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48A87A34-81AB-432B-8DAE-1953F412C126}" type="datetimeFigureOut">
              <a:rPr lang="en-US" dirty="0"/>
              <a:t>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11/9/2018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i-FI" smtClean="0"/>
              <a:t>Muokkaa perustyyl. napsautt.</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11/9/2018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685800" y="3132666"/>
            <a:ext cx="5311775" cy="3086019"/>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172200" y="3132666"/>
            <a:ext cx="5334000" cy="3086019"/>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i-FI" smtClean="0"/>
              <a:t>Muokkaa perustyyl. napsautt.</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11/9/2018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tietosuoja.fi/rekisteroidyn-suostumus"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eduskunta.fi/FI/tietoaeduskunnasta/kirjasto/aineistot/kotimainen_oikeus/LATI/EUn-tietosuojauudistus/Sivut/EUn-yleinen-tietosuoja-asetus.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multimedia.europarl.europa.eu/fi/the-eu-general-data-protection-regulation-gdpr_B01-ESN-180515_ev"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rivacy.finnair.com/static/media/Finnair_Personal_Data_request_form_fi.c334740a.pdf" TargetMode="External"/><Relationship Id="rId2" Type="http://schemas.openxmlformats.org/officeDocument/2006/relationships/hyperlink" Target="https://docs.google.com/document/d/1C1L99bBq3N1nlV1pSL6ABOZZTrzvvz8pchnMAd0f-oY/edit" TargetMode="External"/><Relationship Id="rId1" Type="http://schemas.openxmlformats.org/officeDocument/2006/relationships/slideLayout" Target="../slideLayouts/slideLayout2.xml"/><Relationship Id="rId5" Type="http://schemas.openxmlformats.org/officeDocument/2006/relationships/hyperlink" Target="https://www.arvopaperi.fi/kaikki_uutiset/nordea-gdpr-vaikeuksissa-tanskassa-pankki-tunnusti-virheen-huomattava-sakko-uhkaa-6733281" TargetMode="External"/><Relationship Id="rId4" Type="http://schemas.openxmlformats.org/officeDocument/2006/relationships/hyperlink" Target="https://www.hs.fi/teknologia/art-2000005806558.htm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privacy-regulation.eu/fi/index.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359724" y="2017160"/>
            <a:ext cx="9448800" cy="3362362"/>
          </a:xfrm>
        </p:spPr>
        <p:txBody>
          <a:bodyPr>
            <a:normAutofit fontScale="90000"/>
          </a:bodyPr>
          <a:lstStyle/>
          <a:p>
            <a:pPr algn="ctr"/>
            <a:r>
              <a:rPr lang="fi-FI" dirty="0" smtClean="0"/>
              <a:t>Miten valmistautua EU:n tietosuoja-asetukseen?</a:t>
            </a:r>
            <a:br>
              <a:rPr lang="fi-FI" dirty="0" smtClean="0"/>
            </a:br>
            <a:r>
              <a:rPr lang="fi-FI" sz="2000" dirty="0" smtClean="0"/>
              <a:t/>
            </a:r>
            <a:br>
              <a:rPr lang="fi-FI" sz="2000" dirty="0" smtClean="0"/>
            </a:br>
            <a:r>
              <a:rPr lang="fi-FI" dirty="0" smtClean="0"/>
              <a:t/>
            </a:r>
            <a:br>
              <a:rPr lang="fi-FI" dirty="0" smtClean="0"/>
            </a:br>
            <a:r>
              <a:rPr lang="fi-FI" sz="2200" dirty="0" smtClean="0"/>
              <a:t>Tietosuojavaltuutetun toimisto &amp; oikeusministeriö </a:t>
            </a:r>
            <a:br>
              <a:rPr lang="fi-FI" sz="2200" dirty="0" smtClean="0"/>
            </a:br>
            <a:r>
              <a:rPr lang="fi-FI" sz="2200" dirty="0" smtClean="0"/>
              <a:t>27.1.2017</a:t>
            </a:r>
            <a:r>
              <a:rPr lang="fi-FI" dirty="0" smtClean="0"/>
              <a:t/>
            </a:r>
            <a:br>
              <a:rPr lang="fi-FI" dirty="0" smtClean="0"/>
            </a:br>
            <a:endParaRPr lang="fi-FI" dirty="0"/>
          </a:p>
        </p:txBody>
      </p:sp>
    </p:spTree>
    <p:extLst>
      <p:ext uri="{BB962C8B-B14F-4D97-AF65-F5344CB8AC3E}">
        <p14:creationId xmlns:p14="http://schemas.microsoft.com/office/powerpoint/2010/main" val="38939065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381001"/>
            <a:ext cx="8610600" cy="1104900"/>
          </a:xfrm>
        </p:spPr>
        <p:txBody>
          <a:bodyPr/>
          <a:lstStyle/>
          <a:p>
            <a:r>
              <a:rPr lang="fi-FI" dirty="0"/>
              <a:t>Osoitusvelvollisuus</a:t>
            </a:r>
          </a:p>
        </p:txBody>
      </p:sp>
      <p:sp>
        <p:nvSpPr>
          <p:cNvPr id="3" name="Sisällön paikkamerkki 2"/>
          <p:cNvSpPr>
            <a:spLocks noGrp="1"/>
          </p:cNvSpPr>
          <p:nvPr>
            <p:ph idx="1"/>
          </p:nvPr>
        </p:nvSpPr>
        <p:spPr>
          <a:xfrm>
            <a:off x="685800" y="1485902"/>
            <a:ext cx="10820400" cy="4952998"/>
          </a:xfrm>
        </p:spPr>
        <p:txBody>
          <a:bodyPr>
            <a:normAutofit/>
          </a:bodyPr>
          <a:lstStyle/>
          <a:p>
            <a:r>
              <a:rPr lang="fi-FI" dirty="0"/>
              <a:t>Osoitusvelvollisuus edellyttää käsittelyyn liittyvien prosessien sekä </a:t>
            </a:r>
            <a:r>
              <a:rPr lang="fi-FI" dirty="0" smtClean="0"/>
              <a:t>tietosuojaperiaatteiden käytännön </a:t>
            </a:r>
            <a:r>
              <a:rPr lang="fi-FI" dirty="0"/>
              <a:t>toteuttamisen dokumentointia. </a:t>
            </a:r>
            <a:endParaRPr lang="fi-FI" dirty="0" smtClean="0"/>
          </a:p>
          <a:p>
            <a:pPr lvl="1"/>
            <a:r>
              <a:rPr lang="fi-FI" dirty="0" smtClean="0"/>
              <a:t>Keinona </a:t>
            </a:r>
            <a:r>
              <a:rPr lang="fi-FI" dirty="0"/>
              <a:t>käyttää </a:t>
            </a:r>
            <a:r>
              <a:rPr lang="fi-FI" dirty="0" smtClean="0"/>
              <a:t>tietosuojaa koskevia </a:t>
            </a:r>
            <a:r>
              <a:rPr lang="fi-FI" dirty="0"/>
              <a:t>sertifikaatteja tai käytännesääntöjä sen osoittamiseksi, että </a:t>
            </a:r>
            <a:r>
              <a:rPr lang="fi-FI" dirty="0" smtClean="0"/>
              <a:t>rekisterinpitäjälle säädettyjä </a:t>
            </a:r>
            <a:r>
              <a:rPr lang="fi-FI" dirty="0"/>
              <a:t>velvollisuuksia noudatetaan. </a:t>
            </a:r>
            <a:endParaRPr lang="fi-FI" dirty="0" smtClean="0"/>
          </a:p>
          <a:p>
            <a:pPr lvl="1"/>
            <a:r>
              <a:rPr lang="fi-FI" dirty="0" smtClean="0"/>
              <a:t>Organisaatioille myönnettävien sertifikaattien </a:t>
            </a:r>
            <a:r>
              <a:rPr lang="fi-FI" dirty="0"/>
              <a:t>tarkoituksena on antaa rekisteröidyille mahdollisuus arvioida </a:t>
            </a:r>
            <a:r>
              <a:rPr lang="fi-FI" dirty="0" smtClean="0"/>
              <a:t>helposti tuotteiden </a:t>
            </a:r>
            <a:r>
              <a:rPr lang="fi-FI" dirty="0"/>
              <a:t>ja palveluiden tietosuojan tasoa</a:t>
            </a:r>
            <a:r>
              <a:rPr lang="fi-FI" dirty="0" smtClean="0"/>
              <a:t>.</a:t>
            </a:r>
          </a:p>
          <a:p>
            <a:pPr lvl="2"/>
            <a:r>
              <a:rPr lang="fi-FI" i="1" dirty="0" smtClean="0"/>
              <a:t>Ei tosin käytännössä vielä mahdollista…</a:t>
            </a:r>
          </a:p>
          <a:p>
            <a:pPr lvl="2"/>
            <a:endParaRPr lang="fi-FI" i="1" dirty="0"/>
          </a:p>
          <a:p>
            <a:pPr lvl="1"/>
            <a:r>
              <a:rPr lang="fi-FI" i="1" dirty="0" smtClean="0"/>
              <a:t>Rekisterinpitäjien </a:t>
            </a:r>
            <a:r>
              <a:rPr lang="fi-FI" i="1" dirty="0"/>
              <a:t>ja henkilötietojen käsittelijöiden </a:t>
            </a:r>
            <a:r>
              <a:rPr lang="fi-FI" i="1" dirty="0" smtClean="0"/>
              <a:t>on ylläpidettävä </a:t>
            </a:r>
            <a:r>
              <a:rPr lang="fi-FI" i="1" dirty="0"/>
              <a:t>selostetta sen vastuulla olevista käsittelytoimista, </a:t>
            </a:r>
            <a:r>
              <a:rPr lang="fi-FI" i="1" dirty="0" smtClean="0"/>
              <a:t>jotta voidaan </a:t>
            </a:r>
            <a:r>
              <a:rPr lang="fi-FI" i="1" dirty="0"/>
              <a:t>osoittaa, että ne ovat asetuksen mukaisia. </a:t>
            </a:r>
            <a:r>
              <a:rPr lang="fi-FI" i="1" dirty="0" smtClean="0">
                <a:sym typeface="Wingdings" panose="05000000000000000000" pitchFamily="2" charset="2"/>
              </a:rPr>
              <a:t> </a:t>
            </a:r>
            <a:r>
              <a:rPr lang="fi-FI" i="1" dirty="0" smtClean="0"/>
              <a:t>oltava </a:t>
            </a:r>
            <a:r>
              <a:rPr lang="fi-FI" i="1" dirty="0"/>
              <a:t>kirjallisessa muodossa ja se on pyydettäessä toimitettava viranomaiselle</a:t>
            </a:r>
            <a:r>
              <a:rPr lang="fi-FI" i="1" dirty="0" smtClean="0"/>
              <a:t>.</a:t>
            </a:r>
          </a:p>
          <a:p>
            <a:pPr lvl="1"/>
            <a:endParaRPr lang="fi-FI" i="1" dirty="0" smtClean="0"/>
          </a:p>
          <a:p>
            <a:pPr lvl="2">
              <a:buFont typeface="Wingdings" panose="05000000000000000000" pitchFamily="2" charset="2"/>
              <a:buChar char="q"/>
            </a:pPr>
            <a:r>
              <a:rPr lang="fi-FI" b="1" i="1" dirty="0">
                <a:solidFill>
                  <a:schemeClr val="accent4"/>
                </a:solidFill>
              </a:rPr>
              <a:t>Rekisterinpitäjän vastuu: </a:t>
            </a:r>
            <a:r>
              <a:rPr lang="fi-FI" i="1" dirty="0">
                <a:solidFill>
                  <a:schemeClr val="accent4"/>
                </a:solidFill>
              </a:rPr>
              <a:t>24 artikla ja johdanto-osan kohdat 74–77</a:t>
            </a:r>
          </a:p>
          <a:p>
            <a:pPr lvl="2">
              <a:buFont typeface="Wingdings" panose="05000000000000000000" pitchFamily="2" charset="2"/>
              <a:buChar char="q"/>
            </a:pPr>
            <a:r>
              <a:rPr lang="fi-FI" b="1" i="1" dirty="0">
                <a:solidFill>
                  <a:schemeClr val="accent4"/>
                </a:solidFill>
              </a:rPr>
              <a:t>Sisäänrakennettu ja oletusarvoinen tietosuoja: </a:t>
            </a:r>
            <a:r>
              <a:rPr lang="fi-FI" i="1" dirty="0">
                <a:solidFill>
                  <a:schemeClr val="accent4"/>
                </a:solidFill>
              </a:rPr>
              <a:t>25 artikla ja johdanto-osan kohta 78</a:t>
            </a:r>
          </a:p>
        </p:txBody>
      </p:sp>
    </p:spTree>
    <p:extLst>
      <p:ext uri="{BB962C8B-B14F-4D97-AF65-F5344CB8AC3E}">
        <p14:creationId xmlns:p14="http://schemas.microsoft.com/office/powerpoint/2010/main" val="4681552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040082" y="463136"/>
            <a:ext cx="9151918" cy="950027"/>
          </a:xfrm>
        </p:spPr>
        <p:txBody>
          <a:bodyPr/>
          <a:lstStyle/>
          <a:p>
            <a:r>
              <a:rPr lang="fi-FI" dirty="0" smtClean="0"/>
              <a:t>Riskiperusteinen lähestymistapa</a:t>
            </a:r>
            <a:endParaRPr lang="fi-FI" dirty="0"/>
          </a:p>
        </p:txBody>
      </p:sp>
      <p:sp>
        <p:nvSpPr>
          <p:cNvPr id="3" name="Sisällön paikkamerkki 2"/>
          <p:cNvSpPr>
            <a:spLocks noGrp="1"/>
          </p:cNvSpPr>
          <p:nvPr>
            <p:ph idx="1"/>
          </p:nvPr>
        </p:nvSpPr>
        <p:spPr>
          <a:xfrm>
            <a:off x="0" y="1531917"/>
            <a:ext cx="12192000" cy="5326083"/>
          </a:xfrm>
        </p:spPr>
        <p:txBody>
          <a:bodyPr>
            <a:normAutofit/>
          </a:bodyPr>
          <a:lstStyle/>
          <a:p>
            <a:r>
              <a:rPr lang="fi-FI" b="1" dirty="0"/>
              <a:t>Riskiperusteinen lähestymistapa </a:t>
            </a:r>
            <a:r>
              <a:rPr lang="fi-FI" dirty="0" smtClean="0"/>
              <a:t>tarkoittaa, että </a:t>
            </a:r>
            <a:r>
              <a:rPr lang="fi-FI" dirty="0"/>
              <a:t>tietosuoja-asetuksen velvoitteet ja asianmukaiset suojatoimet on </a:t>
            </a:r>
            <a:r>
              <a:rPr lang="fi-FI" dirty="0" smtClean="0"/>
              <a:t>suhteutettava henkilötietojen </a:t>
            </a:r>
            <a:r>
              <a:rPr lang="fi-FI" dirty="0"/>
              <a:t>käsittelystä rekisteröidyn oikeuksille ja vapauksille </a:t>
            </a:r>
            <a:r>
              <a:rPr lang="fi-FI" dirty="0" smtClean="0"/>
              <a:t>aiheutuvaan riskiin</a:t>
            </a:r>
            <a:r>
              <a:rPr lang="fi-FI" dirty="0"/>
              <a:t>. </a:t>
            </a:r>
            <a:r>
              <a:rPr lang="fi-FI" dirty="0" smtClean="0"/>
              <a:t> </a:t>
            </a:r>
            <a:r>
              <a:rPr lang="fi-FI" dirty="0" smtClean="0">
                <a:sym typeface="Wingdings" panose="05000000000000000000" pitchFamily="2" charset="2"/>
              </a:rPr>
              <a:t> </a:t>
            </a:r>
            <a:r>
              <a:rPr lang="fi-FI" dirty="0" smtClean="0"/>
              <a:t>pyritään </a:t>
            </a:r>
            <a:r>
              <a:rPr lang="fi-FI" dirty="0"/>
              <a:t>välttämään matalariskisen toiminnan </a:t>
            </a:r>
            <a:r>
              <a:rPr lang="fi-FI" dirty="0" smtClean="0"/>
              <a:t>ylisääntelyä</a:t>
            </a:r>
          </a:p>
          <a:p>
            <a:pPr lvl="1"/>
            <a:endParaRPr lang="fi-FI" dirty="0"/>
          </a:p>
          <a:p>
            <a:r>
              <a:rPr lang="fi-FI" b="1" dirty="0" smtClean="0"/>
              <a:t>Riskeillä </a:t>
            </a:r>
            <a:r>
              <a:rPr lang="fi-FI" dirty="0"/>
              <a:t>tarkoitetaan henkilötietojen käsittelystä rekisteröidylle </a:t>
            </a:r>
            <a:r>
              <a:rPr lang="fi-FI" dirty="0" smtClean="0"/>
              <a:t>mahdollisesti aiheutuvia </a:t>
            </a:r>
            <a:r>
              <a:rPr lang="fi-FI" dirty="0"/>
              <a:t>fyysisiä, aineellisia tai aineettomia vahinkoja esimerkiksi silloin, </a:t>
            </a:r>
            <a:r>
              <a:rPr lang="fi-FI" dirty="0" smtClean="0"/>
              <a:t>kun käsittely </a:t>
            </a:r>
            <a:r>
              <a:rPr lang="fi-FI" dirty="0"/>
              <a:t>saattaa johtaa syrjintään, identiteettivarkauteen tai petokseen, </a:t>
            </a:r>
            <a:r>
              <a:rPr lang="fi-FI" dirty="0" smtClean="0"/>
              <a:t>taloudellisiin menetyksiin</a:t>
            </a:r>
            <a:r>
              <a:rPr lang="fi-FI" dirty="0"/>
              <a:t>, sosiaaliseen vahinkoon tai pseudonymisoinnin kumoutumiseen.</a:t>
            </a:r>
          </a:p>
          <a:p>
            <a:pPr lvl="1"/>
            <a:r>
              <a:rPr lang="fi-FI" dirty="0"/>
              <a:t>Riski voi olla korkeampi silloin, kun käsitellään esimerkiksi </a:t>
            </a:r>
            <a:r>
              <a:rPr lang="fi-FI" b="1" dirty="0"/>
              <a:t>erityisiä </a:t>
            </a:r>
            <a:r>
              <a:rPr lang="fi-FI" b="1" dirty="0" smtClean="0"/>
              <a:t>henkilötietoryhmiin </a:t>
            </a:r>
            <a:r>
              <a:rPr lang="fi-FI" dirty="0" smtClean="0"/>
              <a:t>kuuluvia </a:t>
            </a:r>
            <a:r>
              <a:rPr lang="fi-FI" dirty="0"/>
              <a:t>tietoja</a:t>
            </a:r>
            <a:r>
              <a:rPr lang="fi-FI" b="1" dirty="0"/>
              <a:t>, heikossa asemassa olevien </a:t>
            </a:r>
            <a:r>
              <a:rPr lang="fi-FI" dirty="0"/>
              <a:t>(esimerkiksi lasten) tietoja tai kun </a:t>
            </a:r>
            <a:r>
              <a:rPr lang="fi-FI" dirty="0" smtClean="0"/>
              <a:t>käsitellään </a:t>
            </a:r>
            <a:r>
              <a:rPr lang="fi-FI" b="1" dirty="0" smtClean="0"/>
              <a:t>suuria </a:t>
            </a:r>
            <a:r>
              <a:rPr lang="fi-FI" b="1" dirty="0"/>
              <a:t>määriä henkilötietoja </a:t>
            </a:r>
            <a:r>
              <a:rPr lang="fi-FI" dirty="0"/>
              <a:t>ja käsittely koskee suurta rekisteröityjen määrää</a:t>
            </a:r>
            <a:r>
              <a:rPr lang="fi-FI" dirty="0" smtClean="0"/>
              <a:t>.</a:t>
            </a:r>
          </a:p>
          <a:p>
            <a:pPr lvl="2"/>
            <a:endParaRPr lang="fi-FI" dirty="0"/>
          </a:p>
          <a:p>
            <a:pPr lvl="1"/>
            <a:r>
              <a:rPr lang="fi-FI" dirty="0"/>
              <a:t>Riski voi olla korkeampi myös, kun arvioidaan henkilökohtaisia ominaisuuksia − </a:t>
            </a:r>
            <a:r>
              <a:rPr lang="fi-FI" dirty="0" smtClean="0"/>
              <a:t>esimerkiksi silloin</a:t>
            </a:r>
            <a:r>
              <a:rPr lang="fi-FI" dirty="0"/>
              <a:t>, kun kyseessä on henkilöprofilointia varten suoritettu analyysi.</a:t>
            </a:r>
          </a:p>
        </p:txBody>
      </p:sp>
    </p:spTree>
    <p:extLst>
      <p:ext uri="{BB962C8B-B14F-4D97-AF65-F5344CB8AC3E}">
        <p14:creationId xmlns:p14="http://schemas.microsoft.com/office/powerpoint/2010/main" val="1528747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124200" y="288123"/>
            <a:ext cx="8610600" cy="1293028"/>
          </a:xfrm>
        </p:spPr>
        <p:txBody>
          <a:bodyPr/>
          <a:lstStyle/>
          <a:p>
            <a:r>
              <a:rPr lang="fi-FI" dirty="0"/>
              <a:t>Henkilötietojen käsittelyn </a:t>
            </a:r>
            <a:r>
              <a:rPr lang="fi-FI" dirty="0" smtClean="0"/>
              <a:t>oikeusperusteet 1/2</a:t>
            </a:r>
            <a:endParaRPr lang="fi-FI" dirty="0"/>
          </a:p>
        </p:txBody>
      </p:sp>
      <p:sp>
        <p:nvSpPr>
          <p:cNvPr id="3" name="Sisällön paikkamerkki 2"/>
          <p:cNvSpPr>
            <a:spLocks noGrp="1"/>
          </p:cNvSpPr>
          <p:nvPr>
            <p:ph idx="1"/>
          </p:nvPr>
        </p:nvSpPr>
        <p:spPr>
          <a:xfrm>
            <a:off x="0" y="1790700"/>
            <a:ext cx="12192000" cy="5067300"/>
          </a:xfrm>
        </p:spPr>
        <p:txBody>
          <a:bodyPr>
            <a:normAutofit fontScale="92500" lnSpcReduction="20000"/>
          </a:bodyPr>
          <a:lstStyle/>
          <a:p>
            <a:r>
              <a:rPr lang="fi-FI" dirty="0"/>
              <a:t>Henkilötietojen käsittelylle on aina oltava laissa säädetty </a:t>
            </a:r>
            <a:r>
              <a:rPr lang="fi-FI" b="1" dirty="0"/>
              <a:t>käsittelyn </a:t>
            </a:r>
            <a:r>
              <a:rPr lang="fi-FI" b="1" dirty="0" smtClean="0"/>
              <a:t>oikeusperuste </a:t>
            </a:r>
            <a:r>
              <a:rPr lang="fi-FI" b="1" dirty="0" smtClean="0">
                <a:solidFill>
                  <a:schemeClr val="accent4"/>
                </a:solidFill>
              </a:rPr>
              <a:t>(art.6)</a:t>
            </a:r>
          </a:p>
          <a:p>
            <a:r>
              <a:rPr lang="fi-FI" dirty="0" smtClean="0"/>
              <a:t>Erityisiin henkilötietoryhmiin </a:t>
            </a:r>
            <a:r>
              <a:rPr lang="fi-FI" dirty="0"/>
              <a:t>kuuluvien henkilötietojen käsittely on lähtökohtaisesti kielletty</a:t>
            </a:r>
            <a:r>
              <a:rPr lang="fi-FI" dirty="0" smtClean="0"/>
              <a:t>.</a:t>
            </a:r>
          </a:p>
          <a:p>
            <a:pPr lvl="1"/>
            <a:r>
              <a:rPr lang="fi-FI" b="1">
                <a:solidFill>
                  <a:prstClr val="white"/>
                </a:solidFill>
              </a:rPr>
              <a:t>Erityiset </a:t>
            </a:r>
            <a:r>
              <a:rPr lang="fi-FI" b="1" smtClean="0">
                <a:solidFill>
                  <a:prstClr val="white"/>
                </a:solidFill>
              </a:rPr>
              <a:t>henkilötietoryhmät </a:t>
            </a:r>
            <a:r>
              <a:rPr lang="fi-FI" b="1" dirty="0">
                <a:solidFill>
                  <a:srgbClr val="81BB42"/>
                </a:solidFill>
              </a:rPr>
              <a:t>(art.9.1)</a:t>
            </a:r>
          </a:p>
          <a:p>
            <a:pPr lvl="2"/>
            <a:r>
              <a:rPr lang="fi-FI" sz="1700" dirty="0">
                <a:solidFill>
                  <a:prstClr val="white"/>
                </a:solidFill>
              </a:rPr>
              <a:t>Sellaisten henkilötietojen käsittely, joista ilmenee rotu tai etninen alkuperä, poliittisia mielipiteitä, uskonnollinen tai filosofinen vakaumus tai ammattiliiton jäsenyys sekä geneettisten tai biometristen tietojen käsittely henkilön yksiselitteistä tunnistamista varten tai terveyttä koskevien tietojen taikka luonnollisen henkilön seksuaalista käyttäytymistä ja suuntautumista </a:t>
            </a:r>
            <a:r>
              <a:rPr lang="fi-FI" sz="1700" b="1" dirty="0">
                <a:solidFill>
                  <a:prstClr val="white"/>
                </a:solidFill>
              </a:rPr>
              <a:t>koskevien tietojen käsittely on kiellettyä.</a:t>
            </a:r>
          </a:p>
          <a:p>
            <a:pPr lvl="1"/>
            <a:r>
              <a:rPr lang="fi-FI" b="1" dirty="0" smtClean="0"/>
              <a:t>Poikkeus: </a:t>
            </a:r>
            <a:r>
              <a:rPr lang="fi-FI" dirty="0" smtClean="0"/>
              <a:t>Erityisiin </a:t>
            </a:r>
            <a:r>
              <a:rPr lang="fi-FI" dirty="0"/>
              <a:t>henkilötietoryhmiin kuuluvia tietoja voidaan </a:t>
            </a:r>
            <a:r>
              <a:rPr lang="fi-FI" dirty="0" smtClean="0"/>
              <a:t>käsitellä, jos </a:t>
            </a:r>
            <a:r>
              <a:rPr lang="fi-FI" sz="2100" b="1" dirty="0">
                <a:solidFill>
                  <a:srgbClr val="81BB42"/>
                </a:solidFill>
              </a:rPr>
              <a:t>art. 6 </a:t>
            </a:r>
            <a:r>
              <a:rPr lang="fi-FI" dirty="0"/>
              <a:t>säädetyn perusteen lisäksi jokin </a:t>
            </a:r>
            <a:r>
              <a:rPr lang="fi-FI" sz="2100" b="1" dirty="0">
                <a:solidFill>
                  <a:srgbClr val="81BB42"/>
                </a:solidFill>
              </a:rPr>
              <a:t>art. 9.2-4 </a:t>
            </a:r>
            <a:r>
              <a:rPr lang="fi-FI" dirty="0" smtClean="0"/>
              <a:t>säädetty </a:t>
            </a:r>
            <a:r>
              <a:rPr lang="fi-FI" dirty="0"/>
              <a:t>peruste täyttyy</a:t>
            </a:r>
            <a:r>
              <a:rPr lang="fi-FI" dirty="0" smtClean="0"/>
              <a:t>.</a:t>
            </a:r>
          </a:p>
          <a:p>
            <a:pPr lvl="1"/>
            <a:endParaRPr lang="fi-FI" dirty="0"/>
          </a:p>
          <a:p>
            <a:pPr lvl="1"/>
            <a:r>
              <a:rPr lang="fi-FI" dirty="0" smtClean="0"/>
              <a:t>Käsittelyperusteena </a:t>
            </a:r>
            <a:r>
              <a:rPr lang="fi-FI" b="1" dirty="0"/>
              <a:t>oikeutettu </a:t>
            </a:r>
            <a:r>
              <a:rPr lang="fi-FI" b="1" dirty="0" smtClean="0"/>
              <a:t>etu</a:t>
            </a:r>
            <a:r>
              <a:rPr lang="fi-FI" dirty="0" smtClean="0"/>
              <a:t>: kun </a:t>
            </a:r>
            <a:r>
              <a:rPr lang="fi-FI" dirty="0"/>
              <a:t>rekisteröidyn ja </a:t>
            </a:r>
            <a:r>
              <a:rPr lang="fi-FI" dirty="0" smtClean="0"/>
              <a:t>rekisterinpitäjän </a:t>
            </a:r>
            <a:r>
              <a:rPr lang="fi-FI" dirty="0"/>
              <a:t>välillä on merkityksellinen ja asianmukainen suhde − rekisteröity on </a:t>
            </a:r>
            <a:r>
              <a:rPr lang="fi-FI" dirty="0" smtClean="0"/>
              <a:t>esimerkiksi rekisterinpitäjän </a:t>
            </a:r>
            <a:r>
              <a:rPr lang="fi-FI" dirty="0"/>
              <a:t>asiakas tai tämän palveluksessa.</a:t>
            </a:r>
          </a:p>
          <a:p>
            <a:pPr lvl="1"/>
            <a:r>
              <a:rPr lang="fi-FI" b="1" dirty="0" smtClean="0"/>
              <a:t>NB: </a:t>
            </a:r>
            <a:r>
              <a:rPr lang="fi-FI" dirty="0" smtClean="0"/>
              <a:t>Henkilötietojen </a:t>
            </a:r>
            <a:r>
              <a:rPr lang="fi-FI" dirty="0"/>
              <a:t>käsittely ei kuitenkaan ole oikeutetusta edusta huolimatta sallittua, </a:t>
            </a:r>
            <a:r>
              <a:rPr lang="fi-FI" dirty="0" smtClean="0"/>
              <a:t>jos henkilötietojen </a:t>
            </a:r>
            <a:r>
              <a:rPr lang="fi-FI" dirty="0"/>
              <a:t>suojaa edellyttävät rekisteröidyn edut tai perusoikeudet ja </a:t>
            </a:r>
            <a:r>
              <a:rPr lang="fi-FI" dirty="0" smtClean="0"/>
              <a:t>–vapaudet ne </a:t>
            </a:r>
            <a:r>
              <a:rPr lang="fi-FI" dirty="0"/>
              <a:t>syrjäyttävät. Näin on erityisesti silloin, kun rekisteröity on lapsi. </a:t>
            </a:r>
            <a:endParaRPr lang="fi-FI" dirty="0" smtClean="0"/>
          </a:p>
          <a:p>
            <a:pPr lvl="1"/>
            <a:endParaRPr lang="fi-FI" dirty="0" smtClean="0"/>
          </a:p>
          <a:p>
            <a:pPr>
              <a:buFont typeface="Wingdings" panose="05000000000000000000" pitchFamily="2" charset="2"/>
              <a:buChar char="à"/>
            </a:pPr>
            <a:r>
              <a:rPr lang="fi-FI" dirty="0" smtClean="0">
                <a:sym typeface="Wingdings" panose="05000000000000000000" pitchFamily="2" charset="2"/>
              </a:rPr>
              <a:t>Rekisterinpitäjän arvioitava itse! </a:t>
            </a:r>
          </a:p>
          <a:p>
            <a:pPr>
              <a:buFont typeface="Wingdings" panose="05000000000000000000" pitchFamily="2" charset="2"/>
              <a:buChar char="à"/>
            </a:pPr>
            <a:r>
              <a:rPr lang="fi-FI" dirty="0" smtClean="0">
                <a:sym typeface="Wingdings" panose="05000000000000000000" pitchFamily="2" charset="2"/>
              </a:rPr>
              <a:t>Viimekädessä laillisuuden arvioi valvontaviranomainen tai tuomioistuin.</a:t>
            </a:r>
            <a:endParaRPr lang="fi-FI" dirty="0"/>
          </a:p>
        </p:txBody>
      </p:sp>
    </p:spTree>
    <p:extLst>
      <p:ext uri="{BB962C8B-B14F-4D97-AF65-F5344CB8AC3E}">
        <p14:creationId xmlns:p14="http://schemas.microsoft.com/office/powerpoint/2010/main" val="3387427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8554" y="342551"/>
            <a:ext cx="8610600" cy="1293028"/>
          </a:xfrm>
        </p:spPr>
        <p:txBody>
          <a:bodyPr/>
          <a:lstStyle/>
          <a:p>
            <a:r>
              <a:rPr lang="fi-FI" dirty="0">
                <a:solidFill>
                  <a:prstClr val="white"/>
                </a:solidFill>
              </a:rPr>
              <a:t>Henkilötietojen käsittelyn oikeusperusteet </a:t>
            </a:r>
            <a:r>
              <a:rPr lang="fi-FI" dirty="0" smtClean="0">
                <a:solidFill>
                  <a:prstClr val="white"/>
                </a:solidFill>
              </a:rPr>
              <a:t>2/2</a:t>
            </a:r>
            <a:endParaRPr lang="fi-FI" dirty="0"/>
          </a:p>
        </p:txBody>
      </p:sp>
      <p:sp>
        <p:nvSpPr>
          <p:cNvPr id="3" name="Sisällön paikkamerkki 2"/>
          <p:cNvSpPr>
            <a:spLocks noGrp="1"/>
          </p:cNvSpPr>
          <p:nvPr>
            <p:ph idx="1"/>
          </p:nvPr>
        </p:nvSpPr>
        <p:spPr>
          <a:xfrm>
            <a:off x="0" y="1504952"/>
            <a:ext cx="12192000" cy="5353048"/>
          </a:xfrm>
        </p:spPr>
        <p:txBody>
          <a:bodyPr>
            <a:normAutofit lnSpcReduction="10000"/>
          </a:bodyPr>
          <a:lstStyle/>
          <a:p>
            <a:endParaRPr lang="fi-FI" dirty="0" smtClean="0"/>
          </a:p>
          <a:p>
            <a:r>
              <a:rPr lang="fi-FI" dirty="0" smtClean="0"/>
              <a:t>Kiinnitettävä huomiota </a:t>
            </a:r>
            <a:r>
              <a:rPr lang="fi-FI" dirty="0"/>
              <a:t>miten suostumus pyydetään. </a:t>
            </a:r>
            <a:endParaRPr lang="fi-FI" dirty="0" smtClean="0"/>
          </a:p>
          <a:p>
            <a:pPr lvl="1"/>
            <a:r>
              <a:rPr lang="fi-FI" dirty="0" smtClean="0"/>
              <a:t>suostumus </a:t>
            </a:r>
            <a:r>
              <a:rPr lang="fi-FI" dirty="0"/>
              <a:t>on </a:t>
            </a:r>
            <a:r>
              <a:rPr lang="fi-FI" dirty="0" smtClean="0"/>
              <a:t>annettava selkeästi </a:t>
            </a:r>
            <a:r>
              <a:rPr lang="fi-FI" dirty="0"/>
              <a:t>suostumusta ilmaisevalla toimella, kuten kirjallisella, sähköisellä tai </a:t>
            </a:r>
            <a:r>
              <a:rPr lang="fi-FI" dirty="0" smtClean="0"/>
              <a:t>suullisella lausumalla</a:t>
            </a:r>
            <a:r>
              <a:rPr lang="fi-FI" dirty="0"/>
              <a:t>. Lausumasta on käytävä ilmi rekisteröidyn vapaaehtoinen, </a:t>
            </a:r>
            <a:r>
              <a:rPr lang="fi-FI" dirty="0" smtClean="0"/>
              <a:t>yksilöity, tietoinen </a:t>
            </a:r>
            <a:r>
              <a:rPr lang="fi-FI" dirty="0"/>
              <a:t>ja yksiselitteinen tahdonilmaisu, jolla hän hyväksyy henkilötietojensa käsittelyn</a:t>
            </a:r>
            <a:r>
              <a:rPr lang="fi-FI" dirty="0" smtClean="0"/>
              <a:t>.</a:t>
            </a:r>
          </a:p>
          <a:p>
            <a:pPr lvl="1"/>
            <a:endParaRPr lang="fi-FI" dirty="0"/>
          </a:p>
          <a:p>
            <a:r>
              <a:rPr lang="fi-FI" dirty="0"/>
              <a:t>Suostumuksen on katettava kaikki käsittelytarkoitukset. </a:t>
            </a:r>
            <a:endParaRPr lang="fi-FI" dirty="0" smtClean="0"/>
          </a:p>
          <a:p>
            <a:r>
              <a:rPr lang="fi-FI" dirty="0" smtClean="0"/>
              <a:t>Suostumusta </a:t>
            </a:r>
            <a:r>
              <a:rPr lang="fi-FI" dirty="0"/>
              <a:t>ei voi </a:t>
            </a:r>
            <a:r>
              <a:rPr lang="fi-FI" dirty="0" smtClean="0"/>
              <a:t>antaa vaikenemalla</a:t>
            </a:r>
            <a:r>
              <a:rPr lang="fi-FI" dirty="0"/>
              <a:t>, valmiiksi rastitetuilla ruuduilla tai jättämällä jonkin toimen </a:t>
            </a:r>
            <a:r>
              <a:rPr lang="fi-FI" dirty="0" smtClean="0"/>
              <a:t>toteuttamatta.</a:t>
            </a:r>
          </a:p>
          <a:p>
            <a:endParaRPr lang="fi-FI" dirty="0" smtClean="0"/>
          </a:p>
          <a:p>
            <a:r>
              <a:rPr lang="fi-FI" dirty="0" smtClean="0"/>
              <a:t>Lapsen </a:t>
            </a:r>
            <a:r>
              <a:rPr lang="fi-FI" dirty="0"/>
              <a:t>henkilötietojen käsittely suostumuksen perusteella suoraan </a:t>
            </a:r>
            <a:r>
              <a:rPr lang="fi-FI" dirty="0" smtClean="0"/>
              <a:t>lapselle tarjottavien </a:t>
            </a:r>
            <a:r>
              <a:rPr lang="fi-FI" dirty="0"/>
              <a:t>tietoyhteiskunnan palvelujen tarjoamisen yhteydessä edellyttää </a:t>
            </a:r>
            <a:r>
              <a:rPr lang="fi-FI" dirty="0" smtClean="0"/>
              <a:t>vanhempainvastuunkantajan suostumusta </a:t>
            </a:r>
            <a:r>
              <a:rPr lang="fi-FI" dirty="0"/>
              <a:t>tai valtuutusta. </a:t>
            </a:r>
            <a:endParaRPr lang="fi-FI" dirty="0" smtClean="0"/>
          </a:p>
          <a:p>
            <a:pPr lvl="1"/>
            <a:r>
              <a:rPr lang="fi-FI" dirty="0" smtClean="0"/>
              <a:t>Asetuksessa </a:t>
            </a:r>
            <a:r>
              <a:rPr lang="fi-FI" dirty="0"/>
              <a:t>lapseksi </a:t>
            </a:r>
            <a:r>
              <a:rPr lang="fi-FI" dirty="0" smtClean="0"/>
              <a:t>määritellään alle </a:t>
            </a:r>
            <a:r>
              <a:rPr lang="fi-FI" dirty="0"/>
              <a:t>16-vuotiaat. </a:t>
            </a:r>
            <a:endParaRPr lang="fi-FI" dirty="0" smtClean="0"/>
          </a:p>
          <a:p>
            <a:pPr lvl="1"/>
            <a:r>
              <a:rPr lang="fi-FI" dirty="0" smtClean="0"/>
              <a:t>kansallista joustoa; vähintään 13v </a:t>
            </a:r>
            <a:r>
              <a:rPr lang="fi-FI" dirty="0" smtClean="0">
                <a:sym typeface="Wingdings" panose="05000000000000000000" pitchFamily="2" charset="2"/>
              </a:rPr>
              <a:t> </a:t>
            </a:r>
            <a:r>
              <a:rPr lang="fi-FI" b="1" i="1" dirty="0" smtClean="0">
                <a:sym typeface="Wingdings" panose="05000000000000000000" pitchFamily="2" charset="2"/>
              </a:rPr>
              <a:t>HE 9/2018 </a:t>
            </a:r>
            <a:r>
              <a:rPr lang="fi-FI" dirty="0" smtClean="0">
                <a:sym typeface="Wingdings" panose="05000000000000000000" pitchFamily="2" charset="2"/>
              </a:rPr>
              <a:t>13v.</a:t>
            </a:r>
            <a:endParaRPr lang="fi-FI" dirty="0"/>
          </a:p>
        </p:txBody>
      </p:sp>
    </p:spTree>
    <p:extLst>
      <p:ext uri="{BB962C8B-B14F-4D97-AF65-F5344CB8AC3E}">
        <p14:creationId xmlns:p14="http://schemas.microsoft.com/office/powerpoint/2010/main" val="539693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77491" y="439387"/>
            <a:ext cx="8610600" cy="938151"/>
          </a:xfrm>
        </p:spPr>
        <p:txBody>
          <a:bodyPr>
            <a:normAutofit/>
          </a:bodyPr>
          <a:lstStyle/>
          <a:p>
            <a:r>
              <a:rPr lang="fi-FI" dirty="0"/>
              <a:t>Suostumus käsittelyperusteena</a:t>
            </a:r>
          </a:p>
        </p:txBody>
      </p:sp>
      <p:sp>
        <p:nvSpPr>
          <p:cNvPr id="3" name="Tekstin paikkamerkki 2"/>
          <p:cNvSpPr>
            <a:spLocks noGrp="1"/>
          </p:cNvSpPr>
          <p:nvPr>
            <p:ph type="body" idx="1"/>
          </p:nvPr>
        </p:nvSpPr>
        <p:spPr>
          <a:xfrm>
            <a:off x="866908" y="1566285"/>
            <a:ext cx="10592780" cy="737528"/>
          </a:xfrm>
        </p:spPr>
        <p:txBody>
          <a:bodyPr>
            <a:normAutofit fontScale="70000" lnSpcReduction="20000"/>
          </a:bodyPr>
          <a:lstStyle/>
          <a:p>
            <a:pPr marL="457200" indent="-457200">
              <a:buFont typeface="Wingdings" panose="05000000000000000000" pitchFamily="2" charset="2"/>
              <a:buChar char="Ø"/>
            </a:pPr>
            <a:r>
              <a:rPr lang="fi-FI" dirty="0"/>
              <a:t>Suostumus vs. nimenomainen suostumus käsittelyperusteena</a:t>
            </a:r>
          </a:p>
          <a:p>
            <a:pPr marL="914400" lvl="1" indent="-457200">
              <a:buFont typeface="Wingdings" panose="05000000000000000000" pitchFamily="2" charset="2"/>
              <a:buChar char="Ø"/>
            </a:pPr>
            <a:r>
              <a:rPr lang="fi-FI" b="0" dirty="0"/>
              <a:t>Suostumuksen on oltava vapaaehtoinen, yksilöity, tietoinen ja yksiselitteinen. </a:t>
            </a:r>
          </a:p>
          <a:p>
            <a:pPr marL="914400" lvl="1" indent="-457200">
              <a:buFont typeface="Wingdings" panose="05000000000000000000" pitchFamily="2" charset="2"/>
              <a:buChar char="Ø"/>
            </a:pPr>
            <a:r>
              <a:rPr lang="fi-FI" b="0" dirty="0"/>
              <a:t>Erityisten henkilötietoryhmien kohdalla suostumuksen on oltava nimenomainen</a:t>
            </a:r>
            <a:r>
              <a:rPr lang="fi-FI" dirty="0" smtClean="0"/>
              <a:t>.</a:t>
            </a:r>
            <a:endParaRPr lang="fi-FI" dirty="0"/>
          </a:p>
        </p:txBody>
      </p:sp>
      <p:sp>
        <p:nvSpPr>
          <p:cNvPr id="4" name="Sisällön paikkamerkki 3"/>
          <p:cNvSpPr>
            <a:spLocks noGrp="1"/>
          </p:cNvSpPr>
          <p:nvPr>
            <p:ph sz="half" idx="2"/>
          </p:nvPr>
        </p:nvSpPr>
        <p:spPr>
          <a:xfrm>
            <a:off x="614549" y="2493819"/>
            <a:ext cx="5311775" cy="3194462"/>
          </a:xfrm>
          <a:ln>
            <a:gradFill>
              <a:gsLst>
                <a:gs pos="0">
                  <a:srgbClr val="8DEAFD"/>
                </a:gs>
                <a:gs pos="50000">
                  <a:schemeClr val="accent1">
                    <a:tint val="44500"/>
                    <a:satMod val="160000"/>
                  </a:schemeClr>
                </a:gs>
                <a:gs pos="100000">
                  <a:schemeClr val="accent1">
                    <a:tint val="23500"/>
                    <a:satMod val="160000"/>
                  </a:schemeClr>
                </a:gs>
              </a:gsLst>
              <a:lin ang="5400000" scaled="0"/>
            </a:gradFill>
          </a:ln>
        </p:spPr>
        <p:txBody>
          <a:bodyPr>
            <a:normAutofit fontScale="62500" lnSpcReduction="20000"/>
          </a:bodyPr>
          <a:lstStyle/>
          <a:p>
            <a:pPr marL="457200" indent="-457200">
              <a:buFont typeface="+mj-lt"/>
              <a:buAutoNum type="alphaUcPeriod"/>
            </a:pPr>
            <a:endParaRPr lang="fi-FI" b="1" dirty="0" smtClean="0"/>
          </a:p>
          <a:p>
            <a:pPr marL="457200" indent="-457200">
              <a:buFont typeface="+mj-lt"/>
              <a:buAutoNum type="alphaUcPeriod"/>
            </a:pPr>
            <a:r>
              <a:rPr lang="fi-FI" b="1" dirty="0" smtClean="0"/>
              <a:t>Suostumus</a:t>
            </a:r>
            <a:r>
              <a:rPr lang="fi-FI" dirty="0" smtClean="0"/>
              <a:t> </a:t>
            </a:r>
            <a:r>
              <a:rPr lang="fi-FI" dirty="0"/>
              <a:t>on pätevä, jos se on;</a:t>
            </a:r>
          </a:p>
          <a:p>
            <a:pPr lvl="1"/>
            <a:r>
              <a:rPr lang="fi-FI" dirty="0"/>
              <a:t>yksilöity</a:t>
            </a:r>
          </a:p>
          <a:p>
            <a:pPr lvl="1"/>
            <a:r>
              <a:rPr lang="fi-FI" dirty="0"/>
              <a:t>tietoinen</a:t>
            </a:r>
          </a:p>
          <a:p>
            <a:pPr lvl="1"/>
            <a:r>
              <a:rPr lang="fi-FI" dirty="0"/>
              <a:t>aidosti vapaaehtoinen ja</a:t>
            </a:r>
          </a:p>
          <a:p>
            <a:pPr lvl="1"/>
            <a:r>
              <a:rPr lang="fi-FI" dirty="0"/>
              <a:t>yksiselitteinen tahdonilmaisu.</a:t>
            </a:r>
          </a:p>
          <a:p>
            <a:endParaRPr lang="fi-FI" dirty="0"/>
          </a:p>
          <a:p>
            <a:r>
              <a:rPr lang="fi-FI" dirty="0"/>
              <a:t>Rekisteröity voi antaa suostumuksen ennalta määriteltyyn, nimenomaiseen ja lailliseen tarkoitukseen. Jos henkilötietojen käsittelyn tarkoitus muuttuu, sinun on pyydettävä uusi suostumus ennen käsittelyn aloittamista.</a:t>
            </a:r>
          </a:p>
          <a:p>
            <a:r>
              <a:rPr lang="fi-FI" dirty="0"/>
              <a:t>Suostumuksen antamisesta on oltava mahdollisuus kieltäytyä, ja se on voitava peruuttaa ilman haitallisia seurauksia. Suostumuksen peruuttamisen on oltava yhtä helppoa kuin suostumuksen antamisen.</a:t>
            </a:r>
          </a:p>
          <a:p>
            <a:endParaRPr lang="fi-FI" dirty="0"/>
          </a:p>
        </p:txBody>
      </p:sp>
      <p:sp>
        <p:nvSpPr>
          <p:cNvPr id="5" name="Tekstin paikkamerkki 4"/>
          <p:cNvSpPr>
            <a:spLocks noGrp="1"/>
          </p:cNvSpPr>
          <p:nvPr>
            <p:ph type="body" sz="quarter" idx="3"/>
          </p:nvPr>
        </p:nvSpPr>
        <p:spPr>
          <a:xfrm>
            <a:off x="641268" y="5997039"/>
            <a:ext cx="10557162" cy="688769"/>
          </a:xfrm>
        </p:spPr>
        <p:txBody>
          <a:bodyPr>
            <a:normAutofit fontScale="47500" lnSpcReduction="20000"/>
          </a:bodyPr>
          <a:lstStyle/>
          <a:p>
            <a:pPr marL="457200" indent="-457200">
              <a:buFont typeface="Wingdings" panose="05000000000000000000" pitchFamily="2" charset="2"/>
              <a:buChar char="Ø"/>
            </a:pPr>
            <a:r>
              <a:rPr lang="fi-FI" b="1" dirty="0" smtClean="0"/>
              <a:t>Velvollisuudet </a:t>
            </a:r>
            <a:r>
              <a:rPr lang="fi-FI" b="1" dirty="0"/>
              <a:t>rekisterinpitäjänä kasvavat sitä mukaa, mitä korkeampia riskejä henkilötietojen käsittelyyn liittyy.</a:t>
            </a:r>
          </a:p>
          <a:p>
            <a:pPr marL="457200" indent="-457200">
              <a:buFont typeface="Wingdings" panose="05000000000000000000" pitchFamily="2" charset="2"/>
              <a:buChar char="Ø"/>
            </a:pPr>
            <a:r>
              <a:rPr lang="fi-FI" dirty="0"/>
              <a:t>Kts. Tarkemmin: </a:t>
            </a:r>
            <a:r>
              <a:rPr lang="fi-FI" dirty="0" smtClean="0"/>
              <a:t> </a:t>
            </a:r>
            <a:r>
              <a:rPr lang="fi-FI" dirty="0" smtClean="0">
                <a:hlinkClick r:id="rId2"/>
              </a:rPr>
              <a:t>https</a:t>
            </a:r>
            <a:r>
              <a:rPr lang="fi-FI" dirty="0">
                <a:hlinkClick r:id="rId2"/>
              </a:rPr>
              <a:t>://</a:t>
            </a:r>
            <a:r>
              <a:rPr lang="fi-FI" dirty="0" smtClean="0">
                <a:hlinkClick r:id="rId2"/>
              </a:rPr>
              <a:t>tietosuoja.fi/rekisteroidyn-suostumus</a:t>
            </a:r>
            <a:r>
              <a:rPr lang="fi-FI" dirty="0" smtClean="0"/>
              <a:t>    </a:t>
            </a:r>
            <a:endParaRPr lang="fi-FI" dirty="0"/>
          </a:p>
        </p:txBody>
      </p:sp>
      <p:sp>
        <p:nvSpPr>
          <p:cNvPr id="6" name="Sisällön paikkamerkki 5"/>
          <p:cNvSpPr>
            <a:spLocks noGrp="1"/>
          </p:cNvSpPr>
          <p:nvPr>
            <p:ph sz="quarter" idx="4"/>
          </p:nvPr>
        </p:nvSpPr>
        <p:spPr>
          <a:xfrm>
            <a:off x="5982194" y="2493817"/>
            <a:ext cx="5441867" cy="3166727"/>
          </a:xfrm>
          <a:ln>
            <a:gradFill>
              <a:gsLst>
                <a:gs pos="0">
                  <a:srgbClr val="8DEAFD"/>
                </a:gs>
                <a:gs pos="50000">
                  <a:schemeClr val="accent1">
                    <a:tint val="44500"/>
                    <a:satMod val="160000"/>
                  </a:schemeClr>
                </a:gs>
                <a:gs pos="100000">
                  <a:schemeClr val="accent1">
                    <a:tint val="23500"/>
                    <a:satMod val="160000"/>
                  </a:schemeClr>
                </a:gs>
              </a:gsLst>
              <a:lin ang="5400000" scaled="0"/>
            </a:gradFill>
          </a:ln>
        </p:spPr>
        <p:txBody>
          <a:bodyPr>
            <a:normAutofit fontScale="62500" lnSpcReduction="20000"/>
          </a:bodyPr>
          <a:lstStyle/>
          <a:p>
            <a:pPr marL="457200" indent="-457200">
              <a:buFont typeface="+mj-lt"/>
              <a:buAutoNum type="alphaUcPeriod" startAt="2"/>
            </a:pPr>
            <a:endParaRPr lang="fi-FI" b="1" dirty="0" smtClean="0"/>
          </a:p>
          <a:p>
            <a:pPr marL="457200" indent="-457200">
              <a:buFont typeface="+mj-lt"/>
              <a:buAutoNum type="alphaUcPeriod" startAt="2"/>
            </a:pPr>
            <a:r>
              <a:rPr lang="fi-FI" b="1" dirty="0" smtClean="0"/>
              <a:t>Nimenomainen </a:t>
            </a:r>
            <a:r>
              <a:rPr lang="fi-FI" b="1" dirty="0"/>
              <a:t>suostumus </a:t>
            </a:r>
            <a:r>
              <a:rPr lang="fi-FI" dirty="0"/>
              <a:t>on mahdollinen oikeusperuste, kun</a:t>
            </a:r>
          </a:p>
          <a:p>
            <a:pPr lvl="1"/>
            <a:r>
              <a:rPr lang="fi-FI" dirty="0" smtClean="0"/>
              <a:t>käsittelet </a:t>
            </a:r>
            <a:r>
              <a:rPr lang="fi-FI" dirty="0"/>
              <a:t>erityisiin henkilötietoryhmiin kuuluvia tietoja (esimerkiksi terveystietoja tai etnistä alkuperää)</a:t>
            </a:r>
          </a:p>
          <a:p>
            <a:pPr lvl="1"/>
            <a:r>
              <a:rPr lang="fi-FI" dirty="0" smtClean="0"/>
              <a:t>siirrät </a:t>
            </a:r>
            <a:r>
              <a:rPr lang="fi-FI" dirty="0"/>
              <a:t>henkilötietoja kolmansiin maihin tai kansainväliselle järjestölle</a:t>
            </a:r>
          </a:p>
          <a:p>
            <a:pPr lvl="1"/>
            <a:r>
              <a:rPr lang="fi-FI" dirty="0" smtClean="0"/>
              <a:t>teet </a:t>
            </a:r>
            <a:r>
              <a:rPr lang="fi-FI" dirty="0"/>
              <a:t>automatisoituja yksittäispäätöksiä tai profilointia.</a:t>
            </a:r>
          </a:p>
          <a:p>
            <a:endParaRPr lang="fi-FI" dirty="0"/>
          </a:p>
          <a:p>
            <a:r>
              <a:rPr lang="fi-FI" dirty="0"/>
              <a:t>Nimenomaisuuden vaatimuksella tarkoitetaan tapaa, jolla rekisteröity ilmaisee suostumuksensa. Nimenomaisen suostumuksen voi antaa esimerkiksi allekirjoittamalla kirjallisen lausuman, sähköisellä allekirjoituksella tai kaksivaiheisella varmistuksella. Rekisteröity voi esimerkiksi ensin vastata lähettämääsi sähköpostiin, minkä jälkeen hänelle lähetetään vielä vahvistuslinkki tai -koodi tekstiviestillä</a:t>
            </a:r>
            <a:r>
              <a:rPr lang="fi-FI" dirty="0" smtClean="0"/>
              <a:t>.</a:t>
            </a:r>
            <a:endParaRPr lang="fi-FI" dirty="0"/>
          </a:p>
        </p:txBody>
      </p:sp>
    </p:spTree>
    <p:extLst>
      <p:ext uri="{BB962C8B-B14F-4D97-AF65-F5344CB8AC3E}">
        <p14:creationId xmlns:p14="http://schemas.microsoft.com/office/powerpoint/2010/main" val="1982055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135723"/>
            <a:ext cx="8610600" cy="1293028"/>
          </a:xfrm>
        </p:spPr>
        <p:txBody>
          <a:bodyPr/>
          <a:lstStyle/>
          <a:p>
            <a:r>
              <a:rPr lang="fi-FI" dirty="0"/>
              <a:t>Rekisteröidyn oikeudet</a:t>
            </a:r>
          </a:p>
        </p:txBody>
      </p:sp>
      <p:sp>
        <p:nvSpPr>
          <p:cNvPr id="3" name="Sisällön paikkamerkki 2"/>
          <p:cNvSpPr>
            <a:spLocks noGrp="1"/>
          </p:cNvSpPr>
          <p:nvPr>
            <p:ph idx="1"/>
          </p:nvPr>
        </p:nvSpPr>
        <p:spPr>
          <a:xfrm>
            <a:off x="304800" y="1657350"/>
            <a:ext cx="11201400" cy="5200650"/>
          </a:xfrm>
        </p:spPr>
        <p:txBody>
          <a:bodyPr>
            <a:normAutofit fontScale="92500" lnSpcReduction="10000"/>
          </a:bodyPr>
          <a:lstStyle/>
          <a:p>
            <a:r>
              <a:rPr lang="fi-FI" dirty="0"/>
              <a:t>Rekisterinpitäjän yhtenä velvollisuutena on toteuttaa rekisteröidyn oikeuksia</a:t>
            </a:r>
            <a:r>
              <a:rPr lang="fi-FI" dirty="0" smtClean="0"/>
              <a:t>.</a:t>
            </a:r>
          </a:p>
          <a:p>
            <a:r>
              <a:rPr lang="fi-FI" dirty="0" smtClean="0"/>
              <a:t>Rekisterinpitäjän tulee </a:t>
            </a:r>
            <a:r>
              <a:rPr lang="fi-FI" dirty="0"/>
              <a:t>selvittää, mitä rekisteröidyn oikeuksia </a:t>
            </a:r>
            <a:r>
              <a:rPr lang="fi-FI" dirty="0" smtClean="0"/>
              <a:t>käytössä oleviin </a:t>
            </a:r>
            <a:r>
              <a:rPr lang="fi-FI" dirty="0"/>
              <a:t>käsittelyn perusteisiin liittyy ja miten rekisteröityjen oikeuksien </a:t>
            </a:r>
            <a:r>
              <a:rPr lang="fi-FI" dirty="0" smtClean="0"/>
              <a:t>toteuttaminen käytännössä toteutetaan.</a:t>
            </a:r>
          </a:p>
          <a:p>
            <a:endParaRPr lang="fi-FI" dirty="0" smtClean="0"/>
          </a:p>
          <a:p>
            <a:r>
              <a:rPr lang="fi-FI" u="sng" dirty="0" smtClean="0"/>
              <a:t>Rekisteröidyn oikeuksiin kuuluu:</a:t>
            </a:r>
          </a:p>
          <a:p>
            <a:endParaRPr lang="fi-FI" dirty="0" smtClean="0"/>
          </a:p>
          <a:p>
            <a:pPr marL="971550" lvl="1" indent="-514350">
              <a:buFont typeface="+mj-lt"/>
              <a:buAutoNum type="romanUcPeriod"/>
            </a:pPr>
            <a:r>
              <a:rPr lang="fi-FI" dirty="0"/>
              <a:t>Oikeus saada läpinäkyvää </a:t>
            </a:r>
            <a:r>
              <a:rPr lang="fi-FI" dirty="0" smtClean="0"/>
              <a:t>informaatiota henkilötietojen käsittelystä</a:t>
            </a:r>
          </a:p>
          <a:p>
            <a:pPr marL="971550" lvl="1" indent="-514350">
              <a:buFont typeface="+mj-lt"/>
              <a:buAutoNum type="romanUcPeriod"/>
            </a:pPr>
            <a:r>
              <a:rPr lang="fi-FI" dirty="0"/>
              <a:t>Rekisteröidyn oikeus saada pääsy </a:t>
            </a:r>
            <a:r>
              <a:rPr lang="fi-FI" dirty="0" smtClean="0"/>
              <a:t>tietoihin</a:t>
            </a:r>
          </a:p>
          <a:p>
            <a:pPr marL="971550" lvl="1" indent="-514350">
              <a:buFont typeface="+mj-lt"/>
              <a:buAutoNum type="romanUcPeriod"/>
            </a:pPr>
            <a:r>
              <a:rPr lang="fi-FI" dirty="0"/>
              <a:t>Oikeus tietojen oikaisemiseen ja </a:t>
            </a:r>
            <a:r>
              <a:rPr lang="fi-FI" dirty="0" smtClean="0"/>
              <a:t>oikeus tulla unohdetuksi</a:t>
            </a:r>
          </a:p>
          <a:p>
            <a:pPr marL="971550" lvl="1" indent="-514350">
              <a:buFont typeface="+mj-lt"/>
              <a:buAutoNum type="romanUcPeriod"/>
            </a:pPr>
            <a:r>
              <a:rPr lang="fi-FI" dirty="0"/>
              <a:t>Oikeus käsittelyn rajoittamiseen </a:t>
            </a:r>
            <a:r>
              <a:rPr lang="fi-FI" dirty="0" smtClean="0"/>
              <a:t>ja rekisterinpitäjän </a:t>
            </a:r>
            <a:r>
              <a:rPr lang="fi-FI" dirty="0"/>
              <a:t>velvollisuus </a:t>
            </a:r>
            <a:r>
              <a:rPr lang="fi-FI" dirty="0" smtClean="0"/>
              <a:t>ilmoittaa rajoituksesta</a:t>
            </a:r>
          </a:p>
          <a:p>
            <a:pPr marL="971550" lvl="1" indent="-514350">
              <a:buFont typeface="+mj-lt"/>
              <a:buAutoNum type="romanUcPeriod"/>
            </a:pPr>
            <a:r>
              <a:rPr lang="fi-FI" dirty="0"/>
              <a:t>Oikeus siirtää tiedot järjestelmästä </a:t>
            </a:r>
            <a:r>
              <a:rPr lang="fi-FI" dirty="0" smtClean="0"/>
              <a:t>toiseen</a:t>
            </a:r>
          </a:p>
          <a:p>
            <a:pPr marL="971550" lvl="1" indent="-514350">
              <a:buFont typeface="+mj-lt"/>
              <a:buAutoNum type="romanUcPeriod"/>
            </a:pPr>
            <a:r>
              <a:rPr lang="fi-FI" dirty="0" smtClean="0"/>
              <a:t>Vastustamisoikeus</a:t>
            </a:r>
          </a:p>
          <a:p>
            <a:pPr marL="971550" lvl="1" indent="-514350">
              <a:buFont typeface="+mj-lt"/>
              <a:buAutoNum type="romanUcPeriod"/>
            </a:pPr>
            <a:r>
              <a:rPr lang="fi-FI" dirty="0"/>
              <a:t>Automatisoidut yksittäispäätökset </a:t>
            </a:r>
            <a:r>
              <a:rPr lang="fi-FI" dirty="0" smtClean="0"/>
              <a:t>ja profilointi</a:t>
            </a:r>
          </a:p>
          <a:p>
            <a:pPr marL="514350" indent="-514350">
              <a:buFont typeface="+mj-lt"/>
              <a:buAutoNum type="romanUcPeriod"/>
            </a:pPr>
            <a:endParaRPr lang="fi-FI" dirty="0"/>
          </a:p>
          <a:p>
            <a:pPr lvl="1">
              <a:buFont typeface="Wingdings" panose="05000000000000000000" pitchFamily="2" charset="2"/>
              <a:buChar char="q"/>
            </a:pPr>
            <a:r>
              <a:rPr lang="fi-FI" i="1" dirty="0">
                <a:solidFill>
                  <a:schemeClr val="accent4"/>
                </a:solidFill>
              </a:rPr>
              <a:t>Rekisteröidyn oikeudet: artiklat 12–22 ja johdanto-osan kohdat 58–72</a:t>
            </a:r>
          </a:p>
          <a:p>
            <a:pPr>
              <a:buFont typeface="Wingdings" panose="05000000000000000000" pitchFamily="2" charset="2"/>
              <a:buChar char="q"/>
            </a:pPr>
            <a:endParaRPr lang="fi-FI" dirty="0"/>
          </a:p>
        </p:txBody>
      </p:sp>
    </p:spTree>
    <p:extLst>
      <p:ext uri="{BB962C8B-B14F-4D97-AF65-F5344CB8AC3E}">
        <p14:creationId xmlns:p14="http://schemas.microsoft.com/office/powerpoint/2010/main" val="2864007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764373"/>
            <a:ext cx="8610600" cy="969424"/>
          </a:xfrm>
        </p:spPr>
        <p:txBody>
          <a:bodyPr>
            <a:normAutofit fontScale="90000"/>
          </a:bodyPr>
          <a:lstStyle/>
          <a:p>
            <a:r>
              <a:rPr lang="fi-FI" dirty="0"/>
              <a:t>Tietoturvaloukkauksiin </a:t>
            </a:r>
            <a:br>
              <a:rPr lang="fi-FI" dirty="0"/>
            </a:br>
            <a:r>
              <a:rPr lang="fi-FI" dirty="0"/>
              <a:t>valmistautuminen</a:t>
            </a:r>
          </a:p>
        </p:txBody>
      </p:sp>
      <p:sp>
        <p:nvSpPr>
          <p:cNvPr id="3" name="Sisällön paikkamerkki 2"/>
          <p:cNvSpPr>
            <a:spLocks noGrp="1"/>
          </p:cNvSpPr>
          <p:nvPr>
            <p:ph sz="half" idx="1"/>
          </p:nvPr>
        </p:nvSpPr>
        <p:spPr>
          <a:xfrm>
            <a:off x="190005" y="2194559"/>
            <a:ext cx="5581403" cy="4663441"/>
          </a:xfrm>
        </p:spPr>
        <p:txBody>
          <a:bodyPr>
            <a:normAutofit fontScale="70000" lnSpcReduction="20000"/>
          </a:bodyPr>
          <a:lstStyle/>
          <a:p>
            <a:r>
              <a:rPr lang="fi-FI" b="1" dirty="0"/>
              <a:t>Henkilötietojen tietoturvaloukkauksella </a:t>
            </a:r>
            <a:r>
              <a:rPr lang="fi-FI" dirty="0"/>
              <a:t>tarkoitetaan tapahtumaa, jonka seurauksena henkilötietoja tuhoutuu, häviää, muuttuu, henkilötietoja luovutetaan luvattomasti tai niihin pääsee käsiksi taho, jolla ei ole käsittelyoikeutta</a:t>
            </a:r>
            <a:r>
              <a:rPr lang="fi-FI" dirty="0" smtClean="0"/>
              <a:t>.</a:t>
            </a:r>
          </a:p>
          <a:p>
            <a:endParaRPr lang="fi-FI" dirty="0"/>
          </a:p>
          <a:p>
            <a:r>
              <a:rPr lang="fi-FI" dirty="0"/>
              <a:t>Henkilötietojen tietoturvaloukkauksia voivat olla esimerkiksi</a:t>
            </a:r>
          </a:p>
          <a:p>
            <a:pPr lvl="1"/>
            <a:r>
              <a:rPr lang="fi-FI" dirty="0" smtClean="0"/>
              <a:t>hävinnyt </a:t>
            </a:r>
            <a:r>
              <a:rPr lang="fi-FI" dirty="0"/>
              <a:t>tiedonsiirtoväline, kuten </a:t>
            </a:r>
            <a:r>
              <a:rPr lang="fi-FI" dirty="0" err="1"/>
              <a:t>USB-tikku</a:t>
            </a:r>
            <a:endParaRPr lang="fi-FI" dirty="0"/>
          </a:p>
          <a:p>
            <a:pPr lvl="1"/>
            <a:r>
              <a:rPr lang="fi-FI" dirty="0" smtClean="0"/>
              <a:t>varastettu </a:t>
            </a:r>
            <a:r>
              <a:rPr lang="fi-FI" dirty="0"/>
              <a:t>tietokone</a:t>
            </a:r>
          </a:p>
          <a:p>
            <a:pPr lvl="1"/>
            <a:r>
              <a:rPr lang="fi-FI" dirty="0"/>
              <a:t> </a:t>
            </a:r>
            <a:r>
              <a:rPr lang="fi-FI" dirty="0" err="1" smtClean="0"/>
              <a:t>hakkerointi</a:t>
            </a:r>
            <a:endParaRPr lang="fi-FI" dirty="0"/>
          </a:p>
          <a:p>
            <a:pPr lvl="1"/>
            <a:r>
              <a:rPr lang="fi-FI" dirty="0"/>
              <a:t> </a:t>
            </a:r>
            <a:r>
              <a:rPr lang="fi-FI" dirty="0" smtClean="0"/>
              <a:t>haittaohjelmatartunta</a:t>
            </a:r>
            <a:endParaRPr lang="fi-FI" dirty="0"/>
          </a:p>
          <a:p>
            <a:pPr lvl="1"/>
            <a:r>
              <a:rPr lang="fi-FI" dirty="0"/>
              <a:t> </a:t>
            </a:r>
            <a:r>
              <a:rPr lang="fi-FI" dirty="0" smtClean="0"/>
              <a:t>kyberhyökkäys</a:t>
            </a:r>
            <a:endParaRPr lang="fi-FI" dirty="0"/>
          </a:p>
          <a:p>
            <a:pPr lvl="1"/>
            <a:r>
              <a:rPr lang="fi-FI" dirty="0"/>
              <a:t> </a:t>
            </a:r>
            <a:r>
              <a:rPr lang="fi-FI" dirty="0" smtClean="0"/>
              <a:t>tulipalo </a:t>
            </a:r>
            <a:r>
              <a:rPr lang="fi-FI" dirty="0"/>
              <a:t>datakeskuksessa</a:t>
            </a:r>
          </a:p>
          <a:p>
            <a:pPr lvl="1"/>
            <a:r>
              <a:rPr lang="fi-FI" dirty="0"/>
              <a:t> </a:t>
            </a:r>
            <a:r>
              <a:rPr lang="fi-FI" dirty="0" smtClean="0"/>
              <a:t>tiliotteen </a:t>
            </a:r>
            <a:r>
              <a:rPr lang="fi-FI" dirty="0"/>
              <a:t>postitus väärälle henkilölle.</a:t>
            </a:r>
          </a:p>
          <a:p>
            <a:endParaRPr lang="fi-FI" dirty="0"/>
          </a:p>
          <a:p>
            <a:r>
              <a:rPr lang="fi-FI" dirty="0"/>
              <a:t>Tietoturvaloukkauksesta voi seurata esimerkiksi henkilötietojen valvomiskyvyn menettäminen, identiteettivarkaus tai petos, maineen vahingoittuminen tai </a:t>
            </a:r>
            <a:r>
              <a:rPr lang="fi-FI" dirty="0" err="1"/>
              <a:t>pseudonymisoitujen</a:t>
            </a:r>
            <a:r>
              <a:rPr lang="fi-FI" dirty="0"/>
              <a:t> tai salassapitovelvollisuuden alaisten henkilötietojen paljastuminen.</a:t>
            </a:r>
          </a:p>
          <a:p>
            <a:endParaRPr lang="fi-FI" dirty="0"/>
          </a:p>
        </p:txBody>
      </p:sp>
      <p:sp>
        <p:nvSpPr>
          <p:cNvPr id="4" name="Sisällön paikkamerkki 3"/>
          <p:cNvSpPr>
            <a:spLocks noGrp="1"/>
          </p:cNvSpPr>
          <p:nvPr>
            <p:ph sz="half" idx="2"/>
          </p:nvPr>
        </p:nvSpPr>
        <p:spPr>
          <a:xfrm>
            <a:off x="5854535" y="2194559"/>
            <a:ext cx="5651665" cy="4431872"/>
          </a:xfrm>
        </p:spPr>
        <p:txBody>
          <a:bodyPr>
            <a:normAutofit fontScale="70000" lnSpcReduction="20000"/>
          </a:bodyPr>
          <a:lstStyle/>
          <a:p>
            <a:r>
              <a:rPr lang="fi-FI" b="1" dirty="0"/>
              <a:t>Rekisterinpitäjän</a:t>
            </a:r>
            <a:r>
              <a:rPr lang="fi-FI" dirty="0"/>
              <a:t> on tehtävä asiasta ilmoitus valvontaviranomaiselle </a:t>
            </a:r>
            <a:r>
              <a:rPr lang="fi-FI" b="1" dirty="0"/>
              <a:t>72 tunnin kuluessa </a:t>
            </a:r>
            <a:r>
              <a:rPr lang="fi-FI" dirty="0"/>
              <a:t>loukkauksen ilmitulosta. </a:t>
            </a:r>
          </a:p>
          <a:p>
            <a:pPr lvl="1"/>
            <a:r>
              <a:rPr lang="fi-FI" b="1" dirty="0"/>
              <a:t>Poikkeus: </a:t>
            </a:r>
            <a:r>
              <a:rPr lang="fi-FI" dirty="0"/>
              <a:t>Ei tarvitse jos loukkauksesta ei todennäköisesti aiheudu luonnollisten henkilöiden oikeuksiin ja vapauksiin kohdistuvaa riskiä. </a:t>
            </a:r>
          </a:p>
          <a:p>
            <a:r>
              <a:rPr lang="fi-FI" b="1" dirty="0"/>
              <a:t>Henkilötietojen käsittelijän </a:t>
            </a:r>
            <a:r>
              <a:rPr lang="fi-FI" dirty="0"/>
              <a:t>on puolestaan ilmoitettava tietoturvaloukkauksista rekisterinpitäjälle ilman aiheetonta viivytystä loukkauksen tietoonsa saatuaan.</a:t>
            </a:r>
          </a:p>
          <a:p>
            <a:endParaRPr lang="fi-FI" dirty="0"/>
          </a:p>
          <a:p>
            <a:r>
              <a:rPr lang="fi-FI" b="1" dirty="0"/>
              <a:t>Rekisterinpitäjä</a:t>
            </a:r>
            <a:r>
              <a:rPr lang="fi-FI" dirty="0"/>
              <a:t> on velvollinen ilmoittamaan henkilötietojen tietoturvaloukkauksesta myös rekisteröidyille, jos loukkaus todennäköisesti aiheuttaa korkean riskin luonnollisten henkilöiden oikeuksille ja vapauksille. </a:t>
            </a:r>
          </a:p>
          <a:p>
            <a:pPr lvl="1"/>
            <a:r>
              <a:rPr lang="fi-FI" dirty="0"/>
              <a:t>kuvattava selkeällä ja yksinkertaisella kielellä henkilötietojen tietoturvaloukkauksenluonne ja tietoturvaloukkauksen todennäköiset seuraukset.</a:t>
            </a:r>
          </a:p>
          <a:p>
            <a:pPr lvl="1"/>
            <a:r>
              <a:rPr lang="fi-FI" dirty="0"/>
              <a:t>ilman aiheetonta viivytystä. </a:t>
            </a:r>
          </a:p>
          <a:p>
            <a:r>
              <a:rPr lang="fi-FI" dirty="0"/>
              <a:t>Rekisterinpitäjän on dokumentoitava kaikki henkilötietojen tietoturvaloukkaukset ja loukkaukseen liittyvät seikat, loukkauksen vaikutukset ja toteutetut korjaavat toimet.</a:t>
            </a:r>
          </a:p>
          <a:p>
            <a:endParaRPr lang="fi-FI" dirty="0"/>
          </a:p>
        </p:txBody>
      </p:sp>
    </p:spTree>
    <p:extLst>
      <p:ext uri="{BB962C8B-B14F-4D97-AF65-F5344CB8AC3E}">
        <p14:creationId xmlns:p14="http://schemas.microsoft.com/office/powerpoint/2010/main" val="33634035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90056" y="345273"/>
            <a:ext cx="10101943" cy="842259"/>
          </a:xfrm>
        </p:spPr>
        <p:txBody>
          <a:bodyPr>
            <a:normAutofit/>
          </a:bodyPr>
          <a:lstStyle/>
          <a:p>
            <a:r>
              <a:rPr lang="fi-FI" sz="3200" b="1" dirty="0" smtClean="0"/>
              <a:t>Tietosuojavastaavan nimittäminen</a:t>
            </a:r>
            <a:endParaRPr lang="fi-FI" sz="3200" b="1" dirty="0"/>
          </a:p>
        </p:txBody>
      </p:sp>
      <p:sp>
        <p:nvSpPr>
          <p:cNvPr id="3" name="Sisällön paikkamerkki 2"/>
          <p:cNvSpPr>
            <a:spLocks noGrp="1"/>
          </p:cNvSpPr>
          <p:nvPr>
            <p:ph idx="1"/>
          </p:nvPr>
        </p:nvSpPr>
        <p:spPr>
          <a:xfrm>
            <a:off x="0" y="1413163"/>
            <a:ext cx="12192000" cy="5444837"/>
          </a:xfrm>
        </p:spPr>
        <p:txBody>
          <a:bodyPr>
            <a:normAutofit fontScale="77500" lnSpcReduction="20000"/>
          </a:bodyPr>
          <a:lstStyle/>
          <a:p>
            <a:r>
              <a:rPr lang="fi-FI" b="1" dirty="0" smtClean="0"/>
              <a:t>Tietosuojavastaavan tehtävänä </a:t>
            </a:r>
            <a:r>
              <a:rPr lang="fi-FI" dirty="0" smtClean="0"/>
              <a:t>mm. seurata </a:t>
            </a:r>
            <a:r>
              <a:rPr lang="fi-FI" dirty="0"/>
              <a:t>henkilötietojen käsittelyn lainmukaisuutta ja </a:t>
            </a:r>
            <a:r>
              <a:rPr lang="fi-FI" dirty="0" smtClean="0"/>
              <a:t>auttaa organisaatiota </a:t>
            </a:r>
            <a:r>
              <a:rPr lang="fi-FI" dirty="0"/>
              <a:t>toteuttamaan lainsäädännön asettamat velvoitteet. </a:t>
            </a:r>
            <a:r>
              <a:rPr lang="fi-FI" dirty="0" smtClean="0"/>
              <a:t>Myös toimia </a:t>
            </a:r>
            <a:r>
              <a:rPr lang="fi-FI" dirty="0"/>
              <a:t>valvontaviranomaisen sekä rekisteröityjen </a:t>
            </a:r>
            <a:r>
              <a:rPr lang="fi-FI" dirty="0" smtClean="0"/>
              <a:t>yhteyspisteenä henkilötietojen </a:t>
            </a:r>
            <a:r>
              <a:rPr lang="fi-FI" dirty="0"/>
              <a:t>käsittelyyn liittyvissä kysymyksissä. </a:t>
            </a:r>
            <a:endParaRPr lang="fi-FI" dirty="0" smtClean="0"/>
          </a:p>
          <a:p>
            <a:r>
              <a:rPr lang="fi-FI" dirty="0" smtClean="0"/>
              <a:t>Organisaation on </a:t>
            </a:r>
            <a:r>
              <a:rPr lang="fi-FI" dirty="0"/>
              <a:t>julkistettava tietosuojavastaavan yhteystiedot ja ilmoitettava ne valvontaviranomaiselle.</a:t>
            </a:r>
          </a:p>
          <a:p>
            <a:r>
              <a:rPr lang="fi-FI" b="1" dirty="0"/>
              <a:t>Tietosuojavastaava ei </a:t>
            </a:r>
            <a:r>
              <a:rPr lang="fi-FI" b="1" dirty="0" smtClean="0"/>
              <a:t>ole </a:t>
            </a:r>
            <a:r>
              <a:rPr lang="fi-FI" b="1" dirty="0"/>
              <a:t>vastuussa henkilötietojen käsittelyn </a:t>
            </a:r>
            <a:r>
              <a:rPr lang="fi-FI" b="1" dirty="0" smtClean="0"/>
              <a:t>lainmukaisuudesta vaan </a:t>
            </a:r>
            <a:r>
              <a:rPr lang="fi-FI" b="1" dirty="0"/>
              <a:t>vastuu kuuluu edelleen organisaation johdolle</a:t>
            </a:r>
            <a:r>
              <a:rPr lang="fi-FI" b="1" dirty="0" smtClean="0"/>
              <a:t>.</a:t>
            </a:r>
          </a:p>
          <a:p>
            <a:endParaRPr lang="fi-FI" b="1" dirty="0"/>
          </a:p>
          <a:p>
            <a:r>
              <a:rPr lang="fi-FI" b="1" dirty="0" smtClean="0"/>
              <a:t>Velvollisuus tietosuojavastaavan nimittämiseen kun:</a:t>
            </a:r>
          </a:p>
          <a:p>
            <a:pPr lvl="1"/>
            <a:r>
              <a:rPr lang="fi-FI" dirty="0" smtClean="0"/>
              <a:t>on kyse julkisen sektorin toimijasta, joka ei ole tuomioistuin;</a:t>
            </a:r>
          </a:p>
          <a:p>
            <a:pPr lvl="1"/>
            <a:r>
              <a:rPr lang="fi-FI" dirty="0" smtClean="0"/>
              <a:t>organisaation </a:t>
            </a:r>
            <a:r>
              <a:rPr lang="fi-FI" dirty="0"/>
              <a:t>ydintehtävät muodostuvat henkilötietojen </a:t>
            </a:r>
            <a:r>
              <a:rPr lang="fi-FI" dirty="0" smtClean="0"/>
              <a:t>käsittelytoimista, jotka </a:t>
            </a:r>
            <a:r>
              <a:rPr lang="fi-FI" dirty="0"/>
              <a:t>edellyttävät laajamittaista </a:t>
            </a:r>
            <a:r>
              <a:rPr lang="fi-FI" dirty="0" smtClean="0"/>
              <a:t>rekisteröityjen säännöllistä </a:t>
            </a:r>
            <a:r>
              <a:rPr lang="fi-FI" dirty="0"/>
              <a:t>ja järjestelmällistä </a:t>
            </a:r>
            <a:r>
              <a:rPr lang="fi-FI" dirty="0" smtClean="0"/>
              <a:t>seurantaa; tai</a:t>
            </a:r>
            <a:endParaRPr lang="fi-FI" dirty="0"/>
          </a:p>
          <a:p>
            <a:pPr lvl="1"/>
            <a:r>
              <a:rPr lang="fi-FI" dirty="0" smtClean="0"/>
              <a:t>organisaation </a:t>
            </a:r>
            <a:r>
              <a:rPr lang="fi-FI" dirty="0"/>
              <a:t>ydintehtävät muodostuvat </a:t>
            </a:r>
            <a:r>
              <a:rPr lang="fi-FI" dirty="0" smtClean="0"/>
              <a:t>laajamittaisesta käsittelystä</a:t>
            </a:r>
            <a:r>
              <a:rPr lang="fi-FI" dirty="0"/>
              <a:t>, joka kohdistuu erityisiin henkilötietoryhmiin </a:t>
            </a:r>
            <a:r>
              <a:rPr lang="fi-FI" dirty="0" smtClean="0"/>
              <a:t>tai rikostuomioita </a:t>
            </a:r>
            <a:r>
              <a:rPr lang="fi-FI" dirty="0"/>
              <a:t>tai rikkomuksia koskeviin tietoihin</a:t>
            </a:r>
            <a:r>
              <a:rPr lang="fi-FI" dirty="0" smtClean="0"/>
              <a:t>.</a:t>
            </a:r>
          </a:p>
          <a:p>
            <a:pPr lvl="1"/>
            <a:endParaRPr lang="fi-FI" dirty="0"/>
          </a:p>
          <a:p>
            <a:r>
              <a:rPr lang="fi-FI" dirty="0" smtClean="0"/>
              <a:t>Nimitettäessä </a:t>
            </a:r>
            <a:r>
              <a:rPr lang="fi-FI" dirty="0"/>
              <a:t>tietosuojavastaavaa tulee ottaa huomioon henkilön </a:t>
            </a:r>
            <a:r>
              <a:rPr lang="fi-FI" dirty="0" smtClean="0"/>
              <a:t>ammattipätevyys ja </a:t>
            </a:r>
            <a:r>
              <a:rPr lang="fi-FI" dirty="0"/>
              <a:t>erityisesti asiantuntemus </a:t>
            </a:r>
            <a:r>
              <a:rPr lang="fi-FI" dirty="0" smtClean="0"/>
              <a:t>tietosuojalainsäädännöstä </a:t>
            </a:r>
            <a:r>
              <a:rPr lang="fi-FI" dirty="0"/>
              <a:t>ja alan käytänteistä</a:t>
            </a:r>
            <a:r>
              <a:rPr lang="fi-FI" dirty="0" smtClean="0"/>
              <a:t>. </a:t>
            </a:r>
            <a:endParaRPr lang="fi-FI" dirty="0"/>
          </a:p>
          <a:p>
            <a:r>
              <a:rPr lang="fi-FI" dirty="0"/>
              <a:t>Tietosuojavastaavan on oltava riippumaton eikä hän saa ottaa vastaan ohjeita </a:t>
            </a:r>
            <a:r>
              <a:rPr lang="fi-FI" dirty="0" smtClean="0"/>
              <a:t>tehtäviensä hoitamisen </a:t>
            </a:r>
            <a:r>
              <a:rPr lang="fi-FI" dirty="0"/>
              <a:t>yhteydessä</a:t>
            </a:r>
            <a:r>
              <a:rPr lang="fi-FI" dirty="0" smtClean="0"/>
              <a:t>.</a:t>
            </a:r>
          </a:p>
          <a:p>
            <a:pPr marL="0" indent="0">
              <a:buNone/>
            </a:pPr>
            <a:endParaRPr lang="fi-FI" dirty="0" smtClean="0"/>
          </a:p>
          <a:p>
            <a:pPr lvl="2">
              <a:buFont typeface="Wingdings" panose="05000000000000000000" pitchFamily="2" charset="2"/>
              <a:buChar char="q"/>
            </a:pPr>
            <a:r>
              <a:rPr lang="fi-FI" i="1" dirty="0" smtClean="0">
                <a:solidFill>
                  <a:schemeClr val="accent4"/>
                </a:solidFill>
              </a:rPr>
              <a:t>Tietosuojavastaan </a:t>
            </a:r>
            <a:r>
              <a:rPr lang="fi-FI" i="1" dirty="0">
                <a:solidFill>
                  <a:schemeClr val="accent4"/>
                </a:solidFill>
              </a:rPr>
              <a:t>nimittäminen: 37 artikla ja johdanto-osan kohta 97</a:t>
            </a:r>
          </a:p>
          <a:p>
            <a:pPr lvl="2">
              <a:buFont typeface="Wingdings" panose="05000000000000000000" pitchFamily="2" charset="2"/>
              <a:buChar char="q"/>
            </a:pPr>
            <a:r>
              <a:rPr lang="fi-FI" i="1" dirty="0">
                <a:solidFill>
                  <a:schemeClr val="accent4"/>
                </a:solidFill>
              </a:rPr>
              <a:t>Tietosuojavastaavan asema: 38 artikla ja johdanto-osan kohta 97</a:t>
            </a:r>
          </a:p>
          <a:p>
            <a:pPr lvl="2">
              <a:buFont typeface="Wingdings" panose="05000000000000000000" pitchFamily="2" charset="2"/>
              <a:buChar char="q"/>
            </a:pPr>
            <a:r>
              <a:rPr lang="fi-FI" i="1" dirty="0">
                <a:solidFill>
                  <a:schemeClr val="accent4"/>
                </a:solidFill>
              </a:rPr>
              <a:t>Tietosuojavastaavan tehtävät: 39 artikla</a:t>
            </a:r>
          </a:p>
        </p:txBody>
      </p:sp>
    </p:spTree>
    <p:extLst>
      <p:ext uri="{BB962C8B-B14F-4D97-AF65-F5344CB8AC3E}">
        <p14:creationId xmlns:p14="http://schemas.microsoft.com/office/powerpoint/2010/main" val="528629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tulossa</a:t>
            </a:r>
            <a:endParaRPr lang="fi-FI" dirty="0"/>
          </a:p>
        </p:txBody>
      </p:sp>
      <p:sp>
        <p:nvSpPr>
          <p:cNvPr id="3" name="Sisällön paikkamerkki 2"/>
          <p:cNvSpPr>
            <a:spLocks noGrp="1"/>
          </p:cNvSpPr>
          <p:nvPr>
            <p:ph idx="1"/>
          </p:nvPr>
        </p:nvSpPr>
        <p:spPr/>
        <p:txBody>
          <a:bodyPr/>
          <a:lstStyle/>
          <a:p>
            <a:r>
              <a:rPr lang="fi-FI" b="1" dirty="0" smtClean="0"/>
              <a:t>Tietosuojalaki</a:t>
            </a:r>
            <a:r>
              <a:rPr lang="fi-FI" dirty="0" smtClean="0"/>
              <a:t> …</a:t>
            </a:r>
          </a:p>
          <a:p>
            <a:pPr lvl="1"/>
            <a:r>
              <a:rPr lang="fi-FI" b="1" dirty="0"/>
              <a:t>Hallituksen esitys HE 9/2018 </a:t>
            </a:r>
            <a:r>
              <a:rPr lang="fi-FI" dirty="0"/>
              <a:t>eduskunnalle EU:n yleistä tietosuoja-asetusta </a:t>
            </a:r>
            <a:r>
              <a:rPr lang="fi-FI" dirty="0" smtClean="0"/>
              <a:t>täydentäväksi </a:t>
            </a:r>
            <a:r>
              <a:rPr lang="fi-FI" dirty="0"/>
              <a:t>lainsäädännöksi annettiin eduskunnalle 1.3.2018. </a:t>
            </a:r>
            <a:endParaRPr lang="fi-FI" dirty="0" smtClean="0"/>
          </a:p>
          <a:p>
            <a:pPr lvl="1"/>
            <a:endParaRPr lang="fi-FI" dirty="0"/>
          </a:p>
          <a:p>
            <a:pPr lvl="1"/>
            <a:r>
              <a:rPr lang="fi-FI" dirty="0">
                <a:hlinkClick r:id="rId2"/>
              </a:rPr>
              <a:t>https://</a:t>
            </a:r>
            <a:r>
              <a:rPr lang="fi-FI" dirty="0" smtClean="0">
                <a:hlinkClick r:id="rId2"/>
              </a:rPr>
              <a:t>www.eduskunta.fi/FI/tietoaeduskunnasta/kirjasto/aineistot/kotimainen_oikeus/LATI/EUn-tietosuojauudistus/Sivut/EUn-yleinen-tietosuoja-asetus.aspx</a:t>
            </a:r>
            <a:r>
              <a:rPr lang="fi-FI" dirty="0" smtClean="0"/>
              <a:t> </a:t>
            </a:r>
            <a:endParaRPr lang="fi-FI" dirty="0"/>
          </a:p>
        </p:txBody>
      </p:sp>
    </p:spTree>
    <p:extLst>
      <p:ext uri="{BB962C8B-B14F-4D97-AF65-F5344CB8AC3E}">
        <p14:creationId xmlns:p14="http://schemas.microsoft.com/office/powerpoint/2010/main" val="39212416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Muita huomioita</a:t>
            </a:r>
            <a:endParaRPr lang="fi-FI" dirty="0"/>
          </a:p>
        </p:txBody>
      </p:sp>
      <p:sp>
        <p:nvSpPr>
          <p:cNvPr id="3" name="Sisällön paikkamerkki 2"/>
          <p:cNvSpPr>
            <a:spLocks noGrp="1"/>
          </p:cNvSpPr>
          <p:nvPr>
            <p:ph idx="1"/>
          </p:nvPr>
        </p:nvSpPr>
        <p:spPr/>
        <p:txBody>
          <a:bodyPr/>
          <a:lstStyle/>
          <a:p>
            <a:r>
              <a:rPr lang="fi-FI" dirty="0" smtClean="0"/>
              <a:t>Asetuksen myötä valvontaviranomainen määräytyy </a:t>
            </a:r>
            <a:r>
              <a:rPr lang="fi-FI" b="1" dirty="0" err="1"/>
              <a:t>one</a:t>
            </a:r>
            <a:r>
              <a:rPr lang="fi-FI" b="1" dirty="0"/>
              <a:t>-stop-shop-mekanismin eli yhden luukun periaatteen </a:t>
            </a:r>
            <a:r>
              <a:rPr lang="fi-FI" dirty="0"/>
              <a:t>mukaisesti </a:t>
            </a:r>
            <a:r>
              <a:rPr lang="fi-FI" dirty="0" smtClean="0"/>
              <a:t>rekisterinpitäjän tai </a:t>
            </a:r>
            <a:r>
              <a:rPr lang="fi-FI" dirty="0"/>
              <a:t>henkilötietojen käsittelijän ainoan toimipaikan tai päätoimipaikan mukaan</a:t>
            </a:r>
            <a:r>
              <a:rPr lang="fi-FI" dirty="0" smtClean="0"/>
              <a:t>.</a:t>
            </a:r>
          </a:p>
          <a:p>
            <a:endParaRPr lang="fi-FI" dirty="0"/>
          </a:p>
          <a:p>
            <a:r>
              <a:rPr lang="fi-FI" dirty="0" smtClean="0"/>
              <a:t>Henkilötietojen käsittely on mahdollista ulkoistaa.</a:t>
            </a:r>
          </a:p>
          <a:p>
            <a:pPr lvl="1"/>
            <a:r>
              <a:rPr lang="fi-FI" dirty="0" smtClean="0"/>
              <a:t>Rekisterinpitäjä vs. henkilötietojen käsittelijä</a:t>
            </a:r>
          </a:p>
          <a:p>
            <a:pPr lvl="1"/>
            <a:r>
              <a:rPr lang="fi-FI" dirty="0" smtClean="0"/>
              <a:t>EI poista rekisterinpitäjän vastuuta!</a:t>
            </a:r>
            <a:endParaRPr lang="fi-FI" dirty="0"/>
          </a:p>
        </p:txBody>
      </p:sp>
    </p:spTree>
    <p:extLst>
      <p:ext uri="{BB962C8B-B14F-4D97-AF65-F5344CB8AC3E}">
        <p14:creationId xmlns:p14="http://schemas.microsoft.com/office/powerpoint/2010/main" val="1614995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90699" y="764373"/>
            <a:ext cx="10048999" cy="1293028"/>
          </a:xfrm>
        </p:spPr>
        <p:txBody>
          <a:bodyPr/>
          <a:lstStyle/>
          <a:p>
            <a:r>
              <a:rPr lang="fi-FI" dirty="0"/>
              <a:t>Yleinen tietosuoja-asetus </a:t>
            </a:r>
            <a:r>
              <a:rPr lang="fi-FI" dirty="0" smtClean="0"/>
              <a:t>(”GDPR”)</a:t>
            </a:r>
            <a:endParaRPr lang="fi-FI" dirty="0"/>
          </a:p>
        </p:txBody>
      </p:sp>
      <p:sp>
        <p:nvSpPr>
          <p:cNvPr id="3" name="Sisällön paikkamerkki 2"/>
          <p:cNvSpPr>
            <a:spLocks noGrp="1"/>
          </p:cNvSpPr>
          <p:nvPr>
            <p:ph idx="1"/>
          </p:nvPr>
        </p:nvSpPr>
        <p:spPr/>
        <p:txBody>
          <a:bodyPr>
            <a:normAutofit/>
          </a:bodyPr>
          <a:lstStyle/>
          <a:p>
            <a:r>
              <a:rPr lang="en-US" dirty="0">
                <a:hlinkClick r:id="rId2"/>
              </a:rPr>
              <a:t>The EU general data protection regulation 2016/679 (GDPR</a:t>
            </a:r>
            <a:r>
              <a:rPr lang="en-US" dirty="0" smtClean="0">
                <a:hlinkClick r:id="rId2"/>
              </a:rPr>
              <a:t>)</a:t>
            </a:r>
            <a:endParaRPr lang="en-US" dirty="0" smtClean="0"/>
          </a:p>
          <a:p>
            <a:endParaRPr lang="en-US" dirty="0"/>
          </a:p>
          <a:p>
            <a:r>
              <a:rPr lang="fi-FI" b="1" dirty="0"/>
              <a:t>Yleinen tietosuoja-asetus </a:t>
            </a:r>
            <a:r>
              <a:rPr lang="fi-FI" dirty="0"/>
              <a:t>on tullut voimaan 24.5.2016 ja sen soveltaminen </a:t>
            </a:r>
            <a:r>
              <a:rPr lang="fi-FI" dirty="0" smtClean="0"/>
              <a:t>alkoi </a:t>
            </a:r>
            <a:r>
              <a:rPr lang="fi-FI" dirty="0"/>
              <a:t>25.5.2018. </a:t>
            </a:r>
            <a:r>
              <a:rPr lang="fi-FI" dirty="0" smtClean="0"/>
              <a:t>(2v siirtymäaika)</a:t>
            </a:r>
          </a:p>
          <a:p>
            <a:endParaRPr lang="fi-FI" dirty="0" smtClean="0"/>
          </a:p>
          <a:p>
            <a:r>
              <a:rPr lang="fi-FI" dirty="0" smtClean="0"/>
              <a:t>Opas ohjaa ja neuvoo</a:t>
            </a:r>
            <a:r>
              <a:rPr lang="fi-FI" dirty="0"/>
              <a:t>: </a:t>
            </a:r>
            <a:endParaRPr lang="fi-FI" dirty="0" smtClean="0"/>
          </a:p>
          <a:p>
            <a:pPr lvl="1"/>
            <a:r>
              <a:rPr lang="fi-FI" dirty="0" smtClean="0"/>
              <a:t>miten </a:t>
            </a:r>
            <a:r>
              <a:rPr lang="fi-FI" dirty="0"/>
              <a:t>henkilötietoja </a:t>
            </a:r>
            <a:r>
              <a:rPr lang="fi-FI" dirty="0" smtClean="0"/>
              <a:t>tulee käsitellä </a:t>
            </a:r>
            <a:r>
              <a:rPr lang="fi-FI" dirty="0"/>
              <a:t>yleisen tietosuoja-asetuksen mukaisesti. </a:t>
            </a:r>
            <a:r>
              <a:rPr lang="fi-FI" dirty="0" smtClean="0"/>
              <a:t>Mm. henkilötietojen </a:t>
            </a:r>
            <a:r>
              <a:rPr lang="fi-FI" dirty="0"/>
              <a:t>käsittelyn </a:t>
            </a:r>
            <a:r>
              <a:rPr lang="fi-FI" dirty="0" smtClean="0"/>
              <a:t>arvioinnista ja </a:t>
            </a:r>
            <a:r>
              <a:rPr lang="fi-FI" dirty="0"/>
              <a:t>oikeusperusteista, tietosuojaperiaatteiden toteuttamisesta sekä tietoturvaloukkauksiin valmistautumisesta.</a:t>
            </a:r>
          </a:p>
          <a:p>
            <a:pPr lvl="1"/>
            <a:r>
              <a:rPr lang="fi-FI" dirty="0" smtClean="0"/>
              <a:t>suunnattu </a:t>
            </a:r>
            <a:r>
              <a:rPr lang="fi-FI" dirty="0"/>
              <a:t>pääasiassa rekisterinpitäjille, mutta myös henkilötietojen käsittelijä </a:t>
            </a:r>
            <a:r>
              <a:rPr lang="fi-FI" dirty="0" smtClean="0"/>
              <a:t>voivat hyödyntää</a:t>
            </a:r>
          </a:p>
        </p:txBody>
      </p:sp>
    </p:spTree>
    <p:extLst>
      <p:ext uri="{BB962C8B-B14F-4D97-AF65-F5344CB8AC3E}">
        <p14:creationId xmlns:p14="http://schemas.microsoft.com/office/powerpoint/2010/main" val="39575815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70613" y="396238"/>
            <a:ext cx="8610600" cy="1293028"/>
          </a:xfrm>
        </p:spPr>
        <p:txBody>
          <a:bodyPr/>
          <a:lstStyle/>
          <a:p>
            <a:r>
              <a:rPr lang="fi-FI" dirty="0" smtClean="0"/>
              <a:t>lopuksi</a:t>
            </a:r>
            <a:endParaRPr lang="fi-FI" dirty="0"/>
          </a:p>
        </p:txBody>
      </p:sp>
      <p:sp>
        <p:nvSpPr>
          <p:cNvPr id="3" name="Sisällön paikkamerkki 2"/>
          <p:cNvSpPr>
            <a:spLocks noGrp="1"/>
          </p:cNvSpPr>
          <p:nvPr>
            <p:ph idx="1"/>
          </p:nvPr>
        </p:nvSpPr>
        <p:spPr/>
        <p:txBody>
          <a:bodyPr/>
          <a:lstStyle/>
          <a:p>
            <a:r>
              <a:rPr lang="fi-FI" dirty="0"/>
              <a:t>Rekisteritietojen </a:t>
            </a:r>
            <a:r>
              <a:rPr lang="fi-FI" dirty="0" smtClean="0"/>
              <a:t>tarkastuspyyntö-malli: </a:t>
            </a:r>
            <a:r>
              <a:rPr lang="fi-FI" dirty="0">
                <a:hlinkClick r:id="rId2"/>
              </a:rPr>
              <a:t>https://</a:t>
            </a:r>
            <a:r>
              <a:rPr lang="fi-FI" dirty="0" smtClean="0">
                <a:hlinkClick r:id="rId2"/>
              </a:rPr>
              <a:t>docs.google.com/document/d/1C1L99bBq3N1nlV1pSL6ABOZZTrzvvz8pchnMAd0f-oY/edit</a:t>
            </a:r>
            <a:r>
              <a:rPr lang="fi-FI" dirty="0" smtClean="0"/>
              <a:t> </a:t>
            </a:r>
            <a:r>
              <a:rPr lang="fi-FI" dirty="0" err="1" smtClean="0"/>
              <a:t>vs</a:t>
            </a:r>
            <a:r>
              <a:rPr lang="fi-FI" dirty="0"/>
              <a:t> Finnair </a:t>
            </a:r>
            <a:r>
              <a:rPr lang="fi-FI" dirty="0">
                <a:hlinkClick r:id="rId3"/>
              </a:rPr>
              <a:t>https://</a:t>
            </a:r>
            <a:r>
              <a:rPr lang="fi-FI" dirty="0" smtClean="0">
                <a:hlinkClick r:id="rId3"/>
              </a:rPr>
              <a:t>privacy.finnair.com/static/media/Finnair_Personal_Data_request_form_fi.c334740a.pdf</a:t>
            </a:r>
            <a:r>
              <a:rPr lang="fi-FI" dirty="0" smtClean="0"/>
              <a:t> </a:t>
            </a:r>
          </a:p>
          <a:p>
            <a:r>
              <a:rPr lang="fi-FI" dirty="0"/>
              <a:t>HS artikkeli: </a:t>
            </a:r>
            <a:r>
              <a:rPr lang="fi-FI" dirty="0">
                <a:hlinkClick r:id="rId4"/>
              </a:rPr>
              <a:t>https://</a:t>
            </a:r>
            <a:r>
              <a:rPr lang="fi-FI" dirty="0" smtClean="0">
                <a:hlinkClick r:id="rId4"/>
              </a:rPr>
              <a:t>www.hs.fi/teknologia/art-2000005806558.html</a:t>
            </a:r>
            <a:endParaRPr lang="fi-FI" dirty="0" smtClean="0"/>
          </a:p>
          <a:p>
            <a:r>
              <a:rPr lang="fi-FI" dirty="0" smtClean="0"/>
              <a:t>Tanskan Nordea </a:t>
            </a:r>
            <a:r>
              <a:rPr lang="fi-FI"/>
              <a:t>GDPR ongelmissa </a:t>
            </a:r>
            <a:r>
              <a:rPr lang="fi-FI">
                <a:hlinkClick r:id="rId5"/>
              </a:rPr>
              <a:t>https://</a:t>
            </a:r>
            <a:r>
              <a:rPr lang="fi-FI" smtClean="0">
                <a:hlinkClick r:id="rId5"/>
              </a:rPr>
              <a:t>www.arvopaperi.fi/kaikki_uutiset/nordea-gdpr-vaikeuksissa-tanskassa-pankki-tunnusti-virheen-huomattava-sakko-uhkaa-6733281</a:t>
            </a:r>
            <a:r>
              <a:rPr lang="fi-FI" smtClean="0"/>
              <a:t> </a:t>
            </a:r>
            <a:endParaRPr lang="fi-FI" dirty="0" smtClean="0"/>
          </a:p>
          <a:p>
            <a:endParaRPr lang="fi-FI" dirty="0"/>
          </a:p>
        </p:txBody>
      </p:sp>
    </p:spTree>
    <p:extLst>
      <p:ext uri="{BB962C8B-B14F-4D97-AF65-F5344CB8AC3E}">
        <p14:creationId xmlns:p14="http://schemas.microsoft.com/office/powerpoint/2010/main" val="660179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266701"/>
            <a:ext cx="8610600" cy="1085849"/>
          </a:xfrm>
        </p:spPr>
        <p:txBody>
          <a:bodyPr/>
          <a:lstStyle/>
          <a:p>
            <a:r>
              <a:rPr lang="fi-FI" dirty="0" smtClean="0"/>
              <a:t>Yleisesti</a:t>
            </a:r>
            <a:endParaRPr lang="fi-FI" dirty="0"/>
          </a:p>
        </p:txBody>
      </p:sp>
      <p:sp>
        <p:nvSpPr>
          <p:cNvPr id="3" name="Sisällön paikkamerkki 2"/>
          <p:cNvSpPr>
            <a:spLocks noGrp="1"/>
          </p:cNvSpPr>
          <p:nvPr>
            <p:ph idx="1"/>
          </p:nvPr>
        </p:nvSpPr>
        <p:spPr>
          <a:xfrm>
            <a:off x="209550" y="1352550"/>
            <a:ext cx="11791950" cy="5505450"/>
          </a:xfrm>
        </p:spPr>
        <p:txBody>
          <a:bodyPr>
            <a:normAutofit fontScale="85000" lnSpcReduction="20000"/>
          </a:bodyPr>
          <a:lstStyle/>
          <a:p>
            <a:r>
              <a:rPr lang="fi-FI" dirty="0"/>
              <a:t>K</a:t>
            </a:r>
            <a:r>
              <a:rPr lang="fi-FI" dirty="0" smtClean="0"/>
              <a:t>yseessä EU </a:t>
            </a:r>
            <a:r>
              <a:rPr lang="fi-FI" b="1" dirty="0" smtClean="0"/>
              <a:t>asetus</a:t>
            </a:r>
          </a:p>
          <a:p>
            <a:pPr lvl="1"/>
            <a:r>
              <a:rPr lang="fi-FI" dirty="0" smtClean="0"/>
              <a:t>Asetukset ovat säädöksiä, joita sovelletaan automaattisesti ja yhtäläisesti kaikissa EU-maissa heti niiden tultua voimaan. Niitä ei tarvitse erikseen saattaa osaksi kansallista lainsäädäntöä. Asetukset sitovat kaikkia EU-maita koko laajuudessaan.</a:t>
            </a:r>
          </a:p>
          <a:p>
            <a:r>
              <a:rPr lang="fi-FI" b="1" dirty="0" smtClean="0"/>
              <a:t>Tarkoituksena</a:t>
            </a:r>
            <a:r>
              <a:rPr lang="fi-FI" dirty="0"/>
              <a:t>:</a:t>
            </a:r>
            <a:endParaRPr lang="fi-FI" dirty="0" smtClean="0"/>
          </a:p>
          <a:p>
            <a:pPr lvl="1"/>
            <a:r>
              <a:rPr lang="fi-FI" dirty="0" smtClean="0"/>
              <a:t>ajantasaistaa </a:t>
            </a:r>
            <a:r>
              <a:rPr lang="fi-FI" dirty="0"/>
              <a:t>tietosuojaa koskevaa </a:t>
            </a:r>
            <a:r>
              <a:rPr lang="fi-FI" dirty="0" smtClean="0"/>
              <a:t>sääntelyä, jotta </a:t>
            </a:r>
            <a:r>
              <a:rPr lang="fi-FI" dirty="0"/>
              <a:t>voidaan vastata teknologian kehitykseen ja globalisaatioon liittyviin </a:t>
            </a:r>
            <a:r>
              <a:rPr lang="fi-FI" dirty="0" smtClean="0"/>
              <a:t>henkilötietojen suojaa </a:t>
            </a:r>
            <a:r>
              <a:rPr lang="fi-FI" dirty="0"/>
              <a:t>koskeviin </a:t>
            </a:r>
            <a:r>
              <a:rPr lang="fi-FI" dirty="0" smtClean="0"/>
              <a:t>haasteisiin.</a:t>
            </a:r>
          </a:p>
          <a:p>
            <a:pPr lvl="1"/>
            <a:r>
              <a:rPr lang="fi-FI" dirty="0" smtClean="0"/>
              <a:t>tukea digitaalitalouden kehitystä </a:t>
            </a:r>
            <a:r>
              <a:rPr lang="fi-FI" dirty="0"/>
              <a:t>sisämarkkinoiden alueella yhdenmukaistamalla jäsenvaltioiden </a:t>
            </a:r>
            <a:r>
              <a:rPr lang="fi-FI" dirty="0" smtClean="0"/>
              <a:t>tietosuojaa koskevat </a:t>
            </a:r>
            <a:r>
              <a:rPr lang="fi-FI" dirty="0"/>
              <a:t>säännökset sekä rakentamalla luottamusta</a:t>
            </a:r>
            <a:r>
              <a:rPr lang="fi-FI" dirty="0" smtClean="0"/>
              <a:t>.</a:t>
            </a:r>
          </a:p>
          <a:p>
            <a:pPr lvl="1"/>
            <a:r>
              <a:rPr lang="fi-FI" dirty="0" smtClean="0"/>
              <a:t>lisätä </a:t>
            </a:r>
            <a:r>
              <a:rPr lang="fi-FI" dirty="0"/>
              <a:t>henkilötietojen käsittelyn avoimuutta </a:t>
            </a:r>
            <a:r>
              <a:rPr lang="fi-FI" dirty="0" smtClean="0"/>
              <a:t>ja läpinäkyvyyttä </a:t>
            </a:r>
            <a:r>
              <a:rPr lang="fi-FI" dirty="0"/>
              <a:t>sekä vahvistaa rekisteröityjen oikeuksia valvoa henkilötietojensa käsittelyä</a:t>
            </a:r>
            <a:r>
              <a:rPr lang="fi-FI" dirty="0" smtClean="0"/>
              <a:t>.</a:t>
            </a:r>
          </a:p>
          <a:p>
            <a:pPr lvl="1"/>
            <a:r>
              <a:rPr lang="fi-FI" dirty="0" smtClean="0"/>
              <a:t>harmonisoida </a:t>
            </a:r>
            <a:r>
              <a:rPr lang="fi-FI" dirty="0"/>
              <a:t>EU:n </a:t>
            </a:r>
            <a:r>
              <a:rPr lang="fi-FI" dirty="0" smtClean="0"/>
              <a:t>jäsenvaltioiden tietosuojaa </a:t>
            </a:r>
            <a:r>
              <a:rPr lang="fi-FI" dirty="0"/>
              <a:t>koskevat säännökset. </a:t>
            </a:r>
            <a:endParaRPr lang="fi-FI" dirty="0" smtClean="0"/>
          </a:p>
          <a:p>
            <a:pPr lvl="1"/>
            <a:endParaRPr lang="fi-FI" b="1" dirty="0"/>
          </a:p>
          <a:p>
            <a:r>
              <a:rPr lang="fi-FI" b="1" dirty="0" smtClean="0"/>
              <a:t>Uutta</a:t>
            </a:r>
            <a:r>
              <a:rPr lang="fi-FI" b="1" dirty="0"/>
              <a:t>: </a:t>
            </a:r>
            <a:r>
              <a:rPr lang="fi-FI" dirty="0" smtClean="0"/>
              <a:t>Valvontaviranomainen voi määrätä henkilötietojen käsittelyyn </a:t>
            </a:r>
            <a:r>
              <a:rPr lang="fi-FI" dirty="0"/>
              <a:t>liittyviä korjaavia toimenpiteitä ja </a:t>
            </a:r>
            <a:r>
              <a:rPr lang="fi-FI" u="sng" dirty="0"/>
              <a:t>hallinnollisia </a:t>
            </a:r>
            <a:r>
              <a:rPr lang="fi-FI" u="sng" dirty="0" smtClean="0"/>
              <a:t>sakkoja</a:t>
            </a:r>
            <a:r>
              <a:rPr lang="fi-FI" dirty="0" smtClean="0"/>
              <a:t>!!!</a:t>
            </a:r>
          </a:p>
          <a:p>
            <a:r>
              <a:rPr lang="fi-FI" dirty="0" smtClean="0"/>
              <a:t>Sovelletaan </a:t>
            </a:r>
            <a:r>
              <a:rPr lang="fi-FI" dirty="0"/>
              <a:t>niin </a:t>
            </a:r>
            <a:r>
              <a:rPr lang="fi-FI" dirty="0" smtClean="0"/>
              <a:t>yksityisellä kuin </a:t>
            </a:r>
            <a:r>
              <a:rPr lang="fi-FI" dirty="0"/>
              <a:t>julkisella sektorilla riippumatta esimerkiksi henkilötietojen käsittelyn </a:t>
            </a:r>
            <a:r>
              <a:rPr lang="fi-FI" dirty="0" smtClean="0"/>
              <a:t>laajuudesta, käsiteltävien </a:t>
            </a:r>
            <a:r>
              <a:rPr lang="fi-FI" dirty="0"/>
              <a:t>henkilötietojen luonteesta tai käytetystä </a:t>
            </a:r>
            <a:r>
              <a:rPr lang="fi-FI" dirty="0" smtClean="0"/>
              <a:t>teknologiasta.</a:t>
            </a:r>
          </a:p>
          <a:p>
            <a:r>
              <a:rPr lang="fi-FI" dirty="0"/>
              <a:t>Tietosuoja-asetus jättää </a:t>
            </a:r>
            <a:r>
              <a:rPr lang="fi-FI" dirty="0" smtClean="0"/>
              <a:t>myös jäsenvaltioiden </a:t>
            </a:r>
            <a:r>
              <a:rPr lang="fi-FI" b="1" dirty="0"/>
              <a:t>lainsäädännölle kansallista liikkumavaraa</a:t>
            </a:r>
            <a:r>
              <a:rPr lang="fi-FI" dirty="0"/>
              <a:t>, jonka </a:t>
            </a:r>
            <a:r>
              <a:rPr lang="fi-FI" dirty="0" smtClean="0"/>
              <a:t>nojalla annettavalla </a:t>
            </a:r>
            <a:r>
              <a:rPr lang="fi-FI" dirty="0"/>
              <a:t>lainsäädännöllä on mahdollista tarkentaa asetuksen säännöksiä ja </a:t>
            </a:r>
            <a:r>
              <a:rPr lang="fi-FI" dirty="0" smtClean="0"/>
              <a:t>jossain määrin </a:t>
            </a:r>
            <a:r>
              <a:rPr lang="fi-FI" dirty="0"/>
              <a:t>myös poiketa asetuksen velvoitteista. </a:t>
            </a:r>
            <a:endParaRPr lang="fi-FI" dirty="0" smtClean="0"/>
          </a:p>
          <a:p>
            <a:r>
              <a:rPr lang="fi-FI" i="1" dirty="0" smtClean="0">
                <a:solidFill>
                  <a:schemeClr val="accent4"/>
                </a:solidFill>
              </a:rPr>
              <a:t>Kätevä linkki artikla-viidakkoon</a:t>
            </a:r>
            <a:r>
              <a:rPr lang="fi-FI" i="1" dirty="0" smtClean="0"/>
              <a:t>: </a:t>
            </a:r>
            <a:r>
              <a:rPr lang="fi-FI" i="1" dirty="0" smtClean="0">
                <a:hlinkClick r:id="rId2"/>
              </a:rPr>
              <a:t>http</a:t>
            </a:r>
            <a:r>
              <a:rPr lang="fi-FI" i="1" dirty="0">
                <a:hlinkClick r:id="rId2"/>
              </a:rPr>
              <a:t>://</a:t>
            </a:r>
            <a:r>
              <a:rPr lang="fi-FI" i="1" dirty="0" smtClean="0">
                <a:hlinkClick r:id="rId2"/>
              </a:rPr>
              <a:t>www.privacy-regulation.eu/fi/index.htm</a:t>
            </a:r>
            <a:r>
              <a:rPr lang="fi-FI" i="1" dirty="0" smtClean="0"/>
              <a:t> </a:t>
            </a:r>
            <a:endParaRPr lang="fi-FI" i="1" dirty="0"/>
          </a:p>
        </p:txBody>
      </p:sp>
    </p:spTree>
    <p:extLst>
      <p:ext uri="{BB962C8B-B14F-4D97-AF65-F5344CB8AC3E}">
        <p14:creationId xmlns:p14="http://schemas.microsoft.com/office/powerpoint/2010/main" val="4024577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361951"/>
            <a:ext cx="8610600" cy="895349"/>
          </a:xfrm>
        </p:spPr>
        <p:txBody>
          <a:bodyPr/>
          <a:lstStyle/>
          <a:p>
            <a:r>
              <a:rPr lang="fi-FI" dirty="0" smtClean="0"/>
              <a:t>määritelmiä</a:t>
            </a:r>
            <a:endParaRPr lang="fi-FI" dirty="0"/>
          </a:p>
        </p:txBody>
      </p:sp>
      <p:sp>
        <p:nvSpPr>
          <p:cNvPr id="3" name="Sisällön paikkamerkki 2"/>
          <p:cNvSpPr>
            <a:spLocks noGrp="1"/>
          </p:cNvSpPr>
          <p:nvPr>
            <p:ph idx="1"/>
          </p:nvPr>
        </p:nvSpPr>
        <p:spPr>
          <a:xfrm>
            <a:off x="685800" y="1413164"/>
            <a:ext cx="10820400" cy="5444836"/>
          </a:xfrm>
        </p:spPr>
        <p:txBody>
          <a:bodyPr>
            <a:normAutofit fontScale="85000" lnSpcReduction="20000"/>
          </a:bodyPr>
          <a:lstStyle/>
          <a:p>
            <a:r>
              <a:rPr lang="fi-FI" b="1" dirty="0" smtClean="0"/>
              <a:t>Henkilötieto </a:t>
            </a:r>
            <a:r>
              <a:rPr lang="fi-FI" b="1" dirty="0" smtClean="0">
                <a:solidFill>
                  <a:schemeClr val="accent4"/>
                </a:solidFill>
              </a:rPr>
              <a:t>(</a:t>
            </a:r>
            <a:r>
              <a:rPr lang="fi-FI" b="1" dirty="0" err="1" smtClean="0">
                <a:solidFill>
                  <a:schemeClr val="accent4"/>
                </a:solidFill>
              </a:rPr>
              <a:t>art</a:t>
            </a:r>
            <a:r>
              <a:rPr lang="fi-FI" b="1" dirty="0" smtClean="0">
                <a:solidFill>
                  <a:schemeClr val="accent4"/>
                </a:solidFill>
              </a:rPr>
              <a:t> 4.1, johdanto-osa 26)</a:t>
            </a:r>
          </a:p>
          <a:p>
            <a:pPr lvl="1"/>
            <a:r>
              <a:rPr lang="fi-FI" dirty="0" smtClean="0"/>
              <a:t>Henkilötietoja </a:t>
            </a:r>
            <a:r>
              <a:rPr lang="fi-FI" dirty="0"/>
              <a:t>ovat kaikki tiedot, jotka liittyvät tunnistettuun tai tunnistettavissa olevaan </a:t>
            </a:r>
            <a:r>
              <a:rPr lang="fi-FI" dirty="0" smtClean="0"/>
              <a:t>henkilöön. </a:t>
            </a:r>
            <a:r>
              <a:rPr lang="fi-FI" i="1" dirty="0" smtClean="0"/>
              <a:t>Esimerkiksi: </a:t>
            </a:r>
            <a:endParaRPr lang="fi-FI" i="1" dirty="0"/>
          </a:p>
          <a:p>
            <a:pPr lvl="2"/>
            <a:r>
              <a:rPr lang="fi-FI" i="1" dirty="0" smtClean="0"/>
              <a:t>Nimi, kotiosoite, sähköpostiosoite</a:t>
            </a:r>
            <a:r>
              <a:rPr lang="fi-FI" i="1" dirty="0"/>
              <a:t>, kuten </a:t>
            </a:r>
            <a:r>
              <a:rPr lang="fi-FI" i="1" dirty="0" smtClean="0"/>
              <a:t>etunimi.sukunimi@yritys.com, puhelinnumero, henkilökortin numero, auton rekisterinumero, paikannustiedot, IP-osoite, potilastiedot, isovanhempien </a:t>
            </a:r>
            <a:r>
              <a:rPr lang="fi-FI" i="1" dirty="0"/>
              <a:t>perinnöllisiä sairauksia koskevat tiedot.</a:t>
            </a:r>
            <a:endParaRPr lang="fi-FI" i="1" dirty="0" smtClean="0"/>
          </a:p>
          <a:p>
            <a:r>
              <a:rPr lang="fi-FI" b="1" dirty="0" smtClean="0"/>
              <a:t>Rekisterinpitäjä </a:t>
            </a:r>
            <a:r>
              <a:rPr lang="fi-FI" b="1" dirty="0" smtClean="0">
                <a:solidFill>
                  <a:schemeClr val="accent4"/>
                </a:solidFill>
              </a:rPr>
              <a:t>(</a:t>
            </a:r>
            <a:r>
              <a:rPr lang="fi-FI" b="1" dirty="0" err="1" smtClean="0">
                <a:solidFill>
                  <a:schemeClr val="accent4"/>
                </a:solidFill>
              </a:rPr>
              <a:t>art</a:t>
            </a:r>
            <a:r>
              <a:rPr lang="fi-FI" b="1" dirty="0" smtClean="0">
                <a:solidFill>
                  <a:schemeClr val="accent4"/>
                </a:solidFill>
              </a:rPr>
              <a:t> 4.7)</a:t>
            </a:r>
          </a:p>
          <a:p>
            <a:pPr lvl="1"/>
            <a:r>
              <a:rPr lang="fi-FI" dirty="0"/>
              <a:t>luonnollista henkilöä tai oikeushenkilöä, viranomaista, virastoa tai muuta elintä, joka yksin tai yhdessä toisten kanssa määrittelee henkilötietojen käsittelyn tarkoitukset ja keinot; jos tällaisen käsittelyn tarkoitukset ja keinot määritellään unionin tai jäsenvaltioiden lainsäädännössä, rekisterinpitäjä tai tämän nimittämistä koskevat erityiset kriteerit voidaan vahvistaa unionin oikeuden tai jäsenvaltion lainsäädännön </a:t>
            </a:r>
            <a:r>
              <a:rPr lang="fi-FI" dirty="0" smtClean="0"/>
              <a:t>mukaisesti.</a:t>
            </a:r>
          </a:p>
          <a:p>
            <a:r>
              <a:rPr lang="fi-FI" b="1" dirty="0" smtClean="0"/>
              <a:t>Henkilötietojen käsittelijä </a:t>
            </a:r>
            <a:r>
              <a:rPr lang="fi-FI" b="1" dirty="0" smtClean="0">
                <a:solidFill>
                  <a:schemeClr val="accent4"/>
                </a:solidFill>
              </a:rPr>
              <a:t>(art. 4.8)</a:t>
            </a:r>
          </a:p>
          <a:p>
            <a:pPr lvl="1"/>
            <a:r>
              <a:rPr lang="fi-FI" dirty="0"/>
              <a:t>luonnollista henkilöä tai oikeushenkilöä, viranomaista, virastoa tai muuta elintä, joka käsittelee henkilötietoja rekisterinpitäjän </a:t>
            </a:r>
            <a:r>
              <a:rPr lang="fi-FI" dirty="0" smtClean="0"/>
              <a:t>lukuun.</a:t>
            </a:r>
          </a:p>
          <a:p>
            <a:r>
              <a:rPr lang="fi-FI" b="1" dirty="0" smtClean="0"/>
              <a:t>Pseudonymisointi </a:t>
            </a:r>
            <a:r>
              <a:rPr lang="fi-FI" b="1" dirty="0" smtClean="0">
                <a:solidFill>
                  <a:schemeClr val="accent4"/>
                </a:solidFill>
              </a:rPr>
              <a:t>(art. 4.5)</a:t>
            </a:r>
          </a:p>
          <a:p>
            <a:pPr lvl="1"/>
            <a:r>
              <a:rPr lang="fi-FI" dirty="0" smtClean="0"/>
              <a:t>henkilötietojen </a:t>
            </a:r>
            <a:r>
              <a:rPr lang="fi-FI" dirty="0"/>
              <a:t>käsittelemistä siten, että henkilötietoja ei voida enää yhdistää tiettyyn rekisteröityyn käyttämättä lisätietoja, edellyttäen että tällaiset lisätiedot säilytetään erillään ja niihin sovelletaan teknisiä ja organisatorisia toimenpiteitä, joilla varmistetaan, ettei henkilötietojen yhdistämistä tunnistettuun tai tunnistettavissa olevaan luonnolliseen henkilöön tapahdu</a:t>
            </a:r>
            <a:r>
              <a:rPr lang="fi-FI" dirty="0" smtClean="0"/>
              <a:t>,</a:t>
            </a:r>
          </a:p>
          <a:p>
            <a:pPr lvl="1"/>
            <a:endParaRPr lang="fi-FI" dirty="0"/>
          </a:p>
          <a:p>
            <a:r>
              <a:rPr lang="fi-FI" i="1" dirty="0" smtClean="0">
                <a:solidFill>
                  <a:schemeClr val="accent4"/>
                </a:solidFill>
              </a:rPr>
              <a:t>Kts. Loput määritelmät art.4</a:t>
            </a:r>
          </a:p>
          <a:p>
            <a:endParaRPr lang="fi-FI" dirty="0"/>
          </a:p>
        </p:txBody>
      </p:sp>
    </p:spTree>
    <p:extLst>
      <p:ext uri="{BB962C8B-B14F-4D97-AF65-F5344CB8AC3E}">
        <p14:creationId xmlns:p14="http://schemas.microsoft.com/office/powerpoint/2010/main" val="3889486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95600" y="342900"/>
            <a:ext cx="8610600" cy="742951"/>
          </a:xfrm>
        </p:spPr>
        <p:txBody>
          <a:bodyPr>
            <a:normAutofit/>
          </a:bodyPr>
          <a:lstStyle/>
          <a:p>
            <a:endParaRPr lang="fi-FI" dirty="0"/>
          </a:p>
        </p:txBody>
      </p:sp>
      <p:sp>
        <p:nvSpPr>
          <p:cNvPr id="3" name="Sisällön paikkamerkki 2"/>
          <p:cNvSpPr>
            <a:spLocks noGrp="1"/>
          </p:cNvSpPr>
          <p:nvPr>
            <p:ph idx="1"/>
          </p:nvPr>
        </p:nvSpPr>
        <p:spPr>
          <a:xfrm>
            <a:off x="685800" y="1600200"/>
            <a:ext cx="10820400" cy="4972050"/>
          </a:xfrm>
        </p:spPr>
        <p:txBody>
          <a:bodyPr>
            <a:normAutofit fontScale="77500" lnSpcReduction="20000"/>
          </a:bodyPr>
          <a:lstStyle/>
          <a:p>
            <a:pPr>
              <a:lnSpc>
                <a:spcPct val="120000"/>
              </a:lnSpc>
            </a:pPr>
            <a:r>
              <a:rPr lang="fi-FI" b="1" dirty="0"/>
              <a:t>Mikä </a:t>
            </a:r>
            <a:r>
              <a:rPr lang="fi-FI" b="1" dirty="0" smtClean="0"/>
              <a:t>on </a:t>
            </a:r>
            <a:r>
              <a:rPr lang="fi-FI" b="1" dirty="0"/>
              <a:t>pseudonymisoinnin ja </a:t>
            </a:r>
            <a:r>
              <a:rPr lang="fi-FI" b="1" dirty="0" err="1"/>
              <a:t>anonymisoinnin</a:t>
            </a:r>
            <a:r>
              <a:rPr lang="fi-FI" b="1" dirty="0"/>
              <a:t> ero? </a:t>
            </a:r>
            <a:endParaRPr lang="fi-FI" b="1" dirty="0" smtClean="0"/>
          </a:p>
          <a:p>
            <a:pPr lvl="1">
              <a:lnSpc>
                <a:spcPct val="120000"/>
              </a:lnSpc>
            </a:pPr>
            <a:r>
              <a:rPr lang="fi-FI" b="1" dirty="0" smtClean="0"/>
              <a:t>Pseudonymisointi </a:t>
            </a:r>
            <a:r>
              <a:rPr lang="fi-FI" dirty="0"/>
              <a:t>on tekniikka, jolla pyritään vähentämään tietyn tiedon suoraa tunnistavuutta esim. korvaamalla tiettyjä tietoja satunnaisella tunnisteella. </a:t>
            </a:r>
            <a:r>
              <a:rPr lang="fi-FI" dirty="0" err="1"/>
              <a:t>Pseudonymisoitu</a:t>
            </a:r>
            <a:r>
              <a:rPr lang="fi-FI" dirty="0"/>
              <a:t> tieto olisi kuitenkin edelleen lisätietojen avulla yhdistettävissä yksittäiseen henkilöön. </a:t>
            </a:r>
            <a:endParaRPr lang="fi-FI" dirty="0" smtClean="0"/>
          </a:p>
          <a:p>
            <a:pPr lvl="1">
              <a:lnSpc>
                <a:spcPct val="120000"/>
              </a:lnSpc>
            </a:pPr>
            <a:r>
              <a:rPr lang="fi-FI" b="1" dirty="0" err="1" smtClean="0"/>
              <a:t>Anonymisoinnilla</a:t>
            </a:r>
            <a:r>
              <a:rPr lang="fi-FI" dirty="0" smtClean="0"/>
              <a:t> </a:t>
            </a:r>
            <a:r>
              <a:rPr lang="fi-FI" dirty="0"/>
              <a:t>taas pyritään siihen, että tiedosta tulee sellaista, </a:t>
            </a:r>
            <a:r>
              <a:rPr lang="fi-FI" u="sng" dirty="0"/>
              <a:t>ettei sitä voida missään tilanteessa (edes jonkun toisen hallussa olevan tiedon avulla) yhdistää tiettyyn luonnolliseen henkilöön</a:t>
            </a:r>
            <a:r>
              <a:rPr lang="fi-FI" dirty="0"/>
              <a:t>. </a:t>
            </a:r>
            <a:endParaRPr lang="fi-FI" dirty="0" smtClean="0"/>
          </a:p>
          <a:p>
            <a:pPr lvl="1">
              <a:lnSpc>
                <a:spcPct val="120000"/>
              </a:lnSpc>
            </a:pPr>
            <a:r>
              <a:rPr lang="fi-FI" dirty="0" smtClean="0"/>
              <a:t>Pseudonymisointia </a:t>
            </a:r>
            <a:r>
              <a:rPr lang="fi-FI" dirty="0"/>
              <a:t>voidaan siis käyttää </a:t>
            </a:r>
            <a:r>
              <a:rPr lang="fi-FI" dirty="0" err="1"/>
              <a:t>anonymisoinnin</a:t>
            </a:r>
            <a:r>
              <a:rPr lang="fi-FI" dirty="0"/>
              <a:t> yhteydessä, mutta useinkaan se ei yksistään riitä muuttamaan tietoa anonyymiin muotoon varsinkaan silloin, jos rekisterinpitäjä haluaa edelleen tallentaa tunnistamiseen tarvittavat lisätiedot</a:t>
            </a:r>
            <a:r>
              <a:rPr lang="fi-FI" dirty="0" smtClean="0"/>
              <a:t>.</a:t>
            </a:r>
          </a:p>
          <a:p>
            <a:pPr lvl="1">
              <a:lnSpc>
                <a:spcPct val="120000"/>
              </a:lnSpc>
            </a:pPr>
            <a:endParaRPr lang="fi-FI" dirty="0"/>
          </a:p>
          <a:p>
            <a:r>
              <a:rPr lang="fi-FI" dirty="0" smtClean="0"/>
              <a:t>Esimerkkejä miten </a:t>
            </a:r>
            <a:r>
              <a:rPr lang="fi-FI" dirty="0"/>
              <a:t>pseudonymisointia voidaan hyödyntää:</a:t>
            </a:r>
          </a:p>
          <a:p>
            <a:pPr lvl="1"/>
            <a:r>
              <a:rPr lang="fi-FI" dirty="0"/>
              <a:t>Suojataan asiakasrekisteri niin, että korvataan tai poistetaan sieltä suorat tunnisteet sekä sellaiset tunnisteet, jotka on helppo yhdistää tiettyyn henkilöön. Siirretään poistetut tiedot toiseen järjestelmään, jonne voidaan määritellä tiukemmat pääsyoikeudet ja korkeampi tietoturva.</a:t>
            </a:r>
          </a:p>
          <a:p>
            <a:pPr lvl="1"/>
            <a:r>
              <a:rPr lang="fi-FI" dirty="0" err="1"/>
              <a:t>Pseudonymisoidaan</a:t>
            </a:r>
            <a:r>
              <a:rPr lang="fi-FI" dirty="0"/>
              <a:t> asiakasrekisterin tiedot, jotta voitaisiin perustellummin käyttää </a:t>
            </a:r>
            <a:r>
              <a:rPr lang="fi-FI" dirty="0" err="1"/>
              <a:t>pseudonymisoitua</a:t>
            </a:r>
            <a:r>
              <a:rPr lang="fi-FI" dirty="0"/>
              <a:t> dataa uusiin käyttötarkoituksiin, jotka liittyvät esimerkiksi tuotekehitykseen tai raportointiin.</a:t>
            </a:r>
          </a:p>
          <a:p>
            <a:pPr lvl="1"/>
            <a:r>
              <a:rPr lang="fi-FI" dirty="0" err="1"/>
              <a:t>Pseudonymisoidaan</a:t>
            </a:r>
            <a:r>
              <a:rPr lang="fi-FI" dirty="0"/>
              <a:t> asiakasta koskevat tiedot </a:t>
            </a:r>
            <a:r>
              <a:rPr lang="fi-FI" dirty="0" err="1"/>
              <a:t>asiakkuuden</a:t>
            </a:r>
            <a:r>
              <a:rPr lang="fi-FI" dirty="0"/>
              <a:t> loppuessa niin, että tiettyjä tietoja voidaan edelleen hyödyntää esimerkiksi raportoinnissa tai mallintamisessa, mutta tietoja ei voi enää yhdistää tiettyyn asiakkaaseen.</a:t>
            </a:r>
          </a:p>
        </p:txBody>
      </p:sp>
    </p:spTree>
    <p:extLst>
      <p:ext uri="{BB962C8B-B14F-4D97-AF65-F5344CB8AC3E}">
        <p14:creationId xmlns:p14="http://schemas.microsoft.com/office/powerpoint/2010/main" val="3764335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3999" y="764373"/>
            <a:ext cx="10481953" cy="1293028"/>
          </a:xfrm>
        </p:spPr>
        <p:txBody>
          <a:bodyPr/>
          <a:lstStyle/>
          <a:p>
            <a:r>
              <a:rPr lang="fi-FI" dirty="0"/>
              <a:t>Henkilötietojen </a:t>
            </a:r>
            <a:r>
              <a:rPr lang="fi-FI" dirty="0" smtClean="0"/>
              <a:t>käsittelyn arviointi</a:t>
            </a:r>
            <a:endParaRPr lang="fi-FI" dirty="0"/>
          </a:p>
        </p:txBody>
      </p:sp>
      <p:sp>
        <p:nvSpPr>
          <p:cNvPr id="3" name="Sisällön paikkamerkki 2"/>
          <p:cNvSpPr>
            <a:spLocks noGrp="1"/>
          </p:cNvSpPr>
          <p:nvPr>
            <p:ph idx="1"/>
          </p:nvPr>
        </p:nvSpPr>
        <p:spPr/>
        <p:txBody>
          <a:bodyPr>
            <a:normAutofit fontScale="92500" lnSpcReduction="10000"/>
          </a:bodyPr>
          <a:lstStyle/>
          <a:p>
            <a:r>
              <a:rPr lang="fi-FI" b="1" dirty="0" smtClean="0"/>
              <a:t>1. Kartoitus</a:t>
            </a:r>
          </a:p>
          <a:p>
            <a:pPr lvl="1"/>
            <a:r>
              <a:rPr lang="fi-FI" dirty="0" smtClean="0"/>
              <a:t>mitä </a:t>
            </a:r>
            <a:r>
              <a:rPr lang="fi-FI" dirty="0"/>
              <a:t>henkilötietovarantoja sen hallussa on, </a:t>
            </a:r>
            <a:endParaRPr lang="fi-FI" dirty="0" smtClean="0"/>
          </a:p>
          <a:p>
            <a:pPr lvl="1"/>
            <a:r>
              <a:rPr lang="fi-FI" dirty="0" smtClean="0"/>
              <a:t>miten </a:t>
            </a:r>
            <a:r>
              <a:rPr lang="fi-FI" dirty="0"/>
              <a:t>tietosuojaperiaatteet on otettu huomioon,</a:t>
            </a:r>
          </a:p>
          <a:p>
            <a:pPr lvl="1"/>
            <a:r>
              <a:rPr lang="fi-FI" dirty="0"/>
              <a:t>toimintaan liittyvät henkilötietovirrat, </a:t>
            </a:r>
            <a:endParaRPr lang="fi-FI" dirty="0" smtClean="0"/>
          </a:p>
          <a:p>
            <a:pPr lvl="1"/>
            <a:r>
              <a:rPr lang="fi-FI" dirty="0" smtClean="0"/>
              <a:t>henkilötietojen </a:t>
            </a:r>
            <a:r>
              <a:rPr lang="fi-FI" dirty="0"/>
              <a:t>käsittelyn oikeusperusteet,</a:t>
            </a:r>
          </a:p>
          <a:p>
            <a:pPr lvl="1"/>
            <a:r>
              <a:rPr lang="fi-FI" dirty="0"/>
              <a:t>miten tietoturvasta on huolehdittu ja </a:t>
            </a:r>
            <a:endParaRPr lang="fi-FI" dirty="0" smtClean="0"/>
          </a:p>
          <a:p>
            <a:pPr lvl="1"/>
            <a:r>
              <a:rPr lang="fi-FI" dirty="0" smtClean="0"/>
              <a:t>miten </a:t>
            </a:r>
            <a:r>
              <a:rPr lang="fi-FI" dirty="0"/>
              <a:t>henkilötietojen käsittelyyn liittyvä </a:t>
            </a:r>
            <a:r>
              <a:rPr lang="fi-FI" dirty="0" smtClean="0"/>
              <a:t>riskienhallinta on </a:t>
            </a:r>
            <a:r>
              <a:rPr lang="fi-FI" dirty="0"/>
              <a:t>toteutettu. </a:t>
            </a:r>
            <a:endParaRPr lang="fi-FI" dirty="0" smtClean="0"/>
          </a:p>
          <a:p>
            <a:pPr lvl="1">
              <a:buFont typeface="Wingdings" panose="05000000000000000000" pitchFamily="2" charset="2"/>
              <a:buChar char="à"/>
            </a:pPr>
            <a:r>
              <a:rPr lang="fi-FI" dirty="0" smtClean="0"/>
              <a:t>voi laatia esim. tietotilinpäätöksen</a:t>
            </a:r>
          </a:p>
          <a:p>
            <a:r>
              <a:rPr lang="fi-FI" b="1" dirty="0" smtClean="0"/>
              <a:t>2. Konkreettisesti</a:t>
            </a:r>
          </a:p>
          <a:p>
            <a:pPr lvl="1"/>
            <a:r>
              <a:rPr lang="fi-FI" dirty="0" smtClean="0"/>
              <a:t>mitä muutoksia </a:t>
            </a:r>
            <a:r>
              <a:rPr lang="fi-FI" dirty="0"/>
              <a:t>ja toimenpiteitä tietosuoja-asetuksen sääntely sen </a:t>
            </a:r>
            <a:r>
              <a:rPr lang="fi-FI" dirty="0" smtClean="0"/>
              <a:t>suorittamalle henkilötietojen </a:t>
            </a:r>
            <a:r>
              <a:rPr lang="fi-FI" dirty="0"/>
              <a:t>käsittelylle tarkoittaa. </a:t>
            </a:r>
            <a:endParaRPr lang="fi-FI" dirty="0" smtClean="0"/>
          </a:p>
          <a:p>
            <a:pPr lvl="1"/>
            <a:r>
              <a:rPr lang="fi-FI" dirty="0"/>
              <a:t>toimenpiteiden laatu ja laajuus </a:t>
            </a:r>
            <a:r>
              <a:rPr lang="fi-FI" dirty="0" smtClean="0"/>
              <a:t>riippuvat </a:t>
            </a:r>
            <a:r>
              <a:rPr lang="fi-FI" dirty="0"/>
              <a:t>organisaation käsittelemistä </a:t>
            </a:r>
            <a:r>
              <a:rPr lang="fi-FI" dirty="0" smtClean="0"/>
              <a:t>henkilötiedoista</a:t>
            </a:r>
            <a:r>
              <a:rPr lang="fi-FI" dirty="0"/>
              <a:t>, käsittelyyn </a:t>
            </a:r>
            <a:r>
              <a:rPr lang="fi-FI" dirty="0" smtClean="0"/>
              <a:t>kohdistuvasta riskistä </a:t>
            </a:r>
            <a:r>
              <a:rPr lang="fi-FI" dirty="0"/>
              <a:t>ja nykyisistä käytännöistä.</a:t>
            </a:r>
          </a:p>
        </p:txBody>
      </p:sp>
    </p:spTree>
    <p:extLst>
      <p:ext uri="{BB962C8B-B14F-4D97-AF65-F5344CB8AC3E}">
        <p14:creationId xmlns:p14="http://schemas.microsoft.com/office/powerpoint/2010/main" val="2673489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85800" y="764373"/>
            <a:ext cx="10820400" cy="1293028"/>
          </a:xfrm>
        </p:spPr>
        <p:txBody>
          <a:bodyPr/>
          <a:lstStyle/>
          <a:p>
            <a:r>
              <a:rPr lang="fi-FI" dirty="0" smtClean="0"/>
              <a:t>Tietosuojaperiaatteiden toteuttaminen</a:t>
            </a:r>
            <a:endParaRPr lang="fi-FI" dirty="0"/>
          </a:p>
        </p:txBody>
      </p:sp>
      <p:sp>
        <p:nvSpPr>
          <p:cNvPr id="3" name="Sisällön paikkamerkki 2"/>
          <p:cNvSpPr>
            <a:spLocks noGrp="1"/>
          </p:cNvSpPr>
          <p:nvPr>
            <p:ph idx="1"/>
          </p:nvPr>
        </p:nvSpPr>
        <p:spPr>
          <a:xfrm>
            <a:off x="304800" y="2194560"/>
            <a:ext cx="11449050" cy="4024125"/>
          </a:xfrm>
        </p:spPr>
        <p:txBody>
          <a:bodyPr>
            <a:normAutofit lnSpcReduction="10000"/>
          </a:bodyPr>
          <a:lstStyle/>
          <a:p>
            <a:r>
              <a:rPr lang="fi-FI" dirty="0" smtClean="0"/>
              <a:t>Tietosuojaperiaatteita ovat</a:t>
            </a:r>
            <a:r>
              <a:rPr lang="fi-FI" dirty="0"/>
              <a:t>:</a:t>
            </a:r>
          </a:p>
          <a:p>
            <a:pPr lvl="1"/>
            <a:r>
              <a:rPr lang="fi-FI" dirty="0" smtClean="0"/>
              <a:t>käsittelyn </a:t>
            </a:r>
            <a:r>
              <a:rPr lang="fi-FI" dirty="0"/>
              <a:t>lainmukaisuus, kohtuullisuus ja läpinäkyvyys</a:t>
            </a:r>
          </a:p>
          <a:p>
            <a:pPr lvl="1"/>
            <a:r>
              <a:rPr lang="fi-FI" dirty="0" smtClean="0"/>
              <a:t>käyttötarkoitussidonnaisuus</a:t>
            </a:r>
            <a:endParaRPr lang="fi-FI" dirty="0"/>
          </a:p>
          <a:p>
            <a:pPr lvl="1"/>
            <a:r>
              <a:rPr lang="fi-FI" dirty="0" smtClean="0"/>
              <a:t>tietojen </a:t>
            </a:r>
            <a:r>
              <a:rPr lang="fi-FI" dirty="0"/>
              <a:t>minimointi</a:t>
            </a:r>
          </a:p>
          <a:p>
            <a:pPr lvl="1"/>
            <a:r>
              <a:rPr lang="fi-FI" dirty="0" smtClean="0"/>
              <a:t>tietojen </a:t>
            </a:r>
            <a:r>
              <a:rPr lang="fi-FI" dirty="0"/>
              <a:t>täsmällisyys</a:t>
            </a:r>
          </a:p>
          <a:p>
            <a:pPr lvl="1"/>
            <a:r>
              <a:rPr lang="fi-FI" dirty="0" smtClean="0"/>
              <a:t>tietojen </a:t>
            </a:r>
            <a:r>
              <a:rPr lang="fi-FI" dirty="0"/>
              <a:t>säilytyksen rajoittaminen</a:t>
            </a:r>
          </a:p>
          <a:p>
            <a:pPr lvl="1"/>
            <a:r>
              <a:rPr lang="fi-FI" dirty="0" smtClean="0"/>
              <a:t>tietojen </a:t>
            </a:r>
            <a:r>
              <a:rPr lang="fi-FI" dirty="0"/>
              <a:t>eheys ja luottamuksellisuus</a:t>
            </a:r>
          </a:p>
          <a:p>
            <a:pPr lvl="1"/>
            <a:r>
              <a:rPr lang="fi-FI" dirty="0" smtClean="0"/>
              <a:t>rekisterinpitäjän osoitusvelvollisuus</a:t>
            </a:r>
          </a:p>
          <a:p>
            <a:r>
              <a:rPr lang="fi-FI" dirty="0"/>
              <a:t>Rekisterinpitäjän on huolehdittava siitä, että tietosuojaperiaatteita noudatetaan </a:t>
            </a:r>
            <a:r>
              <a:rPr lang="fi-FI" dirty="0" smtClean="0"/>
              <a:t>kaikissa henkilötietojen </a:t>
            </a:r>
            <a:r>
              <a:rPr lang="fi-FI" dirty="0"/>
              <a:t>käsittelyvaiheissa. Rekisterinpitäjää koskevan </a:t>
            </a:r>
            <a:r>
              <a:rPr lang="fi-FI" b="1" dirty="0" smtClean="0"/>
              <a:t>osoitusvelvollisuuden</a:t>
            </a:r>
            <a:r>
              <a:rPr lang="fi-FI" dirty="0" smtClean="0"/>
              <a:t> johdosta </a:t>
            </a:r>
            <a:r>
              <a:rPr lang="fi-FI" dirty="0"/>
              <a:t>rekisterinpitäjän on pystyttävä myös osoittamaan, että periaatteita noudatetaan</a:t>
            </a:r>
            <a:r>
              <a:rPr lang="fi-FI" dirty="0" smtClean="0"/>
              <a:t>.</a:t>
            </a:r>
          </a:p>
        </p:txBody>
      </p:sp>
    </p:spTree>
    <p:extLst>
      <p:ext uri="{BB962C8B-B14F-4D97-AF65-F5344CB8AC3E}">
        <p14:creationId xmlns:p14="http://schemas.microsoft.com/office/powerpoint/2010/main" val="2264932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919350" y="455615"/>
            <a:ext cx="8610600" cy="1293028"/>
          </a:xfrm>
        </p:spPr>
        <p:txBody>
          <a:bodyPr/>
          <a:lstStyle/>
          <a:p>
            <a:r>
              <a:rPr lang="fi-FI" dirty="0" smtClean="0"/>
              <a:t>Periaatteet!     </a:t>
            </a:r>
            <a:r>
              <a:rPr lang="fi-FI" sz="2400" cap="none" dirty="0" smtClean="0"/>
              <a:t>(vielä kerran)</a:t>
            </a:r>
            <a:endParaRPr lang="fi-FI" sz="2400" cap="none" dirty="0"/>
          </a:p>
        </p:txBody>
      </p:sp>
      <p:sp>
        <p:nvSpPr>
          <p:cNvPr id="3" name="Sisällön paikkamerkki 2"/>
          <p:cNvSpPr>
            <a:spLocks noGrp="1"/>
          </p:cNvSpPr>
          <p:nvPr>
            <p:ph idx="1"/>
          </p:nvPr>
        </p:nvSpPr>
        <p:spPr>
          <a:xfrm>
            <a:off x="685800" y="1866900"/>
            <a:ext cx="10820400" cy="4686300"/>
          </a:xfrm>
        </p:spPr>
        <p:txBody>
          <a:bodyPr>
            <a:normAutofit lnSpcReduction="10000"/>
          </a:bodyPr>
          <a:lstStyle/>
          <a:p>
            <a:r>
              <a:rPr lang="fi-FI" b="1" dirty="0"/>
              <a:t>Tietosuojaperiaatteiden</a:t>
            </a:r>
            <a:r>
              <a:rPr lang="fi-FI" dirty="0"/>
              <a:t> mukaan henkilötietoja </a:t>
            </a:r>
            <a:r>
              <a:rPr lang="fi-FI" dirty="0" smtClean="0"/>
              <a:t>on;</a:t>
            </a:r>
          </a:p>
          <a:p>
            <a:pPr lvl="1"/>
            <a:r>
              <a:rPr lang="fi-FI" dirty="0" smtClean="0"/>
              <a:t>käsiteltävä </a:t>
            </a:r>
            <a:r>
              <a:rPr lang="fi-FI" dirty="0"/>
              <a:t>lainmukaisesti, asianmukaisesti ja rekisteröidyn kannalta läpinäkyvästi</a:t>
            </a:r>
          </a:p>
          <a:p>
            <a:pPr lvl="1"/>
            <a:r>
              <a:rPr lang="fi-FI" dirty="0"/>
              <a:t>käsiteltävä luottamuksellisesti ja turvallisesti</a:t>
            </a:r>
          </a:p>
          <a:p>
            <a:pPr lvl="1"/>
            <a:r>
              <a:rPr lang="fi-FI" dirty="0"/>
              <a:t>kerättävä ja käsiteltävä tiettyä, nimenomaista ja laillista tarkoitusta varten</a:t>
            </a:r>
          </a:p>
          <a:p>
            <a:pPr lvl="1"/>
            <a:r>
              <a:rPr lang="fi-FI" dirty="0"/>
              <a:t>kerättävä vain tarpeellinen määrä henkilötietojen käsittelyn tarkoitukseen nähden</a:t>
            </a:r>
          </a:p>
          <a:p>
            <a:pPr lvl="1"/>
            <a:r>
              <a:rPr lang="fi-FI" dirty="0"/>
              <a:t>päivitettävä aina tarvittaessa ‒ epätarkat ja virheelliset henkilötiedot on poistettava tai oikaistava viipymättä</a:t>
            </a:r>
          </a:p>
          <a:p>
            <a:pPr lvl="1"/>
            <a:r>
              <a:rPr lang="fi-FI" dirty="0" smtClean="0"/>
              <a:t>Säilytettävä </a:t>
            </a:r>
            <a:r>
              <a:rPr lang="fi-FI" dirty="0"/>
              <a:t>muodossa, josta rekisteröity on tunnistettavissa ainoastaan niin kauan kuin on tarpeen tietojenkäsittelyn tarkoitusten toteuttamista varten.</a:t>
            </a:r>
          </a:p>
          <a:p>
            <a:pPr lvl="1"/>
            <a:r>
              <a:rPr lang="fi-FI" dirty="0" smtClean="0"/>
              <a:t>Rekisterinpitäjän </a:t>
            </a:r>
            <a:r>
              <a:rPr lang="fi-FI" dirty="0"/>
              <a:t>on pystyttävä osoittamaan, että se noudattaa tietosuojaperiaatteita</a:t>
            </a:r>
            <a:r>
              <a:rPr lang="fi-FI" dirty="0" smtClean="0"/>
              <a:t>.</a:t>
            </a:r>
          </a:p>
          <a:p>
            <a:pPr lvl="1"/>
            <a:endParaRPr lang="fi-FI" dirty="0" smtClean="0"/>
          </a:p>
          <a:p>
            <a:pPr lvl="2">
              <a:buFont typeface="Wingdings" panose="05000000000000000000" pitchFamily="2" charset="2"/>
              <a:buChar char="q"/>
            </a:pPr>
            <a:r>
              <a:rPr lang="fi-FI" b="1" i="1" dirty="0">
                <a:solidFill>
                  <a:schemeClr val="accent4"/>
                </a:solidFill>
              </a:rPr>
              <a:t>periaatteet: </a:t>
            </a:r>
            <a:r>
              <a:rPr lang="fi-FI" i="1" dirty="0">
                <a:solidFill>
                  <a:schemeClr val="accent4"/>
                </a:solidFill>
              </a:rPr>
              <a:t>5 artikla ja johdanto-osan kohta 39</a:t>
            </a:r>
          </a:p>
          <a:p>
            <a:pPr lvl="2">
              <a:buFont typeface="Wingdings" panose="05000000000000000000" pitchFamily="2" charset="2"/>
              <a:buChar char="q"/>
            </a:pPr>
            <a:r>
              <a:rPr lang="fi-FI" b="1" i="1" dirty="0">
                <a:solidFill>
                  <a:schemeClr val="accent4"/>
                </a:solidFill>
              </a:rPr>
              <a:t>Käsittelyn lainmukaisuus: </a:t>
            </a:r>
            <a:r>
              <a:rPr lang="fi-FI" i="1" dirty="0">
                <a:solidFill>
                  <a:schemeClr val="accent4"/>
                </a:solidFill>
              </a:rPr>
              <a:t>6 artikla</a:t>
            </a:r>
          </a:p>
          <a:p>
            <a:pPr lvl="1"/>
            <a:endParaRPr lang="fi-FI" dirty="0"/>
          </a:p>
        </p:txBody>
      </p:sp>
    </p:spTree>
    <p:extLst>
      <p:ext uri="{BB962C8B-B14F-4D97-AF65-F5344CB8AC3E}">
        <p14:creationId xmlns:p14="http://schemas.microsoft.com/office/powerpoint/2010/main" val="1883080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907476" y="503116"/>
            <a:ext cx="8610600" cy="1293028"/>
          </a:xfrm>
        </p:spPr>
        <p:txBody>
          <a:bodyPr>
            <a:normAutofit/>
          </a:bodyPr>
          <a:lstStyle/>
          <a:p>
            <a:r>
              <a:rPr lang="fi-FI" dirty="0"/>
              <a:t>Sisäänrakennettu </a:t>
            </a:r>
            <a:r>
              <a:rPr lang="fi-FI" dirty="0" smtClean="0"/>
              <a:t>ja oletusarvoinen tietosuoja</a:t>
            </a:r>
            <a:endParaRPr lang="fi-FI" dirty="0"/>
          </a:p>
        </p:txBody>
      </p:sp>
      <p:sp>
        <p:nvSpPr>
          <p:cNvPr id="3" name="Sisällön paikkamerkki 2"/>
          <p:cNvSpPr>
            <a:spLocks noGrp="1"/>
          </p:cNvSpPr>
          <p:nvPr>
            <p:ph idx="1"/>
          </p:nvPr>
        </p:nvSpPr>
        <p:spPr>
          <a:xfrm>
            <a:off x="685800" y="2194560"/>
            <a:ext cx="10820400" cy="4472940"/>
          </a:xfrm>
        </p:spPr>
        <p:txBody>
          <a:bodyPr>
            <a:normAutofit fontScale="85000" lnSpcReduction="20000"/>
          </a:bodyPr>
          <a:lstStyle/>
          <a:p>
            <a:r>
              <a:rPr lang="fi-FI" b="1" dirty="0"/>
              <a:t>Sisäänrakennetun tietosuojan periaate </a:t>
            </a:r>
            <a:r>
              <a:rPr lang="fi-FI" dirty="0"/>
              <a:t>edellyttää, että edellä mainitut </a:t>
            </a:r>
            <a:r>
              <a:rPr lang="fi-FI" dirty="0" smtClean="0"/>
              <a:t>tietosuojaperiaatteet otetaan </a:t>
            </a:r>
            <a:r>
              <a:rPr lang="fi-FI" dirty="0"/>
              <a:t>tehokkaasti </a:t>
            </a:r>
            <a:r>
              <a:rPr lang="fi-FI" dirty="0" smtClean="0"/>
              <a:t>osaksi henkilötietojen </a:t>
            </a:r>
            <a:r>
              <a:rPr lang="fi-FI" dirty="0"/>
              <a:t>käsittelyä sisältäviä toimintoja </a:t>
            </a:r>
            <a:r>
              <a:rPr lang="fi-FI" u="sng" dirty="0" smtClean="0"/>
              <a:t>niiden kaikissa </a:t>
            </a:r>
            <a:r>
              <a:rPr lang="fi-FI" u="sng" dirty="0"/>
              <a:t>vaiheissa</a:t>
            </a:r>
            <a:r>
              <a:rPr lang="fi-FI" dirty="0" smtClean="0"/>
              <a:t>. </a:t>
            </a:r>
          </a:p>
          <a:p>
            <a:r>
              <a:rPr lang="fi-FI" b="1" dirty="0"/>
              <a:t>Oletusarvoisen tietosuojan periaate </a:t>
            </a:r>
            <a:r>
              <a:rPr lang="fi-FI" dirty="0"/>
              <a:t>merkitsee, että rekisterinpitäjän tulee </a:t>
            </a:r>
            <a:r>
              <a:rPr lang="fi-FI" dirty="0" smtClean="0"/>
              <a:t>käsitellä </a:t>
            </a:r>
            <a:r>
              <a:rPr lang="fi-FI" dirty="0"/>
              <a:t>vain </a:t>
            </a:r>
            <a:r>
              <a:rPr lang="fi-FI" dirty="0" smtClean="0"/>
              <a:t>käsittelylle tarpeellisia henkilötietoja. Koskee kerättyjen </a:t>
            </a:r>
            <a:r>
              <a:rPr lang="fi-FI" dirty="0"/>
              <a:t>henkilötietojen määrää, käsittelyn </a:t>
            </a:r>
            <a:r>
              <a:rPr lang="fi-FI" dirty="0" smtClean="0"/>
              <a:t>laajuutta, säilytysaikaa </a:t>
            </a:r>
            <a:r>
              <a:rPr lang="fi-FI" dirty="0"/>
              <a:t>ja saatavilla oloa</a:t>
            </a:r>
            <a:r>
              <a:rPr lang="fi-FI" dirty="0" smtClean="0"/>
              <a:t>.</a:t>
            </a:r>
          </a:p>
          <a:p>
            <a:r>
              <a:rPr lang="fi-FI" dirty="0" smtClean="0"/>
              <a:t>Rekisterinpitäjän on </a:t>
            </a:r>
            <a:r>
              <a:rPr lang="fi-FI" dirty="0"/>
              <a:t>toteutettava </a:t>
            </a:r>
            <a:r>
              <a:rPr lang="fi-FI" dirty="0" smtClean="0"/>
              <a:t>toimenpiteet, varmistaakseen ettei henkilötietoja </a:t>
            </a:r>
            <a:r>
              <a:rPr lang="fi-FI" dirty="0"/>
              <a:t>saateta </a:t>
            </a:r>
            <a:r>
              <a:rPr lang="fi-FI" dirty="0" smtClean="0"/>
              <a:t>rajoittamattoman henkilömäärän </a:t>
            </a:r>
            <a:r>
              <a:rPr lang="fi-FI" dirty="0"/>
              <a:t>saataville ilman </a:t>
            </a:r>
            <a:r>
              <a:rPr lang="fi-FI" dirty="0" smtClean="0"/>
              <a:t>rekisteröidyn myötävaikutusta. </a:t>
            </a:r>
          </a:p>
          <a:p>
            <a:r>
              <a:rPr lang="fi-FI" dirty="0" smtClean="0"/>
              <a:t>Vaaditaan </a:t>
            </a:r>
            <a:r>
              <a:rPr lang="fi-FI" b="1" dirty="0" smtClean="0"/>
              <a:t>teknisiä ja organisatorisia toimenpiteitä</a:t>
            </a:r>
            <a:r>
              <a:rPr lang="fi-FI" dirty="0" smtClean="0"/>
              <a:t>. Tarkoittaa suojatoimenpiteitä</a:t>
            </a:r>
            <a:r>
              <a:rPr lang="fi-FI" dirty="0"/>
              <a:t>;</a:t>
            </a:r>
            <a:endParaRPr lang="fi-FI" dirty="0" smtClean="0"/>
          </a:p>
          <a:p>
            <a:pPr lvl="1"/>
            <a:r>
              <a:rPr lang="fi-FI" i="1" dirty="0" smtClean="0"/>
              <a:t>Esim. henkilöstön </a:t>
            </a:r>
            <a:r>
              <a:rPr lang="fi-FI" i="1" dirty="0"/>
              <a:t>koulutusta, henkilöstölle </a:t>
            </a:r>
            <a:r>
              <a:rPr lang="fi-FI" i="1" dirty="0" smtClean="0"/>
              <a:t>annetut ohjeita </a:t>
            </a:r>
            <a:r>
              <a:rPr lang="fi-FI" i="1" dirty="0"/>
              <a:t>ja määräyksiä, salassapitositoumuksia, tilavalvontaa, omavalvonnan </a:t>
            </a:r>
            <a:r>
              <a:rPr lang="fi-FI" i="1" dirty="0" smtClean="0"/>
              <a:t>kautta tapahtuvaa </a:t>
            </a:r>
            <a:r>
              <a:rPr lang="fi-FI" i="1" dirty="0"/>
              <a:t>käytönvalvontaa, tietojärjestelmien tietoturvaa, tietojen salausta, </a:t>
            </a:r>
            <a:r>
              <a:rPr lang="fi-FI" i="1" dirty="0" smtClean="0"/>
              <a:t>tietojen anonymisointia</a:t>
            </a:r>
            <a:r>
              <a:rPr lang="fi-FI" i="1" dirty="0"/>
              <a:t>, tietojen pseudonymisointia, auditointeja, etäkäyttöyhteyksiä, </a:t>
            </a:r>
            <a:r>
              <a:rPr lang="fi-FI" i="1" dirty="0" smtClean="0"/>
              <a:t>teknisiä rajoituksia</a:t>
            </a:r>
            <a:r>
              <a:rPr lang="fi-FI" i="1" dirty="0"/>
              <a:t>, tarkastus- ja valvontajärjestelmiä, tietotilinpäätösprosessia, </a:t>
            </a:r>
            <a:r>
              <a:rPr lang="fi-FI" i="1" dirty="0" smtClean="0"/>
              <a:t>käytännesääntöjen sekä </a:t>
            </a:r>
            <a:r>
              <a:rPr lang="fi-FI" i="1" dirty="0"/>
              <a:t>sertifikaattien käyttöönottoa</a:t>
            </a:r>
            <a:r>
              <a:rPr lang="fi-FI" i="1" dirty="0" smtClean="0"/>
              <a:t>.</a:t>
            </a:r>
          </a:p>
          <a:p>
            <a:pPr lvl="1"/>
            <a:endParaRPr lang="fi-FI" i="1" dirty="0"/>
          </a:p>
          <a:p>
            <a:r>
              <a:rPr lang="fi-FI" b="1" i="1" dirty="0" smtClean="0"/>
              <a:t>Jotta rekisterinpitäjä pystyy noudattamaan asetettuja velvoitteita, periaatteet huomioitava jo kun toimintoja ja tietojärjestelmiä kehitetään</a:t>
            </a:r>
            <a:endParaRPr lang="fi-FI" b="1" i="1" dirty="0"/>
          </a:p>
        </p:txBody>
      </p:sp>
    </p:spTree>
    <p:extLst>
      <p:ext uri="{BB962C8B-B14F-4D97-AF65-F5344CB8AC3E}">
        <p14:creationId xmlns:p14="http://schemas.microsoft.com/office/powerpoint/2010/main" val="3790960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iivistymisjuova">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TM04033937[[fn=Tiivistymisjuova]]</Template>
  <TotalTime>276</TotalTime>
  <Words>2149</Words>
  <Application>Microsoft Office PowerPoint</Application>
  <PresentationFormat>Laajakuva</PresentationFormat>
  <Paragraphs>214</Paragraphs>
  <Slides>20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20</vt:i4>
      </vt:variant>
    </vt:vector>
  </HeadingPairs>
  <TitlesOfParts>
    <vt:vector size="24" baseType="lpstr">
      <vt:lpstr>Arial</vt:lpstr>
      <vt:lpstr>Century Gothic</vt:lpstr>
      <vt:lpstr>Wingdings</vt:lpstr>
      <vt:lpstr>Tiivistymisjuova</vt:lpstr>
      <vt:lpstr>Miten valmistautua EU:n tietosuoja-asetukseen?   Tietosuojavaltuutetun toimisto &amp; oikeusministeriö  27.1.2017 </vt:lpstr>
      <vt:lpstr>Yleinen tietosuoja-asetus (”GDPR”)</vt:lpstr>
      <vt:lpstr>Yleisesti</vt:lpstr>
      <vt:lpstr>määritelmiä</vt:lpstr>
      <vt:lpstr>PowerPoint-esitys</vt:lpstr>
      <vt:lpstr>Henkilötietojen käsittelyn arviointi</vt:lpstr>
      <vt:lpstr>Tietosuojaperiaatteiden toteuttaminen</vt:lpstr>
      <vt:lpstr>Periaatteet!     (vielä kerran)</vt:lpstr>
      <vt:lpstr>Sisäänrakennettu ja oletusarvoinen tietosuoja</vt:lpstr>
      <vt:lpstr>Osoitusvelvollisuus</vt:lpstr>
      <vt:lpstr>Riskiperusteinen lähestymistapa</vt:lpstr>
      <vt:lpstr>Henkilötietojen käsittelyn oikeusperusteet 1/2</vt:lpstr>
      <vt:lpstr>Henkilötietojen käsittelyn oikeusperusteet 2/2</vt:lpstr>
      <vt:lpstr>Suostumus käsittelyperusteena</vt:lpstr>
      <vt:lpstr>Rekisteröidyn oikeudet</vt:lpstr>
      <vt:lpstr>Tietoturvaloukkauksiin  valmistautuminen</vt:lpstr>
      <vt:lpstr>Tietosuojavastaavan nimittäminen</vt:lpstr>
      <vt:lpstr>tulossa</vt:lpstr>
      <vt:lpstr>Muita huomioita</vt:lpstr>
      <vt:lpstr>lopuksi</vt:lpstr>
    </vt:vector>
  </TitlesOfParts>
  <Company>Rovalan Setlementti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YLEINEN  TIETOSUOJA-ASETUS</dc:title>
  <dc:creator>RO_VIERAS</dc:creator>
  <cp:lastModifiedBy>Sanna Luoma</cp:lastModifiedBy>
  <cp:revision>53</cp:revision>
  <dcterms:created xsi:type="dcterms:W3CDTF">2018-10-30T11:51:45Z</dcterms:created>
  <dcterms:modified xsi:type="dcterms:W3CDTF">2018-11-09T12:28:54Z</dcterms:modified>
</cp:coreProperties>
</file>