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96" r:id="rId4"/>
    <p:sldId id="259" r:id="rId5"/>
    <p:sldId id="286" r:id="rId6"/>
    <p:sldId id="260" r:id="rId7"/>
    <p:sldId id="294" r:id="rId8"/>
    <p:sldId id="295" r:id="rId9"/>
    <p:sldId id="289" r:id="rId10"/>
    <p:sldId id="290" r:id="rId11"/>
    <p:sldId id="285" r:id="rId12"/>
    <p:sldId id="261" r:id="rId13"/>
    <p:sldId id="299" r:id="rId14"/>
    <p:sldId id="298" r:id="rId15"/>
    <p:sldId id="262" r:id="rId16"/>
    <p:sldId id="291" r:id="rId1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86" autoAdjust="0"/>
    <p:restoredTop sz="94660"/>
  </p:normalViewPr>
  <p:slideViewPr>
    <p:cSldViewPr snapToGrid="0">
      <p:cViewPr varScale="1">
        <p:scale>
          <a:sx n="86" d="100"/>
          <a:sy n="86" d="100"/>
        </p:scale>
        <p:origin x="57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1" Type="http://schemas.openxmlformats.org/officeDocument/2006/relationships/image" Target="../media/image1.png"/></Relationships>
</file>

<file path=ppt/diagrams/_rels/drawing1.xml.rels><?xml version="1.0" encoding="UTF-8" standalone="yes"?>
<Relationships xmlns="http://schemas.openxmlformats.org/package/2006/relationships"><Relationship Id="rId1" Type="http://schemas.openxmlformats.org/officeDocument/2006/relationships/image" Target="../media/image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C0B453-0A45-474D-BD16-071051C0029B}"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sv-FI"/>
        </a:p>
      </dgm:t>
    </dgm:pt>
    <dgm:pt modelId="{DB137004-91A6-4D46-A8B3-CE6ADEEAD11E}">
      <dgm:prSet phldrT="[Teksti]" custT="1"/>
      <dgm:spPr>
        <a:xfrm>
          <a:off x="878375" y="-38844"/>
          <a:ext cx="4638675" cy="4638675"/>
        </a:xfrm>
        <a:solidFill>
          <a:srgbClr val="7030A0"/>
        </a:solidFill>
        <a:ln w="12700" cap="flat" cmpd="sng" algn="ctr">
          <a:solidFill>
            <a:sysClr val="window" lastClr="FFFFFF">
              <a:hueOff val="0"/>
              <a:satOff val="0"/>
              <a:lumOff val="0"/>
              <a:alphaOff val="0"/>
            </a:sysClr>
          </a:solidFill>
          <a:prstDash val="solid"/>
          <a:miter lim="800000"/>
        </a:ln>
        <a:effectLst/>
      </dgm:spPr>
      <dgm:t>
        <a:bodyPr/>
        <a:lstStyle/>
        <a:p>
          <a:r>
            <a:rPr lang="sv-FI" sz="1400" b="1" dirty="0" err="1">
              <a:solidFill>
                <a:schemeClr val="bg1">
                  <a:lumMod val="85000"/>
                </a:schemeClr>
              </a:solidFill>
              <a:latin typeface="Calibri" panose="020F0502020204030204"/>
              <a:ea typeface="+mn-ea"/>
              <a:cs typeface="+mn-cs"/>
            </a:rPr>
            <a:t>Kansainvälinen</a:t>
          </a:r>
          <a:r>
            <a:rPr lang="sv-FI" sz="1400" b="1" dirty="0">
              <a:solidFill>
                <a:schemeClr val="bg1">
                  <a:lumMod val="85000"/>
                </a:schemeClr>
              </a:solidFill>
              <a:latin typeface="Calibri" panose="020F0502020204030204"/>
              <a:ea typeface="+mn-ea"/>
              <a:cs typeface="+mn-cs"/>
            </a:rPr>
            <a:t> </a:t>
          </a:r>
          <a:r>
            <a:rPr lang="sv-FI" sz="1400" b="1" dirty="0" err="1">
              <a:solidFill>
                <a:schemeClr val="bg1">
                  <a:lumMod val="85000"/>
                </a:schemeClr>
              </a:solidFill>
              <a:latin typeface="Calibri" panose="020F0502020204030204"/>
              <a:ea typeface="+mn-ea"/>
              <a:cs typeface="+mn-cs"/>
            </a:rPr>
            <a:t>taso</a:t>
          </a:r>
          <a:r>
            <a:rPr lang="sv-FI" sz="1400" b="1" dirty="0">
              <a:solidFill>
                <a:schemeClr val="bg1">
                  <a:lumMod val="85000"/>
                </a:schemeClr>
              </a:solidFill>
              <a:latin typeface="Calibri" panose="020F0502020204030204"/>
              <a:ea typeface="+mn-ea"/>
              <a:cs typeface="+mn-cs"/>
            </a:rPr>
            <a:t>:</a:t>
          </a:r>
        </a:p>
        <a:p>
          <a:r>
            <a:rPr lang="sv-FI" sz="1200" b="1" dirty="0" err="1">
              <a:solidFill>
                <a:schemeClr val="bg1">
                  <a:lumMod val="85000"/>
                </a:schemeClr>
              </a:solidFill>
              <a:latin typeface="Calibri" panose="020F0502020204030204"/>
              <a:ea typeface="+mn-ea"/>
              <a:cs typeface="+mn-cs"/>
            </a:rPr>
            <a:t>Kansainväliset</a:t>
          </a:r>
          <a:r>
            <a:rPr lang="sv-FI" sz="1200" b="1" dirty="0">
              <a:solidFill>
                <a:schemeClr val="bg1">
                  <a:lumMod val="85000"/>
                </a:schemeClr>
              </a:solidFill>
              <a:latin typeface="Calibri" panose="020F0502020204030204"/>
              <a:ea typeface="+mn-ea"/>
              <a:cs typeface="+mn-cs"/>
            </a:rPr>
            <a:t> </a:t>
          </a:r>
          <a:r>
            <a:rPr lang="sv-FI" sz="1200" b="1" dirty="0" err="1">
              <a:solidFill>
                <a:schemeClr val="bg1">
                  <a:lumMod val="85000"/>
                </a:schemeClr>
              </a:solidFill>
              <a:latin typeface="Calibri" panose="020F0502020204030204"/>
              <a:ea typeface="+mn-ea"/>
              <a:cs typeface="+mn-cs"/>
            </a:rPr>
            <a:t>sopimukset</a:t>
          </a:r>
          <a:r>
            <a:rPr lang="sv-FI" sz="1200" b="1" dirty="0">
              <a:solidFill>
                <a:schemeClr val="bg1">
                  <a:lumMod val="85000"/>
                </a:schemeClr>
              </a:solidFill>
              <a:latin typeface="Calibri" panose="020F0502020204030204"/>
              <a:ea typeface="+mn-ea"/>
              <a:cs typeface="+mn-cs"/>
            </a:rPr>
            <a:t> mm. Lasten </a:t>
          </a:r>
          <a:r>
            <a:rPr lang="sv-FI" sz="1200" b="1" dirty="0" err="1">
              <a:solidFill>
                <a:schemeClr val="bg1">
                  <a:lumMod val="85000"/>
                </a:schemeClr>
              </a:solidFill>
              <a:latin typeface="Calibri" panose="020F0502020204030204"/>
              <a:ea typeface="+mn-ea"/>
              <a:cs typeface="+mn-cs"/>
            </a:rPr>
            <a:t>oikeuksien</a:t>
          </a:r>
          <a:r>
            <a:rPr lang="sv-FI" sz="1200" b="1" dirty="0">
              <a:solidFill>
                <a:schemeClr val="bg1">
                  <a:lumMod val="85000"/>
                </a:schemeClr>
              </a:solidFill>
              <a:latin typeface="Calibri" panose="020F0502020204030204"/>
              <a:ea typeface="+mn-ea"/>
              <a:cs typeface="+mn-cs"/>
            </a:rPr>
            <a:t> </a:t>
          </a:r>
          <a:r>
            <a:rPr lang="sv-FI" sz="1200" b="1" dirty="0" err="1">
              <a:solidFill>
                <a:schemeClr val="bg1">
                  <a:lumMod val="85000"/>
                </a:schemeClr>
              </a:solidFill>
              <a:latin typeface="Calibri" panose="020F0502020204030204"/>
              <a:ea typeface="+mn-ea"/>
              <a:cs typeface="+mn-cs"/>
            </a:rPr>
            <a:t>sopimus</a:t>
          </a:r>
          <a:endParaRPr lang="sv-FI" sz="1200" b="1" dirty="0">
            <a:solidFill>
              <a:schemeClr val="bg1">
                <a:lumMod val="85000"/>
              </a:schemeClr>
            </a:solidFill>
            <a:latin typeface="Calibri" panose="020F0502020204030204"/>
            <a:ea typeface="+mn-ea"/>
            <a:cs typeface="+mn-cs"/>
          </a:endParaRPr>
        </a:p>
      </dgm:t>
    </dgm:pt>
    <dgm:pt modelId="{C65B5FFB-72E8-4C27-A45D-2051D8ADECB4}" type="parTrans" cxnId="{E68FDAA7-3D8A-45B6-A1A0-1CA2214AF5C9}">
      <dgm:prSet/>
      <dgm:spPr/>
      <dgm:t>
        <a:bodyPr/>
        <a:lstStyle/>
        <a:p>
          <a:endParaRPr lang="sv-FI"/>
        </a:p>
      </dgm:t>
    </dgm:pt>
    <dgm:pt modelId="{CE07099E-09FA-4ACF-84C1-5B078D3DA9D8}" type="sibTrans" cxnId="{E68FDAA7-3D8A-45B6-A1A0-1CA2214AF5C9}">
      <dgm:prSet/>
      <dgm:spPr/>
      <dgm:t>
        <a:bodyPr/>
        <a:lstStyle/>
        <a:p>
          <a:endParaRPr lang="sv-FI"/>
        </a:p>
      </dgm:t>
    </dgm:pt>
    <dgm:pt modelId="{4C989090-E57B-44DF-BB41-D58163AA8EBB}">
      <dgm:prSet phldrT="[Teksti]" custT="1"/>
      <dgm:spPr>
        <a:xfrm>
          <a:off x="1578829" y="1352758"/>
          <a:ext cx="3247072" cy="3247072"/>
        </a:xfrm>
        <a:solidFill>
          <a:srgbClr val="FFC000"/>
        </a:solidFill>
        <a:ln w="12700" cap="flat" cmpd="sng" algn="ctr">
          <a:solidFill>
            <a:sysClr val="window" lastClr="FFFFFF">
              <a:hueOff val="0"/>
              <a:satOff val="0"/>
              <a:lumOff val="0"/>
              <a:alphaOff val="0"/>
            </a:sysClr>
          </a:solidFill>
          <a:prstDash val="solid"/>
          <a:miter lim="800000"/>
        </a:ln>
        <a:effectLst/>
      </dgm:spPr>
      <dgm:t>
        <a:bodyPr/>
        <a:lstStyle/>
        <a:p>
          <a:r>
            <a:rPr lang="sv-FI" sz="1600" b="1" dirty="0" err="1">
              <a:solidFill>
                <a:schemeClr val="tx1"/>
              </a:solidFill>
              <a:latin typeface="Calibri" panose="020F0502020204030204"/>
              <a:ea typeface="+mn-ea"/>
              <a:cs typeface="+mn-cs"/>
            </a:rPr>
            <a:t>Paikallinen</a:t>
          </a:r>
          <a:r>
            <a:rPr lang="sv-FI" sz="1600" b="1" dirty="0">
              <a:solidFill>
                <a:schemeClr val="tx1"/>
              </a:solidFill>
              <a:latin typeface="Calibri" panose="020F0502020204030204"/>
              <a:ea typeface="+mn-ea"/>
              <a:cs typeface="+mn-cs"/>
            </a:rPr>
            <a:t> </a:t>
          </a:r>
          <a:r>
            <a:rPr lang="sv-FI" sz="1600" b="1" dirty="0" err="1">
              <a:solidFill>
                <a:schemeClr val="tx1"/>
              </a:solidFill>
              <a:latin typeface="Calibri" panose="020F0502020204030204"/>
              <a:ea typeface="+mn-ea"/>
              <a:cs typeface="+mn-cs"/>
            </a:rPr>
            <a:t>taso</a:t>
          </a:r>
          <a:endParaRPr lang="sv-FI" sz="1600" b="1" dirty="0">
            <a:solidFill>
              <a:schemeClr val="tx1"/>
            </a:solidFill>
            <a:latin typeface="Calibri" panose="020F0502020204030204"/>
            <a:ea typeface="+mn-ea"/>
            <a:cs typeface="+mn-cs"/>
          </a:endParaRPr>
        </a:p>
      </dgm:t>
    </dgm:pt>
    <dgm:pt modelId="{4ED9EBD1-77E4-460F-9BA1-831111A92FA2}" type="parTrans" cxnId="{CBCC6C0A-778B-4764-8AF7-A673BA2AB049}">
      <dgm:prSet/>
      <dgm:spPr/>
      <dgm:t>
        <a:bodyPr/>
        <a:lstStyle/>
        <a:p>
          <a:endParaRPr lang="sv-FI"/>
        </a:p>
      </dgm:t>
    </dgm:pt>
    <dgm:pt modelId="{E28AC6B3-8A77-4C5F-875C-E3FAE21C704B}" type="sibTrans" cxnId="{CBCC6C0A-778B-4764-8AF7-A673BA2AB049}">
      <dgm:prSet/>
      <dgm:spPr/>
      <dgm:t>
        <a:bodyPr/>
        <a:lstStyle/>
        <a:p>
          <a:endParaRPr lang="sv-FI"/>
        </a:p>
      </dgm:t>
    </dgm:pt>
    <dgm:pt modelId="{9BA3E10A-8F76-4148-8AEE-2EFB443CBFEB}">
      <dgm:prSet phldrT="[Teksti]" custT="1"/>
      <dgm:spPr>
        <a:xfrm>
          <a:off x="1976347" y="2031542"/>
          <a:ext cx="2551271" cy="2551271"/>
        </a:xfrm>
        <a:solidFill>
          <a:srgbClr val="00B050"/>
        </a:solidFill>
        <a:ln w="12700" cap="flat" cmpd="sng" algn="ctr">
          <a:solidFill>
            <a:sysClr val="window" lastClr="FFFFFF">
              <a:hueOff val="0"/>
              <a:satOff val="0"/>
              <a:lumOff val="0"/>
              <a:alphaOff val="0"/>
            </a:sysClr>
          </a:solidFill>
          <a:prstDash val="solid"/>
          <a:miter lim="800000"/>
        </a:ln>
        <a:effectLst/>
      </dgm:spPr>
      <dgm:t>
        <a:bodyPr/>
        <a:lstStyle/>
        <a:p>
          <a:r>
            <a:rPr lang="sv-FI" sz="1400" b="1" dirty="0" err="1">
              <a:solidFill>
                <a:schemeClr val="tx1"/>
              </a:solidFill>
              <a:latin typeface="Calibri" panose="020F0502020204030204"/>
              <a:ea typeface="+mn-ea"/>
              <a:cs typeface="+mn-cs"/>
            </a:rPr>
            <a:t>Yksikkötaso</a:t>
          </a:r>
          <a:endParaRPr lang="sv-FI" sz="1400" b="1" dirty="0">
            <a:solidFill>
              <a:schemeClr val="tx1"/>
            </a:solidFill>
            <a:latin typeface="Calibri" panose="020F0502020204030204"/>
            <a:ea typeface="+mn-ea"/>
            <a:cs typeface="+mn-cs"/>
          </a:endParaRPr>
        </a:p>
      </dgm:t>
    </dgm:pt>
    <dgm:pt modelId="{B5EAB79D-82F3-45D7-AAE1-7DE43CF9A85E}" type="parTrans" cxnId="{AC48D8C3-F8B4-414D-88A7-9FD3017DF50B}">
      <dgm:prSet/>
      <dgm:spPr/>
      <dgm:t>
        <a:bodyPr/>
        <a:lstStyle/>
        <a:p>
          <a:endParaRPr lang="sv-FI"/>
        </a:p>
      </dgm:t>
    </dgm:pt>
    <dgm:pt modelId="{0A5EB59A-112F-4677-BD48-37C12FFCB26A}" type="sibTrans" cxnId="{AC48D8C3-F8B4-414D-88A7-9FD3017DF50B}">
      <dgm:prSet/>
      <dgm:spPr/>
      <dgm:t>
        <a:bodyPr/>
        <a:lstStyle/>
        <a:p>
          <a:endParaRPr lang="sv-FI"/>
        </a:p>
      </dgm:t>
    </dgm:pt>
    <dgm:pt modelId="{D37F7812-7E87-467F-929D-2C21F5322B43}">
      <dgm:prSet/>
      <dgm:spPr>
        <a:xfrm>
          <a:off x="2466175" y="2639248"/>
          <a:ext cx="1435428" cy="2010847"/>
        </a:xfrm>
        <a:blipFill rotWithShape="0">
          <a:blip xmlns:r="http://schemas.openxmlformats.org/officeDocument/2006/relationships" r:embed="rId1"/>
          <a:stretch>
            <a:fillRect/>
          </a:stretch>
        </a:blipFill>
        <a:ln w="12700" cap="flat" cmpd="sng" algn="ctr">
          <a:solidFill>
            <a:sysClr val="window" lastClr="FFFFFF">
              <a:hueOff val="0"/>
              <a:satOff val="0"/>
              <a:lumOff val="0"/>
              <a:alphaOff val="0"/>
            </a:sysClr>
          </a:solidFill>
          <a:prstDash val="solid"/>
          <a:miter lim="800000"/>
        </a:ln>
        <a:effectLst/>
      </dgm:spPr>
      <dgm:t>
        <a:bodyPr/>
        <a:lstStyle/>
        <a:p>
          <a:endParaRPr lang="sv-FI" dirty="0">
            <a:solidFill>
              <a:sysClr val="window" lastClr="FFFFFF"/>
            </a:solidFill>
            <a:latin typeface="Calibri" panose="020F0502020204030204"/>
            <a:ea typeface="+mn-ea"/>
            <a:cs typeface="+mn-cs"/>
          </a:endParaRPr>
        </a:p>
      </dgm:t>
    </dgm:pt>
    <dgm:pt modelId="{42FBC721-D2A0-4CBF-89E7-71C5FC11275F}" type="sibTrans" cxnId="{BE95BD42-2164-4984-A781-DFA3C288F601}">
      <dgm:prSet/>
      <dgm:spPr/>
      <dgm:t>
        <a:bodyPr/>
        <a:lstStyle/>
        <a:p>
          <a:endParaRPr lang="sv-FI"/>
        </a:p>
      </dgm:t>
    </dgm:pt>
    <dgm:pt modelId="{3AAA65D5-77A9-4FF1-BFE3-FE8E369EE407}" type="parTrans" cxnId="{BE95BD42-2164-4984-A781-DFA3C288F601}">
      <dgm:prSet/>
      <dgm:spPr/>
      <dgm:t>
        <a:bodyPr/>
        <a:lstStyle/>
        <a:p>
          <a:endParaRPr lang="sv-FI"/>
        </a:p>
      </dgm:t>
    </dgm:pt>
    <dgm:pt modelId="{0E9AB0E0-EBB0-4179-B363-6E761751795A}">
      <dgm:prSet custT="1"/>
      <dgm:spPr>
        <a:xfrm>
          <a:off x="2548849" y="3381894"/>
          <a:ext cx="1196952" cy="983712"/>
        </a:xfrm>
        <a:solidFill>
          <a:srgbClr val="FF0000"/>
        </a:solidFill>
        <a:ln w="12700" cap="flat" cmpd="sng" algn="ctr">
          <a:solidFill>
            <a:sysClr val="window" lastClr="FFFFFF">
              <a:hueOff val="0"/>
              <a:satOff val="0"/>
              <a:lumOff val="0"/>
              <a:alphaOff val="0"/>
            </a:sysClr>
          </a:solidFill>
          <a:prstDash val="solid"/>
          <a:miter lim="800000"/>
        </a:ln>
        <a:effectLst/>
      </dgm:spPr>
      <dgm:t>
        <a:bodyPr/>
        <a:lstStyle/>
        <a:p>
          <a:endParaRPr lang="fi-FI" sz="1000" b="1" dirty="0">
            <a:solidFill>
              <a:sysClr val="window" lastClr="FFFFFF"/>
            </a:solidFill>
            <a:latin typeface="Calibri" panose="020F0502020204030204"/>
            <a:ea typeface="+mn-ea"/>
            <a:cs typeface="+mn-cs"/>
          </a:endParaRPr>
        </a:p>
        <a:p>
          <a:endParaRPr lang="fi-FI" sz="1100" b="1" dirty="0">
            <a:solidFill>
              <a:schemeClr val="tx1"/>
            </a:solidFill>
            <a:latin typeface="Calibri" panose="020F0502020204030204"/>
            <a:ea typeface="+mn-ea"/>
            <a:cs typeface="+mn-cs"/>
          </a:endParaRPr>
        </a:p>
        <a:p>
          <a:r>
            <a:rPr lang="fi-FI" sz="1400" b="1" u="sng" dirty="0">
              <a:solidFill>
                <a:schemeClr val="tx1"/>
              </a:solidFill>
              <a:latin typeface="Calibri" panose="020F0502020204030204"/>
              <a:ea typeface="+mn-ea"/>
              <a:cs typeface="+mn-cs"/>
            </a:rPr>
            <a:t>Yksilötaso</a:t>
          </a:r>
        </a:p>
        <a:p>
          <a:r>
            <a:rPr lang="fi-FI" sz="1400" b="1" dirty="0">
              <a:solidFill>
                <a:schemeClr val="tx1"/>
              </a:solidFill>
              <a:latin typeface="Calibri" panose="020F0502020204030204"/>
              <a:ea typeface="+mn-ea"/>
              <a:cs typeface="+mn-cs"/>
            </a:rPr>
            <a:t>Kaiken</a:t>
          </a:r>
        </a:p>
        <a:p>
          <a:r>
            <a:rPr lang="fi-FI" sz="1400" b="1" dirty="0">
              <a:solidFill>
                <a:schemeClr val="tx1"/>
              </a:solidFill>
              <a:latin typeface="Calibri" panose="020F0502020204030204"/>
              <a:ea typeface="+mn-ea"/>
              <a:cs typeface="+mn-cs"/>
            </a:rPr>
            <a:t>keskiössä on </a:t>
          </a:r>
        </a:p>
        <a:p>
          <a:r>
            <a:rPr lang="fi-FI" sz="1400" b="1" dirty="0">
              <a:solidFill>
                <a:schemeClr val="tx1"/>
              </a:solidFill>
              <a:latin typeface="Calibri" panose="020F0502020204030204"/>
              <a:ea typeface="+mn-ea"/>
              <a:cs typeface="+mn-cs"/>
            </a:rPr>
            <a:t> LAPSI</a:t>
          </a:r>
          <a:endParaRPr lang="sv-FI" sz="1400" dirty="0">
            <a:solidFill>
              <a:schemeClr val="tx1"/>
            </a:solidFill>
            <a:latin typeface="Calibri" panose="020F0502020204030204"/>
            <a:ea typeface="+mn-ea"/>
            <a:cs typeface="+mn-cs"/>
          </a:endParaRPr>
        </a:p>
      </dgm:t>
    </dgm:pt>
    <dgm:pt modelId="{28295E82-7A6D-4CB1-9B4B-3F5E0F67F297}" type="parTrans" cxnId="{604F0201-B950-4E93-B64A-FEAE086C8372}">
      <dgm:prSet/>
      <dgm:spPr/>
      <dgm:t>
        <a:bodyPr/>
        <a:lstStyle/>
        <a:p>
          <a:endParaRPr lang="sv-FI"/>
        </a:p>
      </dgm:t>
    </dgm:pt>
    <dgm:pt modelId="{E253A872-B14E-474C-B34A-2813915292B7}" type="sibTrans" cxnId="{604F0201-B950-4E93-B64A-FEAE086C8372}">
      <dgm:prSet/>
      <dgm:spPr/>
      <dgm:t>
        <a:bodyPr/>
        <a:lstStyle/>
        <a:p>
          <a:endParaRPr lang="sv-FI"/>
        </a:p>
      </dgm:t>
    </dgm:pt>
    <dgm:pt modelId="{875B0E46-FD28-49AB-8767-9827E75D3A0A}">
      <dgm:prSet phldrT="[Teksti]" custT="1"/>
      <dgm:spPr>
        <a:xfrm>
          <a:off x="1210994" y="673280"/>
          <a:ext cx="3942873" cy="3942873"/>
        </a:xfrm>
        <a:solidFill>
          <a:srgbClr val="0070C0"/>
        </a:solidFill>
        <a:ln w="12700" cap="flat" cmpd="sng" algn="ctr">
          <a:solidFill>
            <a:sysClr val="window" lastClr="FFFFFF">
              <a:hueOff val="0"/>
              <a:satOff val="0"/>
              <a:lumOff val="0"/>
              <a:alphaOff val="0"/>
            </a:sysClr>
          </a:solidFill>
          <a:prstDash val="solid"/>
          <a:miter lim="800000"/>
        </a:ln>
        <a:effectLst/>
      </dgm:spPr>
      <dgm:t>
        <a:bodyPr/>
        <a:lstStyle/>
        <a:p>
          <a:r>
            <a:rPr lang="sv-FI" sz="1600" b="1" dirty="0" err="1">
              <a:solidFill>
                <a:schemeClr val="tx1"/>
              </a:solidFill>
              <a:latin typeface="Calibri" panose="020F0502020204030204"/>
              <a:ea typeface="+mn-ea"/>
              <a:cs typeface="+mn-cs"/>
            </a:rPr>
            <a:t>Valtakunnallinen</a:t>
          </a:r>
          <a:r>
            <a:rPr lang="sv-FI" sz="1600" b="1" dirty="0">
              <a:solidFill>
                <a:schemeClr val="tx1"/>
              </a:solidFill>
              <a:latin typeface="Calibri" panose="020F0502020204030204"/>
              <a:ea typeface="+mn-ea"/>
              <a:cs typeface="+mn-cs"/>
            </a:rPr>
            <a:t> </a:t>
          </a:r>
          <a:r>
            <a:rPr lang="sv-FI" sz="1600" b="1" dirty="0" err="1">
              <a:solidFill>
                <a:schemeClr val="tx1"/>
              </a:solidFill>
              <a:latin typeface="Calibri" panose="020F0502020204030204"/>
              <a:ea typeface="+mn-ea"/>
              <a:cs typeface="+mn-cs"/>
            </a:rPr>
            <a:t>taso</a:t>
          </a:r>
          <a:r>
            <a:rPr lang="sv-FI" sz="1600" b="1" dirty="0">
              <a:solidFill>
                <a:schemeClr val="tx1"/>
              </a:solidFill>
              <a:latin typeface="Calibri" panose="020F0502020204030204"/>
              <a:ea typeface="+mn-ea"/>
              <a:cs typeface="+mn-cs"/>
            </a:rPr>
            <a:t>  </a:t>
          </a:r>
        </a:p>
      </dgm:t>
    </dgm:pt>
    <dgm:pt modelId="{51DE6E33-DA4C-4831-98B1-5744B9E67B80}" type="sibTrans" cxnId="{4A68BB54-EB71-4C9C-A129-CD02A800E729}">
      <dgm:prSet/>
      <dgm:spPr/>
      <dgm:t>
        <a:bodyPr/>
        <a:lstStyle/>
        <a:p>
          <a:endParaRPr lang="sv-FI"/>
        </a:p>
      </dgm:t>
    </dgm:pt>
    <dgm:pt modelId="{EFF85A68-E492-4F8E-9766-86696557B8AF}" type="parTrans" cxnId="{4A68BB54-EB71-4C9C-A129-CD02A800E729}">
      <dgm:prSet/>
      <dgm:spPr/>
      <dgm:t>
        <a:bodyPr/>
        <a:lstStyle/>
        <a:p>
          <a:endParaRPr lang="sv-FI"/>
        </a:p>
      </dgm:t>
    </dgm:pt>
    <dgm:pt modelId="{D5D6D346-8089-4F1D-93A1-EFE495880C98}" type="pres">
      <dgm:prSet presAssocID="{1FC0B453-0A45-474D-BD16-071051C0029B}" presName="Name0" presStyleCnt="0">
        <dgm:presLayoutVars>
          <dgm:chMax val="7"/>
          <dgm:resizeHandles val="exact"/>
        </dgm:presLayoutVars>
      </dgm:prSet>
      <dgm:spPr/>
    </dgm:pt>
    <dgm:pt modelId="{6A407C38-5BF9-4371-9FB6-9A8F411E4E4B}" type="pres">
      <dgm:prSet presAssocID="{1FC0B453-0A45-474D-BD16-071051C0029B}" presName="comp1" presStyleCnt="0"/>
      <dgm:spPr/>
    </dgm:pt>
    <dgm:pt modelId="{D81C86B9-2172-495C-A954-8544B59A45AD}" type="pres">
      <dgm:prSet presAssocID="{1FC0B453-0A45-474D-BD16-071051C0029B}" presName="circle1" presStyleLbl="node1" presStyleIdx="0" presStyleCnt="6" custScaleX="106778" custScaleY="100000" custLinFactNeighborX="729" custLinFactNeighborY="1702"/>
      <dgm:spPr>
        <a:prstGeom prst="ellipse">
          <a:avLst/>
        </a:prstGeom>
      </dgm:spPr>
    </dgm:pt>
    <dgm:pt modelId="{B450D097-CEC5-4527-9AB0-801477BED398}" type="pres">
      <dgm:prSet presAssocID="{1FC0B453-0A45-474D-BD16-071051C0029B}" presName="c1text" presStyleLbl="node1" presStyleIdx="0" presStyleCnt="6">
        <dgm:presLayoutVars>
          <dgm:bulletEnabled val="1"/>
        </dgm:presLayoutVars>
      </dgm:prSet>
      <dgm:spPr/>
    </dgm:pt>
    <dgm:pt modelId="{7BE44F82-33EC-41A7-A4B0-3877F02036C3}" type="pres">
      <dgm:prSet presAssocID="{1FC0B453-0A45-474D-BD16-071051C0029B}" presName="comp2" presStyleCnt="0"/>
      <dgm:spPr/>
    </dgm:pt>
    <dgm:pt modelId="{53F965EB-063C-4FAC-A8B8-D10B974A053F}" type="pres">
      <dgm:prSet presAssocID="{1FC0B453-0A45-474D-BD16-071051C0029B}" presName="circle2" presStyleLbl="node1" presStyleIdx="1" presStyleCnt="6" custScaleX="103060" custScaleY="99005" custLinFactNeighborX="858" custLinFactNeighborY="1749"/>
      <dgm:spPr>
        <a:prstGeom prst="ellipse">
          <a:avLst/>
        </a:prstGeom>
      </dgm:spPr>
    </dgm:pt>
    <dgm:pt modelId="{7E1EC34E-AB24-4B7B-84DE-AE0CBCF941CE}" type="pres">
      <dgm:prSet presAssocID="{1FC0B453-0A45-474D-BD16-071051C0029B}" presName="c2text" presStyleLbl="node1" presStyleIdx="1" presStyleCnt="6">
        <dgm:presLayoutVars>
          <dgm:bulletEnabled val="1"/>
        </dgm:presLayoutVars>
      </dgm:prSet>
      <dgm:spPr/>
    </dgm:pt>
    <dgm:pt modelId="{0C31187A-BA60-4943-8DAC-CADC94241DD1}" type="pres">
      <dgm:prSet presAssocID="{1FC0B453-0A45-474D-BD16-071051C0029B}" presName="comp3" presStyleCnt="0"/>
      <dgm:spPr/>
    </dgm:pt>
    <dgm:pt modelId="{DD0F54D5-182D-499A-A876-7E38A62F9B62}" type="pres">
      <dgm:prSet presAssocID="{1FC0B453-0A45-474D-BD16-071051C0029B}" presName="circle3" presStyleLbl="node1" presStyleIdx="2" presStyleCnt="6" custScaleX="107241" custScaleY="103774" custLinFactNeighborX="1041" custLinFactNeighborY="0"/>
      <dgm:spPr>
        <a:prstGeom prst="ellipse">
          <a:avLst/>
        </a:prstGeom>
      </dgm:spPr>
    </dgm:pt>
    <dgm:pt modelId="{4D40BBB5-C3BB-4F61-BD57-7EBDC5AFA011}" type="pres">
      <dgm:prSet presAssocID="{1FC0B453-0A45-474D-BD16-071051C0029B}" presName="c3text" presStyleLbl="node1" presStyleIdx="2" presStyleCnt="6">
        <dgm:presLayoutVars>
          <dgm:bulletEnabled val="1"/>
        </dgm:presLayoutVars>
      </dgm:prSet>
      <dgm:spPr/>
    </dgm:pt>
    <dgm:pt modelId="{602A337E-A01B-4532-9F45-91234BE19220}" type="pres">
      <dgm:prSet presAssocID="{1FC0B453-0A45-474D-BD16-071051C0029B}" presName="comp4" presStyleCnt="0"/>
      <dgm:spPr/>
    </dgm:pt>
    <dgm:pt modelId="{EA531542-9EE8-4759-8088-C0401F2E36AA}" type="pres">
      <dgm:prSet presAssocID="{1FC0B453-0A45-474D-BD16-071051C0029B}" presName="circle4" presStyleLbl="node1" presStyleIdx="3" presStyleCnt="6" custScaleX="109810" custScaleY="108364" custLinFactNeighborX="1325" custLinFactNeighborY="-133"/>
      <dgm:spPr>
        <a:prstGeom prst="ellipse">
          <a:avLst/>
        </a:prstGeom>
      </dgm:spPr>
    </dgm:pt>
    <dgm:pt modelId="{5398F75A-C539-40A8-8B21-1161BB7FCBEF}" type="pres">
      <dgm:prSet presAssocID="{1FC0B453-0A45-474D-BD16-071051C0029B}" presName="c4text" presStyleLbl="node1" presStyleIdx="3" presStyleCnt="6">
        <dgm:presLayoutVars>
          <dgm:bulletEnabled val="1"/>
        </dgm:presLayoutVars>
      </dgm:prSet>
      <dgm:spPr/>
    </dgm:pt>
    <dgm:pt modelId="{04CC810E-A9C4-4AFA-B51C-D5F1268782E9}" type="pres">
      <dgm:prSet presAssocID="{1FC0B453-0A45-474D-BD16-071051C0029B}" presName="comp5" presStyleCnt="0"/>
      <dgm:spPr/>
    </dgm:pt>
    <dgm:pt modelId="{8AFE3BF6-F5C0-4DF3-A88B-E7FFA24074CF}" type="pres">
      <dgm:prSet presAssocID="{1FC0B453-0A45-474D-BD16-071051C0029B}" presName="circle5" presStyleLbl="node1" presStyleIdx="4" presStyleCnt="6" custAng="0" custScaleX="111912" custScaleY="102128" custLinFactNeighborX="1822" custLinFactNeighborY="-6928"/>
      <dgm:spPr>
        <a:prstGeom prst="ellipse">
          <a:avLst/>
        </a:prstGeom>
      </dgm:spPr>
    </dgm:pt>
    <dgm:pt modelId="{A40812DB-AF76-42A1-969B-EEB304BFCEF4}" type="pres">
      <dgm:prSet presAssocID="{1FC0B453-0A45-474D-BD16-071051C0029B}" presName="c5text" presStyleLbl="node1" presStyleIdx="4" presStyleCnt="6">
        <dgm:presLayoutVars>
          <dgm:bulletEnabled val="1"/>
        </dgm:presLayoutVars>
      </dgm:prSet>
      <dgm:spPr/>
    </dgm:pt>
    <dgm:pt modelId="{2AFD14D8-873F-4D9D-B79F-D06218A77C8A}" type="pres">
      <dgm:prSet presAssocID="{1FC0B453-0A45-474D-BD16-071051C0029B}" presName="comp6" presStyleCnt="0"/>
      <dgm:spPr/>
    </dgm:pt>
    <dgm:pt modelId="{43FADB10-91D6-4C40-A383-A33A49AC2C26}" type="pres">
      <dgm:prSet presAssocID="{1FC0B453-0A45-474D-BD16-071051C0029B}" presName="circle6" presStyleLbl="node1" presStyleIdx="5" presStyleCnt="6" custScaleX="142659" custScaleY="119995" custLinFactNeighborX="0" custLinFactNeighborY="-4930"/>
      <dgm:spPr>
        <a:prstGeom prst="heart">
          <a:avLst/>
        </a:prstGeom>
      </dgm:spPr>
    </dgm:pt>
    <dgm:pt modelId="{21113B33-5E6F-4F3F-BBB2-E8A9DBD29F28}" type="pres">
      <dgm:prSet presAssocID="{1FC0B453-0A45-474D-BD16-071051C0029B}" presName="c6text" presStyleLbl="node1" presStyleIdx="5" presStyleCnt="6">
        <dgm:presLayoutVars>
          <dgm:bulletEnabled val="1"/>
        </dgm:presLayoutVars>
      </dgm:prSet>
      <dgm:spPr>
        <a:prstGeom prst="heart">
          <a:avLst/>
        </a:prstGeom>
      </dgm:spPr>
    </dgm:pt>
  </dgm:ptLst>
  <dgm:cxnLst>
    <dgm:cxn modelId="{604F0201-B950-4E93-B64A-FEAE086C8372}" srcId="{1FC0B453-0A45-474D-BD16-071051C0029B}" destId="{0E9AB0E0-EBB0-4179-B363-6E761751795A}" srcOrd="5" destOrd="0" parTransId="{28295E82-7A6D-4CB1-9B4B-3F5E0F67F297}" sibTransId="{E253A872-B14E-474C-B34A-2813915292B7}"/>
    <dgm:cxn modelId="{08558108-AE2E-4307-8BEC-6B948B8FF704}" type="presOf" srcId="{0E9AB0E0-EBB0-4179-B363-6E761751795A}" destId="{21113B33-5E6F-4F3F-BBB2-E8A9DBD29F28}" srcOrd="1" destOrd="0" presId="urn:microsoft.com/office/officeart/2005/8/layout/venn2"/>
    <dgm:cxn modelId="{CBCC6C0A-778B-4764-8AF7-A673BA2AB049}" srcId="{1FC0B453-0A45-474D-BD16-071051C0029B}" destId="{4C989090-E57B-44DF-BB41-D58163AA8EBB}" srcOrd="2" destOrd="0" parTransId="{4ED9EBD1-77E4-460F-9BA1-831111A92FA2}" sibTransId="{E28AC6B3-8A77-4C5F-875C-E3FAE21C704B}"/>
    <dgm:cxn modelId="{2F443C0B-38B7-401D-A894-19C5D22C3301}" type="presOf" srcId="{DB137004-91A6-4D46-A8B3-CE6ADEEAD11E}" destId="{B450D097-CEC5-4527-9AB0-801477BED398}" srcOrd="1" destOrd="0" presId="urn:microsoft.com/office/officeart/2005/8/layout/venn2"/>
    <dgm:cxn modelId="{7CCEA916-3A68-4F52-B6A9-CD7E9B1DE0EC}" type="presOf" srcId="{D37F7812-7E87-467F-929D-2C21F5322B43}" destId="{8AFE3BF6-F5C0-4DF3-A88B-E7FFA24074CF}" srcOrd="0" destOrd="0" presId="urn:microsoft.com/office/officeart/2005/8/layout/venn2"/>
    <dgm:cxn modelId="{1B40CE29-4F88-430D-B01A-61C75E656EC1}" type="presOf" srcId="{875B0E46-FD28-49AB-8767-9827E75D3A0A}" destId="{7E1EC34E-AB24-4B7B-84DE-AE0CBCF941CE}" srcOrd="1" destOrd="0" presId="urn:microsoft.com/office/officeart/2005/8/layout/venn2"/>
    <dgm:cxn modelId="{9A27FF33-5115-4A51-8140-D23F24468EA1}" type="presOf" srcId="{D37F7812-7E87-467F-929D-2C21F5322B43}" destId="{A40812DB-AF76-42A1-969B-EEB304BFCEF4}" srcOrd="1" destOrd="0" presId="urn:microsoft.com/office/officeart/2005/8/layout/venn2"/>
    <dgm:cxn modelId="{EE2F165D-61D0-4B03-B8C9-287F2BAE126E}" type="presOf" srcId="{4C989090-E57B-44DF-BB41-D58163AA8EBB}" destId="{4D40BBB5-C3BB-4F61-BD57-7EBDC5AFA011}" srcOrd="1" destOrd="0" presId="urn:microsoft.com/office/officeart/2005/8/layout/venn2"/>
    <dgm:cxn modelId="{BE95BD42-2164-4984-A781-DFA3C288F601}" srcId="{1FC0B453-0A45-474D-BD16-071051C0029B}" destId="{D37F7812-7E87-467F-929D-2C21F5322B43}" srcOrd="4" destOrd="0" parTransId="{3AAA65D5-77A9-4FF1-BFE3-FE8E369EE407}" sibTransId="{42FBC721-D2A0-4CBF-89E7-71C5FC11275F}"/>
    <dgm:cxn modelId="{4A68BB54-EB71-4C9C-A129-CD02A800E729}" srcId="{1FC0B453-0A45-474D-BD16-071051C0029B}" destId="{875B0E46-FD28-49AB-8767-9827E75D3A0A}" srcOrd="1" destOrd="0" parTransId="{EFF85A68-E492-4F8E-9766-86696557B8AF}" sibTransId="{51DE6E33-DA4C-4831-98B1-5744B9E67B80}"/>
    <dgm:cxn modelId="{AFFF1155-2076-4F2A-8996-5D8EFDA7ABD8}" type="presOf" srcId="{9BA3E10A-8F76-4148-8AEE-2EFB443CBFEB}" destId="{EA531542-9EE8-4759-8088-C0401F2E36AA}" srcOrd="0" destOrd="0" presId="urn:microsoft.com/office/officeart/2005/8/layout/venn2"/>
    <dgm:cxn modelId="{4E3DA881-AE30-41CA-B113-ACFC3C7AA341}" type="presOf" srcId="{DB137004-91A6-4D46-A8B3-CE6ADEEAD11E}" destId="{D81C86B9-2172-495C-A954-8544B59A45AD}" srcOrd="0" destOrd="0" presId="urn:microsoft.com/office/officeart/2005/8/layout/venn2"/>
    <dgm:cxn modelId="{E68FDAA7-3D8A-45B6-A1A0-1CA2214AF5C9}" srcId="{1FC0B453-0A45-474D-BD16-071051C0029B}" destId="{DB137004-91A6-4D46-A8B3-CE6ADEEAD11E}" srcOrd="0" destOrd="0" parTransId="{C65B5FFB-72E8-4C27-A45D-2051D8ADECB4}" sibTransId="{CE07099E-09FA-4ACF-84C1-5B078D3DA9D8}"/>
    <dgm:cxn modelId="{64C0A8AB-C962-4EED-985E-C9F5D069BD2A}" type="presOf" srcId="{4C989090-E57B-44DF-BB41-D58163AA8EBB}" destId="{DD0F54D5-182D-499A-A876-7E38A62F9B62}" srcOrd="0" destOrd="0" presId="urn:microsoft.com/office/officeart/2005/8/layout/venn2"/>
    <dgm:cxn modelId="{D01FEBAB-1FCF-4DD4-9004-9E588BD47D19}" type="presOf" srcId="{9BA3E10A-8F76-4148-8AEE-2EFB443CBFEB}" destId="{5398F75A-C539-40A8-8B21-1161BB7FCBEF}" srcOrd="1" destOrd="0" presId="urn:microsoft.com/office/officeart/2005/8/layout/venn2"/>
    <dgm:cxn modelId="{AC48D8C3-F8B4-414D-88A7-9FD3017DF50B}" srcId="{1FC0B453-0A45-474D-BD16-071051C0029B}" destId="{9BA3E10A-8F76-4148-8AEE-2EFB443CBFEB}" srcOrd="3" destOrd="0" parTransId="{B5EAB79D-82F3-45D7-AAE1-7DE43CF9A85E}" sibTransId="{0A5EB59A-112F-4677-BD48-37C12FFCB26A}"/>
    <dgm:cxn modelId="{1D075AD6-AC9E-45BE-AD97-0956F3CDCDD0}" type="presOf" srcId="{875B0E46-FD28-49AB-8767-9827E75D3A0A}" destId="{53F965EB-063C-4FAC-A8B8-D10B974A053F}" srcOrd="0" destOrd="0" presId="urn:microsoft.com/office/officeart/2005/8/layout/venn2"/>
    <dgm:cxn modelId="{213E95DC-0B44-4BEF-8432-82193D7D2EDD}" type="presOf" srcId="{0E9AB0E0-EBB0-4179-B363-6E761751795A}" destId="{43FADB10-91D6-4C40-A383-A33A49AC2C26}" srcOrd="0" destOrd="0" presId="urn:microsoft.com/office/officeart/2005/8/layout/venn2"/>
    <dgm:cxn modelId="{4309D3EF-267A-45D2-9F8A-5AE367B39053}" type="presOf" srcId="{1FC0B453-0A45-474D-BD16-071051C0029B}" destId="{D5D6D346-8089-4F1D-93A1-EFE495880C98}" srcOrd="0" destOrd="0" presId="urn:microsoft.com/office/officeart/2005/8/layout/venn2"/>
    <dgm:cxn modelId="{C705F23C-0C0A-4E25-92E0-7EA19E4D6C87}" type="presParOf" srcId="{D5D6D346-8089-4F1D-93A1-EFE495880C98}" destId="{6A407C38-5BF9-4371-9FB6-9A8F411E4E4B}" srcOrd="0" destOrd="0" presId="urn:microsoft.com/office/officeart/2005/8/layout/venn2"/>
    <dgm:cxn modelId="{216AE6CA-2007-4579-AC2A-4AE7FFDB367D}" type="presParOf" srcId="{6A407C38-5BF9-4371-9FB6-9A8F411E4E4B}" destId="{D81C86B9-2172-495C-A954-8544B59A45AD}" srcOrd="0" destOrd="0" presId="urn:microsoft.com/office/officeart/2005/8/layout/venn2"/>
    <dgm:cxn modelId="{FA525533-498F-419C-BC94-0ADE57DE3E10}" type="presParOf" srcId="{6A407C38-5BF9-4371-9FB6-9A8F411E4E4B}" destId="{B450D097-CEC5-4527-9AB0-801477BED398}" srcOrd="1" destOrd="0" presId="urn:microsoft.com/office/officeart/2005/8/layout/venn2"/>
    <dgm:cxn modelId="{00F9986B-94DD-4532-979C-1DC5D098AA5C}" type="presParOf" srcId="{D5D6D346-8089-4F1D-93A1-EFE495880C98}" destId="{7BE44F82-33EC-41A7-A4B0-3877F02036C3}" srcOrd="1" destOrd="0" presId="urn:microsoft.com/office/officeart/2005/8/layout/venn2"/>
    <dgm:cxn modelId="{36FC5EAD-F866-4A43-AFD3-F14575043148}" type="presParOf" srcId="{7BE44F82-33EC-41A7-A4B0-3877F02036C3}" destId="{53F965EB-063C-4FAC-A8B8-D10B974A053F}" srcOrd="0" destOrd="0" presId="urn:microsoft.com/office/officeart/2005/8/layout/venn2"/>
    <dgm:cxn modelId="{B44248F8-FDEC-43F8-BF79-8ECDEEF8F066}" type="presParOf" srcId="{7BE44F82-33EC-41A7-A4B0-3877F02036C3}" destId="{7E1EC34E-AB24-4B7B-84DE-AE0CBCF941CE}" srcOrd="1" destOrd="0" presId="urn:microsoft.com/office/officeart/2005/8/layout/venn2"/>
    <dgm:cxn modelId="{4FA02E47-D095-47F4-9E27-B8D5C55FAA17}" type="presParOf" srcId="{D5D6D346-8089-4F1D-93A1-EFE495880C98}" destId="{0C31187A-BA60-4943-8DAC-CADC94241DD1}" srcOrd="2" destOrd="0" presId="urn:microsoft.com/office/officeart/2005/8/layout/venn2"/>
    <dgm:cxn modelId="{0460E442-2BF6-491B-95B8-39A2BF90E31E}" type="presParOf" srcId="{0C31187A-BA60-4943-8DAC-CADC94241DD1}" destId="{DD0F54D5-182D-499A-A876-7E38A62F9B62}" srcOrd="0" destOrd="0" presId="urn:microsoft.com/office/officeart/2005/8/layout/venn2"/>
    <dgm:cxn modelId="{229D01CF-DA24-462E-A641-E9166F215618}" type="presParOf" srcId="{0C31187A-BA60-4943-8DAC-CADC94241DD1}" destId="{4D40BBB5-C3BB-4F61-BD57-7EBDC5AFA011}" srcOrd="1" destOrd="0" presId="urn:microsoft.com/office/officeart/2005/8/layout/venn2"/>
    <dgm:cxn modelId="{4D69A6DB-06FE-43BD-AEB2-2EA4DBC766DA}" type="presParOf" srcId="{D5D6D346-8089-4F1D-93A1-EFE495880C98}" destId="{602A337E-A01B-4532-9F45-91234BE19220}" srcOrd="3" destOrd="0" presId="urn:microsoft.com/office/officeart/2005/8/layout/venn2"/>
    <dgm:cxn modelId="{EFBE60F3-62A1-4004-B11B-5A84C6B46384}" type="presParOf" srcId="{602A337E-A01B-4532-9F45-91234BE19220}" destId="{EA531542-9EE8-4759-8088-C0401F2E36AA}" srcOrd="0" destOrd="0" presId="urn:microsoft.com/office/officeart/2005/8/layout/venn2"/>
    <dgm:cxn modelId="{D6822E40-0D7F-4662-9CDD-C5E003A81984}" type="presParOf" srcId="{602A337E-A01B-4532-9F45-91234BE19220}" destId="{5398F75A-C539-40A8-8B21-1161BB7FCBEF}" srcOrd="1" destOrd="0" presId="urn:microsoft.com/office/officeart/2005/8/layout/venn2"/>
    <dgm:cxn modelId="{BB27CE52-87B4-4CD6-A5D4-B61A82D8C467}" type="presParOf" srcId="{D5D6D346-8089-4F1D-93A1-EFE495880C98}" destId="{04CC810E-A9C4-4AFA-B51C-D5F1268782E9}" srcOrd="4" destOrd="0" presId="urn:microsoft.com/office/officeart/2005/8/layout/venn2"/>
    <dgm:cxn modelId="{8A619B1D-2F2C-4511-9849-18AE78C5971B}" type="presParOf" srcId="{04CC810E-A9C4-4AFA-B51C-D5F1268782E9}" destId="{8AFE3BF6-F5C0-4DF3-A88B-E7FFA24074CF}" srcOrd="0" destOrd="0" presId="urn:microsoft.com/office/officeart/2005/8/layout/venn2"/>
    <dgm:cxn modelId="{714C1E03-D426-49B8-BE84-0DBB00E7A40B}" type="presParOf" srcId="{04CC810E-A9C4-4AFA-B51C-D5F1268782E9}" destId="{A40812DB-AF76-42A1-969B-EEB304BFCEF4}" srcOrd="1" destOrd="0" presId="urn:microsoft.com/office/officeart/2005/8/layout/venn2"/>
    <dgm:cxn modelId="{A4E83708-FFF7-4CF9-9BAE-91EB1FA1A80A}" type="presParOf" srcId="{D5D6D346-8089-4F1D-93A1-EFE495880C98}" destId="{2AFD14D8-873F-4D9D-B79F-D06218A77C8A}" srcOrd="5" destOrd="0" presId="urn:microsoft.com/office/officeart/2005/8/layout/venn2"/>
    <dgm:cxn modelId="{BC841B30-58D7-4926-B2E8-E967264FF17A}" type="presParOf" srcId="{2AFD14D8-873F-4D9D-B79F-D06218A77C8A}" destId="{43FADB10-91D6-4C40-A383-A33A49AC2C26}" srcOrd="0" destOrd="0" presId="urn:microsoft.com/office/officeart/2005/8/layout/venn2"/>
    <dgm:cxn modelId="{ACED24B2-4714-44D4-9730-9BDEC09FE260}" type="presParOf" srcId="{2AFD14D8-873F-4D9D-B79F-D06218A77C8A}" destId="{21113B33-5E6F-4F3F-BBB2-E8A9DBD29F28}"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C86B9-2172-495C-A954-8544B59A45AD}">
      <dsp:nvSpPr>
        <dsp:cNvPr id="0" name=""/>
        <dsp:cNvSpPr/>
      </dsp:nvSpPr>
      <dsp:spPr>
        <a:xfrm>
          <a:off x="1919044" y="0"/>
          <a:ext cx="6201807" cy="5808131"/>
        </a:xfrm>
        <a:prstGeom prst="ellipse">
          <a:avLst/>
        </a:prstGeom>
        <a:solidFill>
          <a:srgbClr val="7030A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sv-FI" sz="1400" b="1" kern="1200" dirty="0" err="1">
              <a:solidFill>
                <a:schemeClr val="bg1">
                  <a:lumMod val="85000"/>
                </a:schemeClr>
              </a:solidFill>
              <a:latin typeface="Calibri" panose="020F0502020204030204"/>
              <a:ea typeface="+mn-ea"/>
              <a:cs typeface="+mn-cs"/>
            </a:rPr>
            <a:t>Kansainvälinen</a:t>
          </a:r>
          <a:r>
            <a:rPr lang="sv-FI" sz="1400" b="1" kern="1200" dirty="0">
              <a:solidFill>
                <a:schemeClr val="bg1">
                  <a:lumMod val="85000"/>
                </a:schemeClr>
              </a:solidFill>
              <a:latin typeface="Calibri" panose="020F0502020204030204"/>
              <a:ea typeface="+mn-ea"/>
              <a:cs typeface="+mn-cs"/>
            </a:rPr>
            <a:t> </a:t>
          </a:r>
          <a:r>
            <a:rPr lang="sv-FI" sz="1400" b="1" kern="1200" dirty="0" err="1">
              <a:solidFill>
                <a:schemeClr val="bg1">
                  <a:lumMod val="85000"/>
                </a:schemeClr>
              </a:solidFill>
              <a:latin typeface="Calibri" panose="020F0502020204030204"/>
              <a:ea typeface="+mn-ea"/>
              <a:cs typeface="+mn-cs"/>
            </a:rPr>
            <a:t>taso</a:t>
          </a:r>
          <a:r>
            <a:rPr lang="sv-FI" sz="1400" b="1" kern="1200" dirty="0">
              <a:solidFill>
                <a:schemeClr val="bg1">
                  <a:lumMod val="85000"/>
                </a:schemeClr>
              </a:solidFill>
              <a:latin typeface="Calibri" panose="020F0502020204030204"/>
              <a:ea typeface="+mn-ea"/>
              <a:cs typeface="+mn-cs"/>
            </a:rPr>
            <a:t>:</a:t>
          </a:r>
        </a:p>
        <a:p>
          <a:pPr marL="0" lvl="0" indent="0" algn="ctr" defTabSz="622300">
            <a:lnSpc>
              <a:spcPct val="90000"/>
            </a:lnSpc>
            <a:spcBef>
              <a:spcPct val="0"/>
            </a:spcBef>
            <a:spcAft>
              <a:spcPct val="35000"/>
            </a:spcAft>
            <a:buNone/>
          </a:pPr>
          <a:r>
            <a:rPr lang="sv-FI" sz="1200" b="1" kern="1200" dirty="0" err="1">
              <a:solidFill>
                <a:schemeClr val="bg1">
                  <a:lumMod val="85000"/>
                </a:schemeClr>
              </a:solidFill>
              <a:latin typeface="Calibri" panose="020F0502020204030204"/>
              <a:ea typeface="+mn-ea"/>
              <a:cs typeface="+mn-cs"/>
            </a:rPr>
            <a:t>Kansainväliset</a:t>
          </a:r>
          <a:r>
            <a:rPr lang="sv-FI" sz="1200" b="1" kern="1200" dirty="0">
              <a:solidFill>
                <a:schemeClr val="bg1">
                  <a:lumMod val="85000"/>
                </a:schemeClr>
              </a:solidFill>
              <a:latin typeface="Calibri" panose="020F0502020204030204"/>
              <a:ea typeface="+mn-ea"/>
              <a:cs typeface="+mn-cs"/>
            </a:rPr>
            <a:t> </a:t>
          </a:r>
          <a:r>
            <a:rPr lang="sv-FI" sz="1200" b="1" kern="1200" dirty="0" err="1">
              <a:solidFill>
                <a:schemeClr val="bg1">
                  <a:lumMod val="85000"/>
                </a:schemeClr>
              </a:solidFill>
              <a:latin typeface="Calibri" panose="020F0502020204030204"/>
              <a:ea typeface="+mn-ea"/>
              <a:cs typeface="+mn-cs"/>
            </a:rPr>
            <a:t>sopimukset</a:t>
          </a:r>
          <a:r>
            <a:rPr lang="sv-FI" sz="1200" b="1" kern="1200" dirty="0">
              <a:solidFill>
                <a:schemeClr val="bg1">
                  <a:lumMod val="85000"/>
                </a:schemeClr>
              </a:solidFill>
              <a:latin typeface="Calibri" panose="020F0502020204030204"/>
              <a:ea typeface="+mn-ea"/>
              <a:cs typeface="+mn-cs"/>
            </a:rPr>
            <a:t> mm. Lasten </a:t>
          </a:r>
          <a:r>
            <a:rPr lang="sv-FI" sz="1200" b="1" kern="1200" dirty="0" err="1">
              <a:solidFill>
                <a:schemeClr val="bg1">
                  <a:lumMod val="85000"/>
                </a:schemeClr>
              </a:solidFill>
              <a:latin typeface="Calibri" panose="020F0502020204030204"/>
              <a:ea typeface="+mn-ea"/>
              <a:cs typeface="+mn-cs"/>
            </a:rPr>
            <a:t>oikeuksien</a:t>
          </a:r>
          <a:r>
            <a:rPr lang="sv-FI" sz="1200" b="1" kern="1200" dirty="0">
              <a:solidFill>
                <a:schemeClr val="bg1">
                  <a:lumMod val="85000"/>
                </a:schemeClr>
              </a:solidFill>
              <a:latin typeface="Calibri" panose="020F0502020204030204"/>
              <a:ea typeface="+mn-ea"/>
              <a:cs typeface="+mn-cs"/>
            </a:rPr>
            <a:t> </a:t>
          </a:r>
          <a:r>
            <a:rPr lang="sv-FI" sz="1200" b="1" kern="1200" dirty="0" err="1">
              <a:solidFill>
                <a:schemeClr val="bg1">
                  <a:lumMod val="85000"/>
                </a:schemeClr>
              </a:solidFill>
              <a:latin typeface="Calibri" panose="020F0502020204030204"/>
              <a:ea typeface="+mn-ea"/>
              <a:cs typeface="+mn-cs"/>
            </a:rPr>
            <a:t>sopimus</a:t>
          </a:r>
          <a:endParaRPr lang="sv-FI" sz="1200" b="1" kern="1200" dirty="0">
            <a:solidFill>
              <a:schemeClr val="bg1">
                <a:lumMod val="85000"/>
              </a:schemeClr>
            </a:solidFill>
            <a:latin typeface="Calibri" panose="020F0502020204030204"/>
            <a:ea typeface="+mn-ea"/>
            <a:cs typeface="+mn-cs"/>
          </a:endParaRPr>
        </a:p>
      </dsp:txBody>
      <dsp:txXfrm>
        <a:off x="3857108" y="290406"/>
        <a:ext cx="2325677" cy="580813"/>
      </dsp:txXfrm>
    </dsp:sp>
    <dsp:sp modelId="{53F965EB-063C-4FAC-A8B8-D10B974A053F}">
      <dsp:nvSpPr>
        <dsp:cNvPr id="0" name=""/>
        <dsp:cNvSpPr/>
      </dsp:nvSpPr>
      <dsp:spPr>
        <a:xfrm>
          <a:off x="2475974" y="909544"/>
          <a:ext cx="5087981" cy="4887789"/>
        </a:xfrm>
        <a:prstGeom prst="ellipse">
          <a:avLst/>
        </a:prstGeom>
        <a:solidFill>
          <a:srgbClr val="0070C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sv-FI" sz="1600" b="1" kern="1200" dirty="0" err="1">
              <a:solidFill>
                <a:schemeClr val="tx1"/>
              </a:solidFill>
              <a:latin typeface="Calibri" panose="020F0502020204030204"/>
              <a:ea typeface="+mn-ea"/>
              <a:cs typeface="+mn-cs"/>
            </a:rPr>
            <a:t>Valtakunnallinen</a:t>
          </a:r>
          <a:r>
            <a:rPr lang="sv-FI" sz="1600" b="1" kern="1200" dirty="0">
              <a:solidFill>
                <a:schemeClr val="tx1"/>
              </a:solidFill>
              <a:latin typeface="Calibri" panose="020F0502020204030204"/>
              <a:ea typeface="+mn-ea"/>
              <a:cs typeface="+mn-cs"/>
            </a:rPr>
            <a:t> </a:t>
          </a:r>
          <a:r>
            <a:rPr lang="sv-FI" sz="1600" b="1" kern="1200" dirty="0" err="1">
              <a:solidFill>
                <a:schemeClr val="tx1"/>
              </a:solidFill>
              <a:latin typeface="Calibri" panose="020F0502020204030204"/>
              <a:ea typeface="+mn-ea"/>
              <a:cs typeface="+mn-cs"/>
            </a:rPr>
            <a:t>taso</a:t>
          </a:r>
          <a:r>
            <a:rPr lang="sv-FI" sz="1600" b="1" kern="1200" dirty="0">
              <a:solidFill>
                <a:schemeClr val="tx1"/>
              </a:solidFill>
              <a:latin typeface="Calibri" panose="020F0502020204030204"/>
              <a:ea typeface="+mn-ea"/>
              <a:cs typeface="+mn-cs"/>
            </a:rPr>
            <a:t>  </a:t>
          </a:r>
        </a:p>
      </dsp:txBody>
      <dsp:txXfrm>
        <a:off x="3922869" y="1190591"/>
        <a:ext cx="2194192" cy="562095"/>
      </dsp:txXfrm>
    </dsp:sp>
    <dsp:sp modelId="{DD0F54D5-182D-499A-A876-7E38A62F9B62}">
      <dsp:nvSpPr>
        <dsp:cNvPr id="0" name=""/>
        <dsp:cNvSpPr/>
      </dsp:nvSpPr>
      <dsp:spPr>
        <a:xfrm>
          <a:off x="2839885" y="1593136"/>
          <a:ext cx="4360089" cy="4219131"/>
        </a:xfrm>
        <a:prstGeom prst="ellipse">
          <a:avLst/>
        </a:prstGeom>
        <a:solidFill>
          <a:srgbClr val="FFC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sv-FI" sz="1600" b="1" kern="1200" dirty="0" err="1">
              <a:solidFill>
                <a:schemeClr val="tx1"/>
              </a:solidFill>
              <a:latin typeface="Calibri" panose="020F0502020204030204"/>
              <a:ea typeface="+mn-ea"/>
              <a:cs typeface="+mn-cs"/>
            </a:rPr>
            <a:t>Paikallinen</a:t>
          </a:r>
          <a:r>
            <a:rPr lang="sv-FI" sz="1600" b="1" kern="1200" dirty="0">
              <a:solidFill>
                <a:schemeClr val="tx1"/>
              </a:solidFill>
              <a:latin typeface="Calibri" panose="020F0502020204030204"/>
              <a:ea typeface="+mn-ea"/>
              <a:cs typeface="+mn-cs"/>
            </a:rPr>
            <a:t> </a:t>
          </a:r>
          <a:r>
            <a:rPr lang="sv-FI" sz="1600" b="1" kern="1200" dirty="0" err="1">
              <a:solidFill>
                <a:schemeClr val="tx1"/>
              </a:solidFill>
              <a:latin typeface="Calibri" panose="020F0502020204030204"/>
              <a:ea typeface="+mn-ea"/>
              <a:cs typeface="+mn-cs"/>
            </a:rPr>
            <a:t>taso</a:t>
          </a:r>
          <a:endParaRPr lang="sv-FI" sz="1600" b="1" kern="1200" dirty="0">
            <a:solidFill>
              <a:schemeClr val="tx1"/>
            </a:solidFill>
            <a:latin typeface="Calibri" panose="020F0502020204030204"/>
            <a:ea typeface="+mn-ea"/>
            <a:cs typeface="+mn-cs"/>
          </a:endParaRPr>
        </a:p>
      </dsp:txBody>
      <dsp:txXfrm>
        <a:off x="3891757" y="1884256"/>
        <a:ext cx="2256346" cy="582240"/>
      </dsp:txXfrm>
    </dsp:sp>
    <dsp:sp modelId="{EA531542-9EE8-4759-8088-C0401F2E36AA}">
      <dsp:nvSpPr>
        <dsp:cNvPr id="0" name=""/>
        <dsp:cNvSpPr/>
      </dsp:nvSpPr>
      <dsp:spPr>
        <a:xfrm>
          <a:off x="3266008" y="2403234"/>
          <a:ext cx="3507850" cy="3461658"/>
        </a:xfrm>
        <a:prstGeom prst="ellipse">
          <a:avLst/>
        </a:prstGeom>
        <a:solidFill>
          <a:srgbClr val="00B05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sv-FI" sz="1400" b="1" kern="1200" dirty="0" err="1">
              <a:solidFill>
                <a:schemeClr val="tx1"/>
              </a:solidFill>
              <a:latin typeface="Calibri" panose="020F0502020204030204"/>
              <a:ea typeface="+mn-ea"/>
              <a:cs typeface="+mn-cs"/>
            </a:rPr>
            <a:t>Yksikkötaso</a:t>
          </a:r>
          <a:endParaRPr lang="sv-FI" sz="1400" b="1" kern="1200" dirty="0">
            <a:solidFill>
              <a:schemeClr val="tx1"/>
            </a:solidFill>
            <a:latin typeface="Calibri" panose="020F0502020204030204"/>
            <a:ea typeface="+mn-ea"/>
            <a:cs typeface="+mn-cs"/>
          </a:endParaRPr>
        </a:p>
      </dsp:txBody>
      <dsp:txXfrm>
        <a:off x="4072813" y="2714783"/>
        <a:ext cx="1894239" cy="623098"/>
      </dsp:txXfrm>
    </dsp:sp>
    <dsp:sp modelId="{8AFE3BF6-F5C0-4DF3-A88B-E7FFA24074CF}">
      <dsp:nvSpPr>
        <dsp:cNvPr id="0" name=""/>
        <dsp:cNvSpPr/>
      </dsp:nvSpPr>
      <dsp:spPr>
        <a:xfrm>
          <a:off x="3719936" y="3226621"/>
          <a:ext cx="2599998" cy="2372691"/>
        </a:xfrm>
        <a:prstGeom prst="ellipse">
          <a:avLst/>
        </a:prstGeom>
        <a:blipFill rotWithShape="0">
          <a:blip xmlns:r="http://schemas.openxmlformats.org/officeDocument/2006/relationships" r:embed="rId1"/>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endParaRPr lang="sv-FI" sz="2000" kern="1200" dirty="0">
            <a:solidFill>
              <a:sysClr val="window" lastClr="FFFFFF"/>
            </a:solidFill>
            <a:latin typeface="Calibri" panose="020F0502020204030204"/>
            <a:ea typeface="+mn-ea"/>
            <a:cs typeface="+mn-cs"/>
          </a:endParaRPr>
        </a:p>
      </dsp:txBody>
      <dsp:txXfrm>
        <a:off x="4174936" y="3523207"/>
        <a:ext cx="1689999" cy="593172"/>
      </dsp:txXfrm>
    </dsp:sp>
    <dsp:sp modelId="{43FADB10-91D6-4C40-A383-A33A49AC2C26}">
      <dsp:nvSpPr>
        <dsp:cNvPr id="0" name=""/>
        <dsp:cNvSpPr/>
      </dsp:nvSpPr>
      <dsp:spPr>
        <a:xfrm>
          <a:off x="3941878" y="4066763"/>
          <a:ext cx="2071455" cy="1742366"/>
        </a:xfrm>
        <a:prstGeom prst="heart">
          <a:avLst/>
        </a:prstGeom>
        <a:solidFill>
          <a:srgbClr val="FF00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endParaRPr lang="fi-FI" sz="1000" b="1" kern="1200" dirty="0">
            <a:solidFill>
              <a:sysClr val="window" lastClr="FFFFFF"/>
            </a:solidFill>
            <a:latin typeface="Calibri" panose="020F0502020204030204"/>
            <a:ea typeface="+mn-ea"/>
            <a:cs typeface="+mn-cs"/>
          </a:endParaRPr>
        </a:p>
        <a:p>
          <a:pPr marL="0" lvl="0" indent="0" algn="ctr" defTabSz="444500">
            <a:lnSpc>
              <a:spcPct val="90000"/>
            </a:lnSpc>
            <a:spcBef>
              <a:spcPct val="0"/>
            </a:spcBef>
            <a:spcAft>
              <a:spcPct val="35000"/>
            </a:spcAft>
            <a:buNone/>
          </a:pPr>
          <a:endParaRPr lang="fi-FI" sz="1100" b="1" kern="1200" dirty="0">
            <a:solidFill>
              <a:schemeClr val="tx1"/>
            </a:solidFill>
            <a:latin typeface="Calibri" panose="020F0502020204030204"/>
            <a:ea typeface="+mn-ea"/>
            <a:cs typeface="+mn-cs"/>
          </a:endParaRPr>
        </a:p>
        <a:p>
          <a:pPr marL="0" lvl="0" indent="0" algn="ctr" defTabSz="444500">
            <a:lnSpc>
              <a:spcPct val="90000"/>
            </a:lnSpc>
            <a:spcBef>
              <a:spcPct val="0"/>
            </a:spcBef>
            <a:spcAft>
              <a:spcPct val="35000"/>
            </a:spcAft>
            <a:buNone/>
          </a:pPr>
          <a:r>
            <a:rPr lang="fi-FI" sz="1400" b="1" u="sng" kern="1200" dirty="0">
              <a:solidFill>
                <a:schemeClr val="tx1"/>
              </a:solidFill>
              <a:latin typeface="Calibri" panose="020F0502020204030204"/>
              <a:ea typeface="+mn-ea"/>
              <a:cs typeface="+mn-cs"/>
            </a:rPr>
            <a:t>Yksilötaso</a:t>
          </a:r>
        </a:p>
        <a:p>
          <a:pPr marL="0" lvl="0" indent="0" algn="ctr" defTabSz="444500">
            <a:lnSpc>
              <a:spcPct val="90000"/>
            </a:lnSpc>
            <a:spcBef>
              <a:spcPct val="0"/>
            </a:spcBef>
            <a:spcAft>
              <a:spcPct val="35000"/>
            </a:spcAft>
            <a:buNone/>
          </a:pPr>
          <a:r>
            <a:rPr lang="fi-FI" sz="1400" b="1" kern="1200" dirty="0">
              <a:solidFill>
                <a:schemeClr val="tx1"/>
              </a:solidFill>
              <a:latin typeface="Calibri" panose="020F0502020204030204"/>
              <a:ea typeface="+mn-ea"/>
              <a:cs typeface="+mn-cs"/>
            </a:rPr>
            <a:t>Kaiken</a:t>
          </a:r>
        </a:p>
        <a:p>
          <a:pPr marL="0" lvl="0" indent="0" algn="ctr" defTabSz="444500">
            <a:lnSpc>
              <a:spcPct val="90000"/>
            </a:lnSpc>
            <a:spcBef>
              <a:spcPct val="0"/>
            </a:spcBef>
            <a:spcAft>
              <a:spcPct val="35000"/>
            </a:spcAft>
            <a:buNone/>
          </a:pPr>
          <a:r>
            <a:rPr lang="fi-FI" sz="1400" b="1" kern="1200" dirty="0">
              <a:solidFill>
                <a:schemeClr val="tx1"/>
              </a:solidFill>
              <a:latin typeface="Calibri" panose="020F0502020204030204"/>
              <a:ea typeface="+mn-ea"/>
              <a:cs typeface="+mn-cs"/>
            </a:rPr>
            <a:t>keskiössä on </a:t>
          </a:r>
        </a:p>
        <a:p>
          <a:pPr marL="0" lvl="0" indent="0" algn="ctr" defTabSz="444500">
            <a:lnSpc>
              <a:spcPct val="90000"/>
            </a:lnSpc>
            <a:spcBef>
              <a:spcPct val="0"/>
            </a:spcBef>
            <a:spcAft>
              <a:spcPct val="35000"/>
            </a:spcAft>
            <a:buNone/>
          </a:pPr>
          <a:r>
            <a:rPr lang="fi-FI" sz="1400" b="1" kern="1200" dirty="0">
              <a:solidFill>
                <a:schemeClr val="tx1"/>
              </a:solidFill>
              <a:latin typeface="Calibri" panose="020F0502020204030204"/>
              <a:ea typeface="+mn-ea"/>
              <a:cs typeface="+mn-cs"/>
            </a:rPr>
            <a:t> LAPSI</a:t>
          </a:r>
          <a:endParaRPr lang="sv-FI" sz="1400" kern="1200" dirty="0">
            <a:solidFill>
              <a:schemeClr val="tx1"/>
            </a:solidFill>
            <a:latin typeface="Calibri" panose="020F0502020204030204"/>
            <a:ea typeface="+mn-ea"/>
            <a:cs typeface="+mn-cs"/>
          </a:endParaRPr>
        </a:p>
      </dsp:txBody>
      <dsp:txXfrm>
        <a:off x="4489359" y="4720151"/>
        <a:ext cx="976494" cy="362993"/>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E89FC3F-A7A2-4B1C-B542-D4A44585B6D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332564E4-A25D-472C-94DD-41EBC366D5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C083BF92-0A61-4D38-9CCA-EED072F5BCA7}"/>
              </a:ext>
            </a:extLst>
          </p:cNvPr>
          <p:cNvSpPr>
            <a:spLocks noGrp="1"/>
          </p:cNvSpPr>
          <p:nvPr>
            <p:ph type="dt" sz="half" idx="10"/>
          </p:nvPr>
        </p:nvSpPr>
        <p:spPr/>
        <p:txBody>
          <a:bodyPr/>
          <a:lstStyle/>
          <a:p>
            <a:fld id="{EA1116F3-CAF2-4CED-86E2-58B38397225E}" type="datetimeFigureOut">
              <a:rPr lang="fi-FI" smtClean="0"/>
              <a:t>6.4.2022</a:t>
            </a:fld>
            <a:endParaRPr lang="fi-FI"/>
          </a:p>
        </p:txBody>
      </p:sp>
      <p:sp>
        <p:nvSpPr>
          <p:cNvPr id="5" name="Alatunnisteen paikkamerkki 4">
            <a:extLst>
              <a:ext uri="{FF2B5EF4-FFF2-40B4-BE49-F238E27FC236}">
                <a16:creationId xmlns:a16="http://schemas.microsoft.com/office/drawing/2014/main" id="{14F81EBD-38AF-4E97-A56F-E49A702524B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69DA1F0-2602-4275-B1F6-3F6E366A2FF9}"/>
              </a:ext>
            </a:extLst>
          </p:cNvPr>
          <p:cNvSpPr>
            <a:spLocks noGrp="1"/>
          </p:cNvSpPr>
          <p:nvPr>
            <p:ph type="sldNum" sz="quarter" idx="12"/>
          </p:nvPr>
        </p:nvSpPr>
        <p:spPr/>
        <p:txBody>
          <a:bodyPr/>
          <a:lstStyle/>
          <a:p>
            <a:fld id="{BE7D9969-B4DE-4791-923D-A8FB52A4506A}" type="slidenum">
              <a:rPr lang="fi-FI" smtClean="0"/>
              <a:t>‹#›</a:t>
            </a:fld>
            <a:endParaRPr lang="fi-FI"/>
          </a:p>
        </p:txBody>
      </p:sp>
    </p:spTree>
    <p:extLst>
      <p:ext uri="{BB962C8B-B14F-4D97-AF65-F5344CB8AC3E}">
        <p14:creationId xmlns:p14="http://schemas.microsoft.com/office/powerpoint/2010/main" val="2171233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E773F5-DD2F-4228-BEBC-DFE887874D83}"/>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F499C1CF-6BCD-48BD-A48A-CED95622AD36}"/>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02838D55-4016-4BE8-B1A3-2611FDE1B6FE}"/>
              </a:ext>
            </a:extLst>
          </p:cNvPr>
          <p:cNvSpPr>
            <a:spLocks noGrp="1"/>
          </p:cNvSpPr>
          <p:nvPr>
            <p:ph type="dt" sz="half" idx="10"/>
          </p:nvPr>
        </p:nvSpPr>
        <p:spPr/>
        <p:txBody>
          <a:bodyPr/>
          <a:lstStyle/>
          <a:p>
            <a:fld id="{EA1116F3-CAF2-4CED-86E2-58B38397225E}" type="datetimeFigureOut">
              <a:rPr lang="fi-FI" smtClean="0"/>
              <a:t>6.4.2022</a:t>
            </a:fld>
            <a:endParaRPr lang="fi-FI"/>
          </a:p>
        </p:txBody>
      </p:sp>
      <p:sp>
        <p:nvSpPr>
          <p:cNvPr id="5" name="Alatunnisteen paikkamerkki 4">
            <a:extLst>
              <a:ext uri="{FF2B5EF4-FFF2-40B4-BE49-F238E27FC236}">
                <a16:creationId xmlns:a16="http://schemas.microsoft.com/office/drawing/2014/main" id="{8AAAFF9A-1A67-4A74-8DF8-B1FE981B256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DEE9A156-FD73-42D2-9996-B4E45F47737B}"/>
              </a:ext>
            </a:extLst>
          </p:cNvPr>
          <p:cNvSpPr>
            <a:spLocks noGrp="1"/>
          </p:cNvSpPr>
          <p:nvPr>
            <p:ph type="sldNum" sz="quarter" idx="12"/>
          </p:nvPr>
        </p:nvSpPr>
        <p:spPr/>
        <p:txBody>
          <a:bodyPr/>
          <a:lstStyle/>
          <a:p>
            <a:fld id="{BE7D9969-B4DE-4791-923D-A8FB52A4506A}" type="slidenum">
              <a:rPr lang="fi-FI" smtClean="0"/>
              <a:t>‹#›</a:t>
            </a:fld>
            <a:endParaRPr lang="fi-FI"/>
          </a:p>
        </p:txBody>
      </p:sp>
    </p:spTree>
    <p:extLst>
      <p:ext uri="{BB962C8B-B14F-4D97-AF65-F5344CB8AC3E}">
        <p14:creationId xmlns:p14="http://schemas.microsoft.com/office/powerpoint/2010/main" val="36442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ABBDAF6E-99CC-4691-AC10-5FCC6DD5947F}"/>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EC681F37-5776-4EA0-B09C-5B33CBAA07F8}"/>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FDD3B318-E038-4871-897F-4CF1830967A4}"/>
              </a:ext>
            </a:extLst>
          </p:cNvPr>
          <p:cNvSpPr>
            <a:spLocks noGrp="1"/>
          </p:cNvSpPr>
          <p:nvPr>
            <p:ph type="dt" sz="half" idx="10"/>
          </p:nvPr>
        </p:nvSpPr>
        <p:spPr/>
        <p:txBody>
          <a:bodyPr/>
          <a:lstStyle/>
          <a:p>
            <a:fld id="{EA1116F3-CAF2-4CED-86E2-58B38397225E}" type="datetimeFigureOut">
              <a:rPr lang="fi-FI" smtClean="0"/>
              <a:t>6.4.2022</a:t>
            </a:fld>
            <a:endParaRPr lang="fi-FI"/>
          </a:p>
        </p:txBody>
      </p:sp>
      <p:sp>
        <p:nvSpPr>
          <p:cNvPr id="5" name="Alatunnisteen paikkamerkki 4">
            <a:extLst>
              <a:ext uri="{FF2B5EF4-FFF2-40B4-BE49-F238E27FC236}">
                <a16:creationId xmlns:a16="http://schemas.microsoft.com/office/drawing/2014/main" id="{38A442A8-9F88-43D7-8E7E-E8254FE226F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C6B2CAF1-2ACF-43DD-A0BD-E23AA7726CCB}"/>
              </a:ext>
            </a:extLst>
          </p:cNvPr>
          <p:cNvSpPr>
            <a:spLocks noGrp="1"/>
          </p:cNvSpPr>
          <p:nvPr>
            <p:ph type="sldNum" sz="quarter" idx="12"/>
          </p:nvPr>
        </p:nvSpPr>
        <p:spPr/>
        <p:txBody>
          <a:bodyPr/>
          <a:lstStyle/>
          <a:p>
            <a:fld id="{BE7D9969-B4DE-4791-923D-A8FB52A4506A}" type="slidenum">
              <a:rPr lang="fi-FI" smtClean="0"/>
              <a:t>‹#›</a:t>
            </a:fld>
            <a:endParaRPr lang="fi-FI"/>
          </a:p>
        </p:txBody>
      </p:sp>
    </p:spTree>
    <p:extLst>
      <p:ext uri="{BB962C8B-B14F-4D97-AF65-F5344CB8AC3E}">
        <p14:creationId xmlns:p14="http://schemas.microsoft.com/office/powerpoint/2010/main" val="3204986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F98DECD-1FB2-4BE2-AB1E-97CCAC0874AD}"/>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26B93573-76F8-4FA7-98FD-C313A4585CCD}"/>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C3A49F75-5A59-4F61-982F-503A73C5D5F6}"/>
              </a:ext>
            </a:extLst>
          </p:cNvPr>
          <p:cNvSpPr>
            <a:spLocks noGrp="1"/>
          </p:cNvSpPr>
          <p:nvPr>
            <p:ph type="dt" sz="half" idx="10"/>
          </p:nvPr>
        </p:nvSpPr>
        <p:spPr/>
        <p:txBody>
          <a:bodyPr/>
          <a:lstStyle/>
          <a:p>
            <a:fld id="{EA1116F3-CAF2-4CED-86E2-58B38397225E}" type="datetimeFigureOut">
              <a:rPr lang="fi-FI" smtClean="0"/>
              <a:t>6.4.2022</a:t>
            </a:fld>
            <a:endParaRPr lang="fi-FI"/>
          </a:p>
        </p:txBody>
      </p:sp>
      <p:sp>
        <p:nvSpPr>
          <p:cNvPr id="5" name="Alatunnisteen paikkamerkki 4">
            <a:extLst>
              <a:ext uri="{FF2B5EF4-FFF2-40B4-BE49-F238E27FC236}">
                <a16:creationId xmlns:a16="http://schemas.microsoft.com/office/drawing/2014/main" id="{327691EC-A1BB-4798-9F15-A1F944AA7561}"/>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B170041-DE5F-4CE2-86EA-F1F4C2F98DEC}"/>
              </a:ext>
            </a:extLst>
          </p:cNvPr>
          <p:cNvSpPr>
            <a:spLocks noGrp="1"/>
          </p:cNvSpPr>
          <p:nvPr>
            <p:ph type="sldNum" sz="quarter" idx="12"/>
          </p:nvPr>
        </p:nvSpPr>
        <p:spPr/>
        <p:txBody>
          <a:bodyPr/>
          <a:lstStyle/>
          <a:p>
            <a:fld id="{BE7D9969-B4DE-4791-923D-A8FB52A4506A}" type="slidenum">
              <a:rPr lang="fi-FI" smtClean="0"/>
              <a:t>‹#›</a:t>
            </a:fld>
            <a:endParaRPr lang="fi-FI"/>
          </a:p>
        </p:txBody>
      </p:sp>
    </p:spTree>
    <p:extLst>
      <p:ext uri="{BB962C8B-B14F-4D97-AF65-F5344CB8AC3E}">
        <p14:creationId xmlns:p14="http://schemas.microsoft.com/office/powerpoint/2010/main" val="2654170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C5EE2DE-6BA1-4010-BC79-2F406BF1E558}"/>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88996B81-EB44-4C18-A31C-DF25BEB4A65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6A95C2CD-9EDB-4495-8488-CD078EC939DF}"/>
              </a:ext>
            </a:extLst>
          </p:cNvPr>
          <p:cNvSpPr>
            <a:spLocks noGrp="1"/>
          </p:cNvSpPr>
          <p:nvPr>
            <p:ph type="dt" sz="half" idx="10"/>
          </p:nvPr>
        </p:nvSpPr>
        <p:spPr/>
        <p:txBody>
          <a:bodyPr/>
          <a:lstStyle/>
          <a:p>
            <a:fld id="{EA1116F3-CAF2-4CED-86E2-58B38397225E}" type="datetimeFigureOut">
              <a:rPr lang="fi-FI" smtClean="0"/>
              <a:t>6.4.2022</a:t>
            </a:fld>
            <a:endParaRPr lang="fi-FI"/>
          </a:p>
        </p:txBody>
      </p:sp>
      <p:sp>
        <p:nvSpPr>
          <p:cNvPr id="5" name="Alatunnisteen paikkamerkki 4">
            <a:extLst>
              <a:ext uri="{FF2B5EF4-FFF2-40B4-BE49-F238E27FC236}">
                <a16:creationId xmlns:a16="http://schemas.microsoft.com/office/drawing/2014/main" id="{60B99E33-1D81-4729-BAE2-974AEFB98F3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51750A8A-BEEE-41C8-8699-3DF90A4C1176}"/>
              </a:ext>
            </a:extLst>
          </p:cNvPr>
          <p:cNvSpPr>
            <a:spLocks noGrp="1"/>
          </p:cNvSpPr>
          <p:nvPr>
            <p:ph type="sldNum" sz="quarter" idx="12"/>
          </p:nvPr>
        </p:nvSpPr>
        <p:spPr/>
        <p:txBody>
          <a:bodyPr/>
          <a:lstStyle/>
          <a:p>
            <a:fld id="{BE7D9969-B4DE-4791-923D-A8FB52A4506A}" type="slidenum">
              <a:rPr lang="fi-FI" smtClean="0"/>
              <a:t>‹#›</a:t>
            </a:fld>
            <a:endParaRPr lang="fi-FI"/>
          </a:p>
        </p:txBody>
      </p:sp>
    </p:spTree>
    <p:extLst>
      <p:ext uri="{BB962C8B-B14F-4D97-AF65-F5344CB8AC3E}">
        <p14:creationId xmlns:p14="http://schemas.microsoft.com/office/powerpoint/2010/main" val="1804611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3A3C6CD-964F-4499-A9A7-F437BE54D33C}"/>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ED109523-EE49-492A-AF45-C598530402AC}"/>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C84C01BD-9FBC-4C03-A9B3-15D830455A74}"/>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2C2779DD-B44F-414D-855C-D07C67274253}"/>
              </a:ext>
            </a:extLst>
          </p:cNvPr>
          <p:cNvSpPr>
            <a:spLocks noGrp="1"/>
          </p:cNvSpPr>
          <p:nvPr>
            <p:ph type="dt" sz="half" idx="10"/>
          </p:nvPr>
        </p:nvSpPr>
        <p:spPr/>
        <p:txBody>
          <a:bodyPr/>
          <a:lstStyle/>
          <a:p>
            <a:fld id="{EA1116F3-CAF2-4CED-86E2-58B38397225E}" type="datetimeFigureOut">
              <a:rPr lang="fi-FI" smtClean="0"/>
              <a:t>6.4.2022</a:t>
            </a:fld>
            <a:endParaRPr lang="fi-FI"/>
          </a:p>
        </p:txBody>
      </p:sp>
      <p:sp>
        <p:nvSpPr>
          <p:cNvPr id="6" name="Alatunnisteen paikkamerkki 5">
            <a:extLst>
              <a:ext uri="{FF2B5EF4-FFF2-40B4-BE49-F238E27FC236}">
                <a16:creationId xmlns:a16="http://schemas.microsoft.com/office/drawing/2014/main" id="{1CCA2D9E-7CCA-4A4A-B5D2-88CDB589C2E9}"/>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BD16CBE-D03A-402F-9F81-936D08F1A392}"/>
              </a:ext>
            </a:extLst>
          </p:cNvPr>
          <p:cNvSpPr>
            <a:spLocks noGrp="1"/>
          </p:cNvSpPr>
          <p:nvPr>
            <p:ph type="sldNum" sz="quarter" idx="12"/>
          </p:nvPr>
        </p:nvSpPr>
        <p:spPr/>
        <p:txBody>
          <a:bodyPr/>
          <a:lstStyle/>
          <a:p>
            <a:fld id="{BE7D9969-B4DE-4791-923D-A8FB52A4506A}" type="slidenum">
              <a:rPr lang="fi-FI" smtClean="0"/>
              <a:t>‹#›</a:t>
            </a:fld>
            <a:endParaRPr lang="fi-FI"/>
          </a:p>
        </p:txBody>
      </p:sp>
    </p:spTree>
    <p:extLst>
      <p:ext uri="{BB962C8B-B14F-4D97-AF65-F5344CB8AC3E}">
        <p14:creationId xmlns:p14="http://schemas.microsoft.com/office/powerpoint/2010/main" val="20011111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9A3DD05-6B13-44BE-84FE-AA4511E1BE15}"/>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CFFFEEED-5043-4454-8AA3-507A8CC236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273271E8-56CA-4C79-BAE6-D7137830149D}"/>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7366AA52-F04C-4F93-BB51-17BFB20A7D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165C0EB3-A229-427D-ACE3-613C14740D5E}"/>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0A23A26B-AF2D-48C6-B723-AFEC36F70994}"/>
              </a:ext>
            </a:extLst>
          </p:cNvPr>
          <p:cNvSpPr>
            <a:spLocks noGrp="1"/>
          </p:cNvSpPr>
          <p:nvPr>
            <p:ph type="dt" sz="half" idx="10"/>
          </p:nvPr>
        </p:nvSpPr>
        <p:spPr/>
        <p:txBody>
          <a:bodyPr/>
          <a:lstStyle/>
          <a:p>
            <a:fld id="{EA1116F3-CAF2-4CED-86E2-58B38397225E}" type="datetimeFigureOut">
              <a:rPr lang="fi-FI" smtClean="0"/>
              <a:t>6.4.2022</a:t>
            </a:fld>
            <a:endParaRPr lang="fi-FI"/>
          </a:p>
        </p:txBody>
      </p:sp>
      <p:sp>
        <p:nvSpPr>
          <p:cNvPr id="8" name="Alatunnisteen paikkamerkki 7">
            <a:extLst>
              <a:ext uri="{FF2B5EF4-FFF2-40B4-BE49-F238E27FC236}">
                <a16:creationId xmlns:a16="http://schemas.microsoft.com/office/drawing/2014/main" id="{C467C0C1-3E0B-4B10-B91E-0FFEDBAEBF23}"/>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233393F6-9C5C-45C0-816A-4BAE80964673}"/>
              </a:ext>
            </a:extLst>
          </p:cNvPr>
          <p:cNvSpPr>
            <a:spLocks noGrp="1"/>
          </p:cNvSpPr>
          <p:nvPr>
            <p:ph type="sldNum" sz="quarter" idx="12"/>
          </p:nvPr>
        </p:nvSpPr>
        <p:spPr/>
        <p:txBody>
          <a:bodyPr/>
          <a:lstStyle/>
          <a:p>
            <a:fld id="{BE7D9969-B4DE-4791-923D-A8FB52A4506A}" type="slidenum">
              <a:rPr lang="fi-FI" smtClean="0"/>
              <a:t>‹#›</a:t>
            </a:fld>
            <a:endParaRPr lang="fi-FI"/>
          </a:p>
        </p:txBody>
      </p:sp>
    </p:spTree>
    <p:extLst>
      <p:ext uri="{BB962C8B-B14F-4D97-AF65-F5344CB8AC3E}">
        <p14:creationId xmlns:p14="http://schemas.microsoft.com/office/powerpoint/2010/main" val="543465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EFDA902-1A6E-46A3-B1CA-BCDB60D6D8C5}"/>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EF10FD12-007D-4BD8-8229-DD63A9A1F7BE}"/>
              </a:ext>
            </a:extLst>
          </p:cNvPr>
          <p:cNvSpPr>
            <a:spLocks noGrp="1"/>
          </p:cNvSpPr>
          <p:nvPr>
            <p:ph type="dt" sz="half" idx="10"/>
          </p:nvPr>
        </p:nvSpPr>
        <p:spPr/>
        <p:txBody>
          <a:bodyPr/>
          <a:lstStyle/>
          <a:p>
            <a:fld id="{EA1116F3-CAF2-4CED-86E2-58B38397225E}" type="datetimeFigureOut">
              <a:rPr lang="fi-FI" smtClean="0"/>
              <a:t>6.4.2022</a:t>
            </a:fld>
            <a:endParaRPr lang="fi-FI"/>
          </a:p>
        </p:txBody>
      </p:sp>
      <p:sp>
        <p:nvSpPr>
          <p:cNvPr id="4" name="Alatunnisteen paikkamerkki 3">
            <a:extLst>
              <a:ext uri="{FF2B5EF4-FFF2-40B4-BE49-F238E27FC236}">
                <a16:creationId xmlns:a16="http://schemas.microsoft.com/office/drawing/2014/main" id="{544B355A-FD2B-4A4B-9313-43B0D6AB2210}"/>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F517D592-6E7D-4226-814C-A341A8196C5B}"/>
              </a:ext>
            </a:extLst>
          </p:cNvPr>
          <p:cNvSpPr>
            <a:spLocks noGrp="1"/>
          </p:cNvSpPr>
          <p:nvPr>
            <p:ph type="sldNum" sz="quarter" idx="12"/>
          </p:nvPr>
        </p:nvSpPr>
        <p:spPr/>
        <p:txBody>
          <a:bodyPr/>
          <a:lstStyle/>
          <a:p>
            <a:fld id="{BE7D9969-B4DE-4791-923D-A8FB52A4506A}" type="slidenum">
              <a:rPr lang="fi-FI" smtClean="0"/>
              <a:t>‹#›</a:t>
            </a:fld>
            <a:endParaRPr lang="fi-FI"/>
          </a:p>
        </p:txBody>
      </p:sp>
    </p:spTree>
    <p:extLst>
      <p:ext uri="{BB962C8B-B14F-4D97-AF65-F5344CB8AC3E}">
        <p14:creationId xmlns:p14="http://schemas.microsoft.com/office/powerpoint/2010/main" val="2511099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76829421-0851-45C8-9B73-7773B53E79B0}"/>
              </a:ext>
            </a:extLst>
          </p:cNvPr>
          <p:cNvSpPr>
            <a:spLocks noGrp="1"/>
          </p:cNvSpPr>
          <p:nvPr>
            <p:ph type="dt" sz="half" idx="10"/>
          </p:nvPr>
        </p:nvSpPr>
        <p:spPr/>
        <p:txBody>
          <a:bodyPr/>
          <a:lstStyle/>
          <a:p>
            <a:fld id="{EA1116F3-CAF2-4CED-86E2-58B38397225E}" type="datetimeFigureOut">
              <a:rPr lang="fi-FI" smtClean="0"/>
              <a:t>6.4.2022</a:t>
            </a:fld>
            <a:endParaRPr lang="fi-FI"/>
          </a:p>
        </p:txBody>
      </p:sp>
      <p:sp>
        <p:nvSpPr>
          <p:cNvPr id="3" name="Alatunnisteen paikkamerkki 2">
            <a:extLst>
              <a:ext uri="{FF2B5EF4-FFF2-40B4-BE49-F238E27FC236}">
                <a16:creationId xmlns:a16="http://schemas.microsoft.com/office/drawing/2014/main" id="{848BA45D-F3B7-4A53-AA36-4E76367A2357}"/>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C0B91CCE-A8E3-4F4F-8EE7-D604E488B48B}"/>
              </a:ext>
            </a:extLst>
          </p:cNvPr>
          <p:cNvSpPr>
            <a:spLocks noGrp="1"/>
          </p:cNvSpPr>
          <p:nvPr>
            <p:ph type="sldNum" sz="quarter" idx="12"/>
          </p:nvPr>
        </p:nvSpPr>
        <p:spPr/>
        <p:txBody>
          <a:bodyPr/>
          <a:lstStyle/>
          <a:p>
            <a:fld id="{BE7D9969-B4DE-4791-923D-A8FB52A4506A}" type="slidenum">
              <a:rPr lang="fi-FI" smtClean="0"/>
              <a:t>‹#›</a:t>
            </a:fld>
            <a:endParaRPr lang="fi-FI"/>
          </a:p>
        </p:txBody>
      </p:sp>
    </p:spTree>
    <p:extLst>
      <p:ext uri="{BB962C8B-B14F-4D97-AF65-F5344CB8AC3E}">
        <p14:creationId xmlns:p14="http://schemas.microsoft.com/office/powerpoint/2010/main" val="4040003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7307F0F-FA33-42F8-A314-62A005E8C58E}"/>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739A69F3-D30B-4973-9B7C-008F32665B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27E4B7E5-8CB9-441B-9E8B-0146D323B7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DD3454F2-0700-4C0B-97AD-00078D0AD0F1}"/>
              </a:ext>
            </a:extLst>
          </p:cNvPr>
          <p:cNvSpPr>
            <a:spLocks noGrp="1"/>
          </p:cNvSpPr>
          <p:nvPr>
            <p:ph type="dt" sz="half" idx="10"/>
          </p:nvPr>
        </p:nvSpPr>
        <p:spPr/>
        <p:txBody>
          <a:bodyPr/>
          <a:lstStyle/>
          <a:p>
            <a:fld id="{EA1116F3-CAF2-4CED-86E2-58B38397225E}" type="datetimeFigureOut">
              <a:rPr lang="fi-FI" smtClean="0"/>
              <a:t>6.4.2022</a:t>
            </a:fld>
            <a:endParaRPr lang="fi-FI"/>
          </a:p>
        </p:txBody>
      </p:sp>
      <p:sp>
        <p:nvSpPr>
          <p:cNvPr id="6" name="Alatunnisteen paikkamerkki 5">
            <a:extLst>
              <a:ext uri="{FF2B5EF4-FFF2-40B4-BE49-F238E27FC236}">
                <a16:creationId xmlns:a16="http://schemas.microsoft.com/office/drawing/2014/main" id="{C84294C3-47D7-4C20-AE17-EE39AB5E24FF}"/>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DC686F83-A3C0-419A-BF69-A7CD343372E5}"/>
              </a:ext>
            </a:extLst>
          </p:cNvPr>
          <p:cNvSpPr>
            <a:spLocks noGrp="1"/>
          </p:cNvSpPr>
          <p:nvPr>
            <p:ph type="sldNum" sz="quarter" idx="12"/>
          </p:nvPr>
        </p:nvSpPr>
        <p:spPr/>
        <p:txBody>
          <a:bodyPr/>
          <a:lstStyle/>
          <a:p>
            <a:fld id="{BE7D9969-B4DE-4791-923D-A8FB52A4506A}" type="slidenum">
              <a:rPr lang="fi-FI" smtClean="0"/>
              <a:t>‹#›</a:t>
            </a:fld>
            <a:endParaRPr lang="fi-FI"/>
          </a:p>
        </p:txBody>
      </p:sp>
    </p:spTree>
    <p:extLst>
      <p:ext uri="{BB962C8B-B14F-4D97-AF65-F5344CB8AC3E}">
        <p14:creationId xmlns:p14="http://schemas.microsoft.com/office/powerpoint/2010/main" val="2966171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12C9D0D-9F7B-43E7-845C-77F19C95601C}"/>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6BC34332-568F-44EF-95A6-58FA7FDB46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C00BCDFB-76D9-4A40-BFB8-995BC41BC8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49E444E4-8BC5-4D45-A208-2E2CE820802B}"/>
              </a:ext>
            </a:extLst>
          </p:cNvPr>
          <p:cNvSpPr>
            <a:spLocks noGrp="1"/>
          </p:cNvSpPr>
          <p:nvPr>
            <p:ph type="dt" sz="half" idx="10"/>
          </p:nvPr>
        </p:nvSpPr>
        <p:spPr/>
        <p:txBody>
          <a:bodyPr/>
          <a:lstStyle/>
          <a:p>
            <a:fld id="{EA1116F3-CAF2-4CED-86E2-58B38397225E}" type="datetimeFigureOut">
              <a:rPr lang="fi-FI" smtClean="0"/>
              <a:t>6.4.2022</a:t>
            </a:fld>
            <a:endParaRPr lang="fi-FI"/>
          </a:p>
        </p:txBody>
      </p:sp>
      <p:sp>
        <p:nvSpPr>
          <p:cNvPr id="6" name="Alatunnisteen paikkamerkki 5">
            <a:extLst>
              <a:ext uri="{FF2B5EF4-FFF2-40B4-BE49-F238E27FC236}">
                <a16:creationId xmlns:a16="http://schemas.microsoft.com/office/drawing/2014/main" id="{52B63ED5-8688-4C14-9109-C524CF2CBF8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BF35DF7A-6A55-4963-98C6-B48942E2246B}"/>
              </a:ext>
            </a:extLst>
          </p:cNvPr>
          <p:cNvSpPr>
            <a:spLocks noGrp="1"/>
          </p:cNvSpPr>
          <p:nvPr>
            <p:ph type="sldNum" sz="quarter" idx="12"/>
          </p:nvPr>
        </p:nvSpPr>
        <p:spPr/>
        <p:txBody>
          <a:bodyPr/>
          <a:lstStyle/>
          <a:p>
            <a:fld id="{BE7D9969-B4DE-4791-923D-A8FB52A4506A}" type="slidenum">
              <a:rPr lang="fi-FI" smtClean="0"/>
              <a:t>‹#›</a:t>
            </a:fld>
            <a:endParaRPr lang="fi-FI"/>
          </a:p>
        </p:txBody>
      </p:sp>
    </p:spTree>
    <p:extLst>
      <p:ext uri="{BB962C8B-B14F-4D97-AF65-F5344CB8AC3E}">
        <p14:creationId xmlns:p14="http://schemas.microsoft.com/office/powerpoint/2010/main" val="2639075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6647EC7E-D0C9-46E5-9092-8B2FBB10191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E9C4FDD-BD4F-48E1-8AA9-340996E637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B3E3562-377D-4295-B2DB-4E990F0A8D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116F3-CAF2-4CED-86E2-58B38397225E}" type="datetimeFigureOut">
              <a:rPr lang="fi-FI" smtClean="0"/>
              <a:t>6.4.2022</a:t>
            </a:fld>
            <a:endParaRPr lang="fi-FI"/>
          </a:p>
        </p:txBody>
      </p:sp>
      <p:sp>
        <p:nvSpPr>
          <p:cNvPr id="5" name="Alatunnisteen paikkamerkki 4">
            <a:extLst>
              <a:ext uri="{FF2B5EF4-FFF2-40B4-BE49-F238E27FC236}">
                <a16:creationId xmlns:a16="http://schemas.microsoft.com/office/drawing/2014/main" id="{072A74D9-11BE-499A-B154-0AAE456A0A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6AA1A6FC-46F2-43D1-8B5C-45327EA01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7D9969-B4DE-4791-923D-A8FB52A4506A}" type="slidenum">
              <a:rPr lang="fi-FI" smtClean="0"/>
              <a:t>‹#›</a:t>
            </a:fld>
            <a:endParaRPr lang="fi-FI"/>
          </a:p>
        </p:txBody>
      </p:sp>
    </p:spTree>
    <p:extLst>
      <p:ext uri="{BB962C8B-B14F-4D97-AF65-F5344CB8AC3E}">
        <p14:creationId xmlns:p14="http://schemas.microsoft.com/office/powerpoint/2010/main" val="3575415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youtube.com/watch?v=j322w-YyBP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R9O3GXPWIR4" TargetMode="External"/><Relationship Id="rId2" Type="http://schemas.openxmlformats.org/officeDocument/2006/relationships/hyperlink" Target="https://www.youtube.com/watch?v=31aCXsDsa0A"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www.kouvola.fi/wp-content/uploads/2019/06/Kouvolan_varhaiskasvatussuunnitelma_010819_alkaen.pdf" TargetMode="External"/><Relationship Id="rId2" Type="http://schemas.openxmlformats.org/officeDocument/2006/relationships/hyperlink" Target="https://eperusteet.opintopolku.fi/eperusteet-service/api/dokumentit/8274670" TargetMode="Externa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hyperlink" Target="https://www.youtube.com/watch?v=P7tmejFim-g" TargetMode="External"/><Relationship Id="rId4" Type="http://schemas.openxmlformats.org/officeDocument/2006/relationships/hyperlink" Target="https://www.youtube.com/watch?v=eTuONuZTwc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oph.fi/fi/koulutus-ja-tutkinnot/varhaiskasvatussuunnitelman-perusteiden-paivitys-2021-2022"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oph.fi/sites/default/files/documents/vasu_juliste_tulostettava_a3.pdf" TargetMode="External"/><Relationship Id="rId2" Type="http://schemas.openxmlformats.org/officeDocument/2006/relationships/hyperlink" Target="https://www.youtube.com/watch?v=eQ3qvMkGJBY"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oph.fi/sites/default/files/documents/Kaksivuotisen%20esiopetuksen%20kokeilun%20opetussuunnitelman%20perusteet%202021.pdf" TargetMode="External"/><Relationship Id="rId2" Type="http://schemas.openxmlformats.org/officeDocument/2006/relationships/hyperlink" Target="https://www.oph.fi/sites/default/files/documents/esiopetuksen_opetussuunnitelman_perusteet_2014.pdf" TargetMode="Externa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Rectangle 19">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2" name="Freeform: Shape 21">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3" name="Alaotsikko 2">
            <a:extLst>
              <a:ext uri="{FF2B5EF4-FFF2-40B4-BE49-F238E27FC236}">
                <a16:creationId xmlns:a16="http://schemas.microsoft.com/office/drawing/2014/main" id="{B624A074-B11E-433F-9C3F-CCB8AD833059}"/>
              </a:ext>
            </a:extLst>
          </p:cNvPr>
          <p:cNvSpPr>
            <a:spLocks noGrp="1"/>
          </p:cNvSpPr>
          <p:nvPr>
            <p:ph type="subTitle" idx="1"/>
          </p:nvPr>
        </p:nvSpPr>
        <p:spPr>
          <a:xfrm>
            <a:off x="4475787" y="4916949"/>
            <a:ext cx="3312734" cy="1141851"/>
          </a:xfrm>
          <a:noFill/>
        </p:spPr>
        <p:txBody>
          <a:bodyPr>
            <a:normAutofit/>
          </a:bodyPr>
          <a:lstStyle/>
          <a:p>
            <a:r>
              <a:rPr lang="fi-FI" sz="2000" dirty="0">
                <a:solidFill>
                  <a:srgbClr val="080808"/>
                </a:solidFill>
              </a:rPr>
              <a:t>Leena Pirnes</a:t>
            </a:r>
          </a:p>
        </p:txBody>
      </p:sp>
      <p:sp>
        <p:nvSpPr>
          <p:cNvPr id="2" name="Otsikko 1">
            <a:extLst>
              <a:ext uri="{FF2B5EF4-FFF2-40B4-BE49-F238E27FC236}">
                <a16:creationId xmlns:a16="http://schemas.microsoft.com/office/drawing/2014/main" id="{DFE152AE-0FC5-4B03-A20E-2EB99AFD6D10}"/>
              </a:ext>
            </a:extLst>
          </p:cNvPr>
          <p:cNvSpPr>
            <a:spLocks noGrp="1"/>
          </p:cNvSpPr>
          <p:nvPr>
            <p:ph type="ctrTitle"/>
          </p:nvPr>
        </p:nvSpPr>
        <p:spPr>
          <a:xfrm>
            <a:off x="1958630" y="2724778"/>
            <a:ext cx="8274740" cy="2150719"/>
          </a:xfrm>
          <a:noFill/>
        </p:spPr>
        <p:txBody>
          <a:bodyPr anchor="ctr">
            <a:normAutofit/>
          </a:bodyPr>
          <a:lstStyle/>
          <a:p>
            <a:r>
              <a:rPr lang="fi-FI" sz="4000" b="1" dirty="0">
                <a:solidFill>
                  <a:schemeClr val="accent4"/>
                </a:solidFill>
              </a:rPr>
              <a:t>VARHAISKASVATUSSUUNNITELMA </a:t>
            </a:r>
            <a:br>
              <a:rPr lang="fi-FI" sz="4000" b="1" dirty="0">
                <a:solidFill>
                  <a:schemeClr val="accent4"/>
                </a:solidFill>
              </a:rPr>
            </a:br>
            <a:r>
              <a:rPr lang="fi-FI" sz="4000" b="1" dirty="0">
                <a:solidFill>
                  <a:schemeClr val="accent4"/>
                </a:solidFill>
              </a:rPr>
              <a:t>JA ESIOPETUKSEN OPETUSSUUNNITELMA</a:t>
            </a:r>
          </a:p>
        </p:txBody>
      </p:sp>
      <p:sp>
        <p:nvSpPr>
          <p:cNvPr id="26" name="Freeform: Shape 25">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226947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437C8D2-AA75-4957-8E54-F665BE0D9F9D}"/>
              </a:ext>
            </a:extLst>
          </p:cNvPr>
          <p:cNvSpPr>
            <a:spLocks noGrp="1"/>
          </p:cNvSpPr>
          <p:nvPr>
            <p:ph type="title"/>
          </p:nvPr>
        </p:nvSpPr>
        <p:spPr/>
        <p:txBody>
          <a:bodyPr/>
          <a:lstStyle/>
          <a:p>
            <a:pPr algn="ctr"/>
            <a:r>
              <a:rPr lang="fi-FI" b="1" dirty="0">
                <a:solidFill>
                  <a:srgbClr val="7030A0"/>
                </a:solidFill>
              </a:rPr>
              <a:t>Mikä Esiopetuksen opetussuunnitelman perusteet?</a:t>
            </a:r>
          </a:p>
        </p:txBody>
      </p:sp>
      <p:sp>
        <p:nvSpPr>
          <p:cNvPr id="3" name="Sisällön paikkamerkki 2">
            <a:extLst>
              <a:ext uri="{FF2B5EF4-FFF2-40B4-BE49-F238E27FC236}">
                <a16:creationId xmlns:a16="http://schemas.microsoft.com/office/drawing/2014/main" id="{3B9FAF92-69C1-4838-BA5D-191347F58F72}"/>
              </a:ext>
            </a:extLst>
          </p:cNvPr>
          <p:cNvSpPr>
            <a:spLocks noGrp="1"/>
          </p:cNvSpPr>
          <p:nvPr>
            <p:ph idx="1"/>
          </p:nvPr>
        </p:nvSpPr>
        <p:spPr>
          <a:xfrm>
            <a:off x="838200" y="1825624"/>
            <a:ext cx="10515600" cy="4885893"/>
          </a:xfrm>
        </p:spPr>
        <p:txBody>
          <a:bodyPr>
            <a:normAutofit fontScale="92500"/>
          </a:bodyPr>
          <a:lstStyle/>
          <a:p>
            <a:r>
              <a:rPr lang="fi-FI" b="0" i="0" dirty="0">
                <a:solidFill>
                  <a:srgbClr val="000A48"/>
                </a:solidFill>
                <a:effectLst/>
              </a:rPr>
              <a:t>Esiopetuksen opetussuunnitelman perusteet on Opetushallituksen antama määräys, jonka mukaan kunnat laativat paikallisen esiopetuksen opetussuunnitelman ja toteuttavat esiopetusta. </a:t>
            </a:r>
          </a:p>
          <a:p>
            <a:pPr marL="0" indent="0">
              <a:buNone/>
            </a:pPr>
            <a:endParaRPr lang="fi-FI" b="0" i="0" dirty="0">
              <a:solidFill>
                <a:srgbClr val="000A48"/>
              </a:solidFill>
              <a:effectLst/>
            </a:endParaRPr>
          </a:p>
          <a:p>
            <a:r>
              <a:rPr lang="fi-FI" b="0" i="0" dirty="0">
                <a:solidFill>
                  <a:srgbClr val="000A48"/>
                </a:solidFill>
                <a:effectLst/>
              </a:rPr>
              <a:t>Esiopetuksen opetussuunnitelman perusteiden tehtävänä on laadukkaan ja yhtenäisen esiopetuksen yhdenvertainen toteutuminen koko maassa.</a:t>
            </a:r>
          </a:p>
          <a:p>
            <a:pPr marL="0" indent="0">
              <a:buNone/>
            </a:pPr>
            <a:endParaRPr lang="fi-FI" b="0" i="0" dirty="0">
              <a:solidFill>
                <a:srgbClr val="000A48"/>
              </a:solidFill>
              <a:effectLst/>
            </a:endParaRPr>
          </a:p>
          <a:p>
            <a:r>
              <a:rPr lang="fi-FI" dirty="0">
                <a:solidFill>
                  <a:srgbClr val="000A48"/>
                </a:solidFill>
              </a:rPr>
              <a:t>Vrt. Valtakunnallinen vasu – </a:t>
            </a:r>
            <a:r>
              <a:rPr lang="fi-FI" dirty="0" err="1">
                <a:solidFill>
                  <a:srgbClr val="000A48"/>
                </a:solidFill>
              </a:rPr>
              <a:t>Esiops</a:t>
            </a:r>
            <a:endParaRPr lang="fi-FI" dirty="0">
              <a:solidFill>
                <a:srgbClr val="000A48"/>
              </a:solidFill>
            </a:endParaRPr>
          </a:p>
          <a:p>
            <a:pPr marL="0" indent="0">
              <a:buNone/>
            </a:pPr>
            <a:r>
              <a:rPr lang="fi-FI" sz="2800" dirty="0"/>
              <a:t> </a:t>
            </a:r>
            <a:r>
              <a:rPr lang="fi-FI" sz="2800" dirty="0">
                <a:sym typeface="Wingdings" panose="05000000000000000000" pitchFamily="2" charset="2"/>
              </a:rPr>
              <a:t> </a:t>
            </a:r>
            <a:r>
              <a:rPr lang="fi-FI" sz="2800" dirty="0"/>
              <a:t>Yhtymäkohtia esi- ja perusopetuksen opetussuunnitelmiin</a:t>
            </a:r>
          </a:p>
          <a:p>
            <a:pPr marL="0" indent="0">
              <a:buNone/>
            </a:pPr>
            <a:r>
              <a:rPr lang="fi-FI" sz="2800"/>
              <a:t> </a:t>
            </a:r>
            <a:r>
              <a:rPr lang="fi-FI" sz="2800">
                <a:sym typeface="Wingdings" panose="05000000000000000000" pitchFamily="2" charset="2"/>
              </a:rPr>
              <a:t> </a:t>
            </a:r>
            <a:r>
              <a:rPr lang="fi-FI" sz="2800"/>
              <a:t>Yhtenäinen </a:t>
            </a:r>
            <a:r>
              <a:rPr lang="fi-FI" sz="2800" dirty="0"/>
              <a:t>arvoperusta, käsitys lapsesta ja oppimisesta sekä laaja-alaisen osaamisen tavoitteista </a:t>
            </a:r>
            <a:r>
              <a:rPr lang="fi-FI" sz="2800" dirty="0">
                <a:sym typeface="Wingdings" panose="05000000000000000000" pitchFamily="2" charset="2"/>
              </a:rPr>
              <a:t> johdonmukaisesti etenevä opintopolku</a:t>
            </a:r>
          </a:p>
          <a:p>
            <a:endParaRPr lang="fi-FI" dirty="0"/>
          </a:p>
        </p:txBody>
      </p:sp>
    </p:spTree>
    <p:extLst>
      <p:ext uri="{BB962C8B-B14F-4D97-AF65-F5344CB8AC3E}">
        <p14:creationId xmlns:p14="http://schemas.microsoft.com/office/powerpoint/2010/main" val="2053183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Kuva 5" descr="Kuvituskuva, lapset maalaavat"/>
          <p:cNvPicPr/>
          <p:nvPr/>
        </p:nvPicPr>
        <p:blipFill rotWithShape="1">
          <a:blip r:embed="rId2">
            <a:extLst>
              <a:ext uri="{28A0092B-C50C-407E-A947-70E740481C1C}">
                <a14:useLocalDpi xmlns:a14="http://schemas.microsoft.com/office/drawing/2010/main" val="0"/>
              </a:ext>
            </a:extLst>
          </a:blip>
          <a:srcRect l="25728" r="11934" b="9091"/>
          <a:stretch/>
        </p:blipFill>
        <p:spPr bwMode="auto">
          <a:xfrm>
            <a:off x="3523488" y="10"/>
            <a:ext cx="8668512" cy="6857990"/>
          </a:xfrm>
          <a:prstGeom prst="rect">
            <a:avLst/>
          </a:prstGeom>
        </p:spPr>
      </p:pic>
      <p:sp>
        <p:nvSpPr>
          <p:cNvPr id="13" name="Rectangle 1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p:cNvSpPr>
            <a:spLocks noGrp="1"/>
          </p:cNvSpPr>
          <p:nvPr>
            <p:ph type="title"/>
          </p:nvPr>
        </p:nvSpPr>
        <p:spPr>
          <a:xfrm>
            <a:off x="371093" y="1065320"/>
            <a:ext cx="5334381" cy="1220680"/>
          </a:xfrm>
        </p:spPr>
        <p:txBody>
          <a:bodyPr anchor="b">
            <a:noAutofit/>
          </a:bodyPr>
          <a:lstStyle/>
          <a:p>
            <a:br>
              <a:rPr lang="fi-FI" sz="3600" b="1" dirty="0">
                <a:solidFill>
                  <a:srgbClr val="7030A0"/>
                </a:solidFill>
              </a:rPr>
            </a:br>
            <a:br>
              <a:rPr lang="fi-FI" sz="3600" b="1" dirty="0">
                <a:solidFill>
                  <a:srgbClr val="7030A0"/>
                </a:solidFill>
              </a:rPr>
            </a:br>
            <a:r>
              <a:rPr lang="fi-FI" sz="3600" b="1" dirty="0">
                <a:solidFill>
                  <a:srgbClr val="7030A0"/>
                </a:solidFill>
              </a:rPr>
              <a:t>Varhaiskasvatuksen tehtävä</a:t>
            </a:r>
          </a:p>
        </p:txBody>
      </p:sp>
      <p:sp>
        <p:nvSpPr>
          <p:cNvPr id="15"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isällön paikkamerkki 2"/>
          <p:cNvSpPr>
            <a:spLocks noGrp="1"/>
          </p:cNvSpPr>
          <p:nvPr>
            <p:ph idx="1"/>
          </p:nvPr>
        </p:nvSpPr>
        <p:spPr>
          <a:xfrm>
            <a:off x="371093" y="2530600"/>
            <a:ext cx="6210681" cy="4232149"/>
          </a:xfrm>
        </p:spPr>
        <p:txBody>
          <a:bodyPr anchor="t">
            <a:normAutofit/>
          </a:bodyPr>
          <a:lstStyle/>
          <a:p>
            <a:r>
              <a:rPr lang="fi-FI" sz="2000" dirty="0"/>
              <a:t>Varhaiskasvatuksella on monia tehtäviä esimerkiksi:</a:t>
            </a:r>
          </a:p>
          <a:p>
            <a:pPr marL="0" indent="0">
              <a:buNone/>
            </a:pPr>
            <a:r>
              <a:rPr lang="fi-FI" sz="2000" dirty="0"/>
              <a:t>	</a:t>
            </a:r>
            <a:r>
              <a:rPr lang="fi-FI" sz="2000" dirty="0">
                <a:sym typeface="Wingdings" panose="05000000000000000000" pitchFamily="2" charset="2"/>
              </a:rPr>
              <a:t> </a:t>
            </a:r>
            <a:r>
              <a:rPr lang="fi-FI" sz="2000" dirty="0"/>
              <a:t>tukee lapsen kasvua, kehitystä ja oppimista</a:t>
            </a:r>
          </a:p>
          <a:p>
            <a:pPr marL="0" indent="0">
              <a:buNone/>
            </a:pPr>
            <a:r>
              <a:rPr lang="fi-FI" sz="2000" dirty="0"/>
              <a:t>	</a:t>
            </a:r>
            <a:r>
              <a:rPr lang="fi-FI" sz="2000" dirty="0">
                <a:sym typeface="Wingdings" panose="05000000000000000000" pitchFamily="2" charset="2"/>
              </a:rPr>
              <a:t> </a:t>
            </a:r>
            <a:r>
              <a:rPr lang="fi-FI" sz="2000" dirty="0"/>
              <a:t>edistää lasten tasa-arvoa ja yhdenvertaisuutta</a:t>
            </a:r>
          </a:p>
          <a:p>
            <a:pPr marL="0" indent="0">
              <a:buNone/>
            </a:pPr>
            <a:r>
              <a:rPr lang="fi-FI" sz="2000" dirty="0"/>
              <a:t>	</a:t>
            </a:r>
            <a:r>
              <a:rPr lang="fi-FI" sz="2000" dirty="0">
                <a:sym typeface="Wingdings" panose="05000000000000000000" pitchFamily="2" charset="2"/>
              </a:rPr>
              <a:t> </a:t>
            </a:r>
            <a:r>
              <a:rPr lang="fi-FI" sz="2000" dirty="0"/>
              <a:t>ehkäisee syrjäytymistä</a:t>
            </a:r>
          </a:p>
          <a:p>
            <a:pPr marL="0" indent="0">
              <a:buNone/>
            </a:pPr>
            <a:r>
              <a:rPr lang="fi-FI" sz="2000" dirty="0"/>
              <a:t>	</a:t>
            </a:r>
            <a:r>
              <a:rPr lang="fi-FI" sz="2000" dirty="0">
                <a:sym typeface="Wingdings" panose="05000000000000000000" pitchFamily="2" charset="2"/>
              </a:rPr>
              <a:t> </a:t>
            </a:r>
            <a:r>
              <a:rPr lang="fi-FI" sz="2000" dirty="0"/>
              <a:t>tukee huoltajia kasvatustyössä ja mahdollistaa 	heidän osallistumisensa työelämään ja 	opiskeluun</a:t>
            </a:r>
          </a:p>
          <a:p>
            <a:pPr marL="0" indent="0">
              <a:buNone/>
            </a:pPr>
            <a:r>
              <a:rPr lang="fi-FI" sz="2000" dirty="0"/>
              <a:t>		 		</a:t>
            </a:r>
          </a:p>
          <a:p>
            <a:r>
              <a:rPr lang="fi-FI" sz="2000" dirty="0"/>
              <a:t>Lisäksi varhaiskasvatuksessa opitut tiedot ja taidot vahvistavat lasten osallisuutta sekä aktiivista toimijuutta yhteiskunnassa.</a:t>
            </a:r>
          </a:p>
          <a:p>
            <a:endParaRPr lang="fi-FI" sz="900" dirty="0"/>
          </a:p>
        </p:txBody>
      </p:sp>
    </p:spTree>
    <p:extLst>
      <p:ext uri="{BB962C8B-B14F-4D97-AF65-F5344CB8AC3E}">
        <p14:creationId xmlns:p14="http://schemas.microsoft.com/office/powerpoint/2010/main" val="3316892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078823" y="113416"/>
            <a:ext cx="4787643" cy="734483"/>
          </a:xfrm>
        </p:spPr>
        <p:txBody>
          <a:bodyPr>
            <a:normAutofit/>
          </a:bodyPr>
          <a:lstStyle/>
          <a:p>
            <a:r>
              <a:rPr lang="fi-FI" sz="3600" b="1" dirty="0">
                <a:solidFill>
                  <a:srgbClr val="7030A0"/>
                </a:solidFill>
              </a:rPr>
              <a:t>TÄRKEÄ MUISTAA! </a:t>
            </a:r>
            <a:r>
              <a:rPr lang="fi-FI" sz="3200" b="1" dirty="0">
                <a:solidFill>
                  <a:srgbClr val="FFC000"/>
                </a:solidFill>
                <a:sym typeface="Wingdings" panose="05000000000000000000" pitchFamily="2" charset="2"/>
              </a:rPr>
              <a:t></a:t>
            </a:r>
            <a:endParaRPr lang="sv-FI" sz="3200" b="1" dirty="0">
              <a:solidFill>
                <a:srgbClr val="FFC000"/>
              </a:solidFill>
            </a:endParaRPr>
          </a:p>
        </p:txBody>
      </p:sp>
      <p:sp>
        <p:nvSpPr>
          <p:cNvPr id="3" name="Sisällön paikkamerkki 2"/>
          <p:cNvSpPr>
            <a:spLocks noGrp="1"/>
          </p:cNvSpPr>
          <p:nvPr>
            <p:ph idx="1"/>
          </p:nvPr>
        </p:nvSpPr>
        <p:spPr>
          <a:xfrm>
            <a:off x="142702" y="847898"/>
            <a:ext cx="11750039" cy="5933901"/>
          </a:xfrm>
        </p:spPr>
        <p:txBody>
          <a:bodyPr>
            <a:normAutofit/>
          </a:bodyPr>
          <a:lstStyle/>
          <a:p>
            <a:r>
              <a:rPr lang="fi-FI" sz="2400" dirty="0"/>
              <a:t>Varhaiskasvatus on osa suomalaista koulutusjärjestelmää </a:t>
            </a:r>
            <a:br>
              <a:rPr lang="fi-FI" sz="2400" dirty="0"/>
            </a:br>
            <a:r>
              <a:rPr lang="fi-FI" sz="2400" dirty="0"/>
              <a:t>	</a:t>
            </a:r>
            <a:r>
              <a:rPr lang="fi-FI" sz="2200" dirty="0">
                <a:sym typeface="Wingdings" panose="05000000000000000000" pitchFamily="2" charset="2"/>
              </a:rPr>
              <a:t></a:t>
            </a:r>
            <a:r>
              <a:rPr lang="fi-FI" sz="2200" dirty="0"/>
              <a:t> tärkeä vaihe lapsen kasvun ja oppimisen polulla</a:t>
            </a:r>
            <a:endParaRPr lang="sv-FI" sz="2200" dirty="0"/>
          </a:p>
          <a:p>
            <a:pPr lvl="0"/>
            <a:r>
              <a:rPr lang="fi-FI" sz="2400" b="1" dirty="0"/>
              <a:t>Yhteistyö</a:t>
            </a:r>
            <a:r>
              <a:rPr lang="fi-FI" sz="2400" dirty="0"/>
              <a:t> vanhempien/huoltajien ja henkilöstön välillä erittäin tärkeää.</a:t>
            </a:r>
            <a:endParaRPr lang="sv-FI" sz="2400" dirty="0"/>
          </a:p>
          <a:p>
            <a:pPr lvl="0"/>
            <a:r>
              <a:rPr lang="fi-FI" sz="2400" dirty="0"/>
              <a:t>Huoltajilla ensisijainen vastuu lasten kasvatuksesta. </a:t>
            </a:r>
            <a:r>
              <a:rPr lang="fi-FI" sz="2400" b="1" dirty="0"/>
              <a:t>Varhaiskasvatus tukee ja täydentää kotien kasvatustehtävää ja vastaa omalta osaltaan lasten hyvinvoinnista</a:t>
            </a:r>
            <a:r>
              <a:rPr lang="fi-FI" sz="2400" dirty="0"/>
              <a:t>. Vanhemmat ovat lapsensa parhaita asiantuntijoita.</a:t>
            </a:r>
            <a:endParaRPr lang="sv-FI" sz="2400" dirty="0"/>
          </a:p>
          <a:p>
            <a:r>
              <a:rPr lang="fi-FI" sz="2400" dirty="0"/>
              <a:t>Yhteistyö mm. lastenneuvolan, esiopetuksen ja perusopetuksen kanssa.</a:t>
            </a:r>
          </a:p>
          <a:p>
            <a:r>
              <a:rPr lang="fi-FI" sz="2400" dirty="0"/>
              <a:t>Lähihoitaja on yksi varhaiskasvatuksen kasvattajista, jonka työhön kuuluu lasten hoitaminen ja toiminnan ohjaaminen. </a:t>
            </a:r>
          </a:p>
          <a:p>
            <a:r>
              <a:rPr lang="fi-FI" sz="2400" dirty="0"/>
              <a:t>Lähihoitajan vahvuuksina ovat hoitotaito sekä valmius toimia yhtenä laadukkaan kasvatuksen ja pedagogiikan toteuttajana työryhmässä. </a:t>
            </a:r>
            <a:endParaRPr lang="fi-FI" dirty="0"/>
          </a:p>
          <a:p>
            <a:pPr marL="0" indent="0">
              <a:buNone/>
            </a:pPr>
            <a:endParaRPr lang="fi-FI" sz="1700" dirty="0"/>
          </a:p>
          <a:p>
            <a:pPr marL="0" indent="0">
              <a:buNone/>
            </a:pPr>
            <a:r>
              <a:rPr lang="fi-FI" sz="1700" dirty="0"/>
              <a:t>VIDEO: Lumoudu lapsesta. Julkaistu 10.8.2017. Lapsuutta satakielen siivittämänä - Hämeenlinnan varhaiskasvatus. Mitä uusi varhaiskasvatussuunnitelma tarkoittaa lapsen arjessa? </a:t>
            </a:r>
          </a:p>
          <a:p>
            <a:pPr marL="0" indent="0">
              <a:buNone/>
            </a:pPr>
            <a:r>
              <a:rPr lang="fi-FI" sz="1700" dirty="0">
                <a:hlinkClick r:id="rId2"/>
              </a:rPr>
              <a:t>https://www.youtube.com/watch?v=j322w-YyBPk</a:t>
            </a:r>
            <a:r>
              <a:rPr lang="fi-FI" sz="1700" dirty="0"/>
              <a:t> (n. 10 min.)</a:t>
            </a:r>
            <a:endParaRPr lang="fi-FI" dirty="0"/>
          </a:p>
          <a:p>
            <a:endParaRPr lang="sv-FI" dirty="0"/>
          </a:p>
        </p:txBody>
      </p:sp>
      <p:pic>
        <p:nvPicPr>
          <p:cNvPr id="4" name="Kuva 3" descr="Kuvahaun tulos haulle tunteet"/>
          <p:cNvPicPr/>
          <p:nvPr/>
        </p:nvPicPr>
        <p:blipFill rotWithShape="1">
          <a:blip r:embed="rId3">
            <a:extLst>
              <a:ext uri="{28A0092B-C50C-407E-A947-70E740481C1C}">
                <a14:useLocalDpi xmlns:a14="http://schemas.microsoft.com/office/drawing/2010/main" val="0"/>
              </a:ext>
            </a:extLst>
          </a:blip>
          <a:srcRect l="6176" t="9756" r="5894" b="10976"/>
          <a:stretch/>
        </p:blipFill>
        <p:spPr bwMode="auto">
          <a:xfrm>
            <a:off x="8379567" y="257347"/>
            <a:ext cx="3158067" cy="11811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37486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6AAABD82-07FE-4245-B6D7-31379B1ABA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2175" y="60536"/>
            <a:ext cx="8305800" cy="6736927"/>
          </a:xfrm>
          <a:prstGeom prst="rect">
            <a:avLst/>
          </a:prstGeom>
        </p:spPr>
      </p:pic>
    </p:spTree>
    <p:extLst>
      <p:ext uri="{BB962C8B-B14F-4D97-AF65-F5344CB8AC3E}">
        <p14:creationId xmlns:p14="http://schemas.microsoft.com/office/powerpoint/2010/main" val="20873418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uva 2">
            <a:extLst>
              <a:ext uri="{FF2B5EF4-FFF2-40B4-BE49-F238E27FC236}">
                <a16:creationId xmlns:a16="http://schemas.microsoft.com/office/drawing/2014/main" id="{CD1997ED-F5E3-4525-BCD1-47365EA809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5805" y="236551"/>
            <a:ext cx="9080390" cy="6384897"/>
          </a:xfrm>
          <a:prstGeom prst="rect">
            <a:avLst/>
          </a:prstGeom>
        </p:spPr>
      </p:pic>
      <p:sp>
        <p:nvSpPr>
          <p:cNvPr id="4" name="Tekstiruutu 3">
            <a:extLst>
              <a:ext uri="{FF2B5EF4-FFF2-40B4-BE49-F238E27FC236}">
                <a16:creationId xmlns:a16="http://schemas.microsoft.com/office/drawing/2014/main" id="{8EA97E42-505B-4C63-9E93-249666F37AD3}"/>
              </a:ext>
            </a:extLst>
          </p:cNvPr>
          <p:cNvSpPr txBox="1"/>
          <p:nvPr/>
        </p:nvSpPr>
        <p:spPr>
          <a:xfrm>
            <a:off x="3914776" y="3275110"/>
            <a:ext cx="1733549" cy="276999"/>
          </a:xfrm>
          <a:prstGeom prst="rect">
            <a:avLst/>
          </a:prstGeom>
          <a:noFill/>
        </p:spPr>
        <p:txBody>
          <a:bodyPr wrap="square" rtlCol="0">
            <a:spAutoFit/>
          </a:bodyPr>
          <a:lstStyle/>
          <a:p>
            <a:pPr marL="171450" indent="-171450">
              <a:buFont typeface="Arial" panose="020B0604020202020204" pitchFamily="34" charset="0"/>
              <a:buChar char="•"/>
            </a:pPr>
            <a:r>
              <a:rPr lang="fi-FI" sz="1200" dirty="0"/>
              <a:t>Käsityöllinen ilmaisu</a:t>
            </a:r>
          </a:p>
        </p:txBody>
      </p:sp>
    </p:spTree>
    <p:extLst>
      <p:ext uri="{BB962C8B-B14F-4D97-AF65-F5344CB8AC3E}">
        <p14:creationId xmlns:p14="http://schemas.microsoft.com/office/powerpoint/2010/main" val="11909743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541DB91-0B10-46D9-B34B-7BFF960260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9CF7FE1C-8BC5-4B0C-A2BC-93AB72C90F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Otsikko 1"/>
          <p:cNvSpPr>
            <a:spLocks noGrp="1"/>
          </p:cNvSpPr>
          <p:nvPr>
            <p:ph type="title"/>
          </p:nvPr>
        </p:nvSpPr>
        <p:spPr>
          <a:xfrm>
            <a:off x="1100173" y="141805"/>
            <a:ext cx="6972798" cy="727559"/>
          </a:xfrm>
        </p:spPr>
        <p:txBody>
          <a:bodyPr anchor="b">
            <a:normAutofit fontScale="90000"/>
          </a:bodyPr>
          <a:lstStyle/>
          <a:p>
            <a:br>
              <a:rPr lang="fi-FI" sz="3100" b="1" dirty="0"/>
            </a:br>
            <a:br>
              <a:rPr lang="fi-FI" sz="3100" b="1" dirty="0"/>
            </a:br>
            <a:br>
              <a:rPr lang="fi-FI" sz="3100" b="1" dirty="0"/>
            </a:br>
            <a:r>
              <a:rPr lang="fi-FI" b="1" dirty="0">
                <a:solidFill>
                  <a:srgbClr val="7030A0"/>
                </a:solidFill>
              </a:rPr>
              <a:t>HOITO, KASVATUS JA OPETUS</a:t>
            </a:r>
            <a:endParaRPr lang="sv-FI" dirty="0"/>
          </a:p>
        </p:txBody>
      </p:sp>
      <p:pic>
        <p:nvPicPr>
          <p:cNvPr id="4" name="Kuva 3" descr="Aiheeseen liittyvä kuva"/>
          <p:cNvPicPr/>
          <p:nvPr/>
        </p:nvPicPr>
        <p:blipFill>
          <a:blip r:embed="rId2">
            <a:extLst>
              <a:ext uri="{28A0092B-C50C-407E-A947-70E740481C1C}">
                <a14:useLocalDpi xmlns:a14="http://schemas.microsoft.com/office/drawing/2010/main" val="0"/>
              </a:ext>
            </a:extLst>
          </a:blip>
          <a:stretch>
            <a:fillRect/>
          </a:stretch>
        </p:blipFill>
        <p:spPr bwMode="auto">
          <a:xfrm>
            <a:off x="8957021" y="149620"/>
            <a:ext cx="2787589" cy="1576452"/>
          </a:xfrm>
          <a:prstGeom prst="rect">
            <a:avLst/>
          </a:prstGeom>
          <a:noFill/>
        </p:spPr>
      </p:pic>
      <p:sp>
        <p:nvSpPr>
          <p:cNvPr id="3" name="Sisällön paikkamerkki 2"/>
          <p:cNvSpPr>
            <a:spLocks noGrp="1"/>
          </p:cNvSpPr>
          <p:nvPr>
            <p:ph idx="1"/>
          </p:nvPr>
        </p:nvSpPr>
        <p:spPr>
          <a:xfrm>
            <a:off x="168871" y="937846"/>
            <a:ext cx="11851210" cy="5778349"/>
          </a:xfrm>
        </p:spPr>
        <p:txBody>
          <a:bodyPr anchor="t">
            <a:noAutofit/>
          </a:bodyPr>
          <a:lstStyle/>
          <a:p>
            <a:r>
              <a:rPr lang="fi-FI" sz="2200" dirty="0"/>
              <a:t>Varhaiskasvatuksen tavoitteena on </a:t>
            </a:r>
            <a:r>
              <a:rPr lang="fi-FI" sz="2200" b="1" dirty="0"/>
              <a:t>hyvinvoiva lapsi </a:t>
            </a:r>
          </a:p>
          <a:p>
            <a:r>
              <a:rPr lang="fi-FI" sz="2200" dirty="0"/>
              <a:t>Arjessa lapsen hoito, kasvatus ja opetus limittyvät toisiinsa </a:t>
            </a:r>
          </a:p>
          <a:p>
            <a:pPr marL="0" indent="0">
              <a:buNone/>
            </a:pPr>
            <a:r>
              <a:rPr lang="fi-FI" sz="2200" dirty="0">
                <a:sym typeface="Wingdings" panose="05000000000000000000" pitchFamily="2" charset="2"/>
              </a:rPr>
              <a:t>	 </a:t>
            </a:r>
            <a:r>
              <a:rPr lang="fi-FI" sz="2200" dirty="0"/>
              <a:t>muodostavat tilanteista eheitä kokonaisuuksia: </a:t>
            </a:r>
            <a:r>
              <a:rPr lang="fi-FI" sz="2200" i="1" dirty="0"/>
              <a:t>kokopäiväpedagogiikka/kokonaisvaltainen 	    pedagogiikka</a:t>
            </a:r>
            <a:br>
              <a:rPr lang="fi-FI" sz="2200" i="1" dirty="0"/>
            </a:br>
            <a:endParaRPr lang="fi-FI" sz="2200" i="1" dirty="0"/>
          </a:p>
          <a:p>
            <a:r>
              <a:rPr lang="fi-FI" sz="2200" dirty="0"/>
              <a:t>Varhaiskasvatuksen perustana </a:t>
            </a:r>
            <a:r>
              <a:rPr lang="fi-FI" sz="2200" b="1" dirty="0"/>
              <a:t>kokonaisvaltainen ihmiskäsitys</a:t>
            </a:r>
          </a:p>
          <a:p>
            <a:pPr marL="0" indent="0">
              <a:buNone/>
            </a:pPr>
            <a:r>
              <a:rPr lang="fi-FI" sz="2200" dirty="0">
                <a:sym typeface="Wingdings" panose="05000000000000000000" pitchFamily="2" charset="2"/>
              </a:rPr>
              <a:t>	</a:t>
            </a:r>
            <a:r>
              <a:rPr lang="fi-FI" sz="2200" dirty="0"/>
              <a:t>ihminen nähdään fyysisenä, psyykkisenä ja sosiaalisena kokonaisuutena. </a:t>
            </a:r>
            <a:br>
              <a:rPr lang="fi-FI" sz="2200" dirty="0"/>
            </a:br>
            <a:endParaRPr lang="fi-FI" sz="2200" dirty="0"/>
          </a:p>
          <a:p>
            <a:r>
              <a:rPr lang="fi-FI" sz="2200" dirty="0"/>
              <a:t>Hoito, kasvatus ja opetus painottuvat eri tavoin eri-ikäisten lasten toiminnassa sekä varhaiskasvatuksen eri muodoissa</a:t>
            </a:r>
            <a:endParaRPr lang="sv-FI" sz="2200" dirty="0"/>
          </a:p>
          <a:p>
            <a:pPr marL="0" lvl="0" indent="0">
              <a:buNone/>
            </a:pPr>
            <a:r>
              <a:rPr lang="fi-FI" sz="2200" dirty="0"/>
              <a:t>	</a:t>
            </a:r>
            <a:r>
              <a:rPr lang="fi-FI" sz="2200" dirty="0">
                <a:sym typeface="Wingdings" panose="05000000000000000000" pitchFamily="2" charset="2"/>
              </a:rPr>
              <a:t> </a:t>
            </a:r>
            <a:r>
              <a:rPr lang="fi-FI" sz="2200" dirty="0"/>
              <a:t>Pienillä lapsilla päivittäisissä perustoiminnoissa painottuvat hoiva ja hoito 	     	   	    </a:t>
            </a:r>
            <a:r>
              <a:rPr lang="fi-FI" sz="2200" i="1" dirty="0">
                <a:solidFill>
                  <a:srgbClr val="7030A0"/>
                </a:solidFill>
              </a:rPr>
              <a:t>Kokopäiväpedagogiikka!</a:t>
            </a:r>
            <a:endParaRPr lang="sv-FI" sz="2200" dirty="0"/>
          </a:p>
          <a:p>
            <a:r>
              <a:rPr lang="fi-FI" sz="2200" dirty="0"/>
              <a:t>Kun lapsen </a:t>
            </a:r>
            <a:r>
              <a:rPr lang="fi-FI" sz="2200" b="1" dirty="0"/>
              <a:t>perustarpeet</a:t>
            </a:r>
            <a:r>
              <a:rPr lang="fi-FI" sz="2200" dirty="0"/>
              <a:t> (ravinto, lepo, rakkaus) on tyydytetty, lapsi kykenee keskittymään itseään kiinnostaviin asioihin ja toimintoihin </a:t>
            </a:r>
          </a:p>
          <a:p>
            <a:pPr marL="0" indent="0">
              <a:buNone/>
            </a:pPr>
            <a:r>
              <a:rPr lang="fi-FI" sz="2200" dirty="0">
                <a:sym typeface="Wingdings" panose="05000000000000000000" pitchFamily="2" charset="2"/>
              </a:rPr>
              <a:t>	 </a:t>
            </a:r>
            <a:r>
              <a:rPr lang="fi-FI" sz="1800" dirty="0">
                <a:solidFill>
                  <a:srgbClr val="7030A0"/>
                </a:solidFill>
              </a:rPr>
              <a:t>Huolehtimalla perustarpeista luodaan lapsen kasvulle, kehitykselle ja oppimiselle suotuisat lähtökohdat</a:t>
            </a:r>
            <a:endParaRPr lang="sv-FI" sz="1800" dirty="0">
              <a:solidFill>
                <a:srgbClr val="7030A0"/>
              </a:solidFill>
            </a:endParaRPr>
          </a:p>
        </p:txBody>
      </p:sp>
    </p:spTree>
    <p:extLst>
      <p:ext uri="{BB962C8B-B14F-4D97-AF65-F5344CB8AC3E}">
        <p14:creationId xmlns:p14="http://schemas.microsoft.com/office/powerpoint/2010/main" val="374704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0055082-FF1E-4380-8B80-A93D655C89E7}"/>
              </a:ext>
            </a:extLst>
          </p:cNvPr>
          <p:cNvSpPr>
            <a:spLocks noGrp="1"/>
          </p:cNvSpPr>
          <p:nvPr>
            <p:ph type="title"/>
          </p:nvPr>
        </p:nvSpPr>
        <p:spPr>
          <a:xfrm>
            <a:off x="838200" y="365125"/>
            <a:ext cx="2331128" cy="1028669"/>
          </a:xfrm>
        </p:spPr>
        <p:txBody>
          <a:bodyPr/>
          <a:lstStyle/>
          <a:p>
            <a:r>
              <a:rPr lang="fi-FI" b="1" dirty="0">
                <a:solidFill>
                  <a:srgbClr val="7030A0"/>
                </a:solidFill>
              </a:rPr>
              <a:t>VIDEOITA</a:t>
            </a:r>
          </a:p>
        </p:txBody>
      </p:sp>
      <p:sp>
        <p:nvSpPr>
          <p:cNvPr id="3" name="Sisällön paikkamerkki 2">
            <a:extLst>
              <a:ext uri="{FF2B5EF4-FFF2-40B4-BE49-F238E27FC236}">
                <a16:creationId xmlns:a16="http://schemas.microsoft.com/office/drawing/2014/main" id="{BA9ABE76-F3D6-4E20-9B6B-E2C0E5911436}"/>
              </a:ext>
            </a:extLst>
          </p:cNvPr>
          <p:cNvSpPr>
            <a:spLocks noGrp="1"/>
          </p:cNvSpPr>
          <p:nvPr>
            <p:ph idx="1"/>
          </p:nvPr>
        </p:nvSpPr>
        <p:spPr/>
        <p:txBody>
          <a:bodyPr/>
          <a:lstStyle/>
          <a:p>
            <a:r>
              <a:rPr lang="fi-FI" dirty="0">
                <a:hlinkClick r:id="rId2"/>
              </a:rPr>
              <a:t>Vasun ytimessä - ajatuksia kasvattajilta – YouTube</a:t>
            </a:r>
            <a:endParaRPr lang="fi-FI" dirty="0"/>
          </a:p>
          <a:p>
            <a:r>
              <a:rPr lang="fi-FI" dirty="0">
                <a:hlinkClick r:id="rId3"/>
              </a:rPr>
              <a:t>Vasuista vauhtia, 5.9.2019 – YouTube</a:t>
            </a:r>
            <a:endParaRPr lang="fi-FI" dirty="0"/>
          </a:p>
          <a:p>
            <a:endParaRPr lang="fi-FI" dirty="0"/>
          </a:p>
          <a:p>
            <a:endParaRPr lang="fi-FI" dirty="0"/>
          </a:p>
          <a:p>
            <a:pPr marL="0" indent="0">
              <a:buNone/>
            </a:pPr>
            <a:endParaRPr lang="fi-FI" dirty="0"/>
          </a:p>
          <a:p>
            <a:pPr marL="0" indent="0">
              <a:buNone/>
            </a:pPr>
            <a:endParaRPr lang="fi-FI" dirty="0"/>
          </a:p>
        </p:txBody>
      </p:sp>
    </p:spTree>
    <p:extLst>
      <p:ext uri="{BB962C8B-B14F-4D97-AF65-F5344CB8AC3E}">
        <p14:creationId xmlns:p14="http://schemas.microsoft.com/office/powerpoint/2010/main" val="284634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245533" y="84666"/>
            <a:ext cx="11785600" cy="846667"/>
          </a:xfrm>
        </p:spPr>
        <p:txBody>
          <a:bodyPr>
            <a:noAutofit/>
          </a:bodyPr>
          <a:lstStyle/>
          <a:p>
            <a:pPr algn="ctr"/>
            <a:r>
              <a:rPr lang="fi-FI" sz="3600" b="1" dirty="0"/>
              <a:t>    </a:t>
            </a:r>
            <a:r>
              <a:rPr lang="fi-FI" sz="3600" b="1" dirty="0">
                <a:solidFill>
                  <a:srgbClr val="7030A0"/>
                </a:solidFill>
              </a:rPr>
              <a:t>VARHAISKASVATUSTA sekä ESIOPETUSTA OHJAAVAT TASOT</a:t>
            </a:r>
            <a:endParaRPr lang="sv-FI" sz="3600" b="1" dirty="0">
              <a:solidFill>
                <a:srgbClr val="7030A0"/>
              </a:solidFill>
            </a:endParaRPr>
          </a:p>
        </p:txBody>
      </p:sp>
      <p:graphicFrame>
        <p:nvGraphicFramePr>
          <p:cNvPr id="4" name="Sisällön paikkamerkki 3"/>
          <p:cNvGraphicFramePr>
            <a:graphicFrameLocks noGrp="1"/>
          </p:cNvGraphicFramePr>
          <p:nvPr>
            <p:ph idx="1"/>
            <p:extLst>
              <p:ext uri="{D42A27DB-BD31-4B8C-83A1-F6EECF244321}">
                <p14:modId xmlns:p14="http://schemas.microsoft.com/office/powerpoint/2010/main" val="319020886"/>
              </p:ext>
            </p:extLst>
          </p:nvPr>
        </p:nvGraphicFramePr>
        <p:xfrm>
          <a:off x="1118393" y="1049867"/>
          <a:ext cx="9955213" cy="58081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3168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2" name="Rectangle 70">
            <a:extLst>
              <a:ext uri="{FF2B5EF4-FFF2-40B4-BE49-F238E27FC236}">
                <a16:creationId xmlns:a16="http://schemas.microsoft.com/office/drawing/2014/main" id="{46708FAB-3898-47A9-B05A-AB9ECBD9E7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425C0E7-BC50-4F3F-8BC6-3A5360E5FDFB}"/>
              </a:ext>
            </a:extLst>
          </p:cNvPr>
          <p:cNvSpPr>
            <a:spLocks noGrp="1"/>
          </p:cNvSpPr>
          <p:nvPr>
            <p:ph type="title"/>
          </p:nvPr>
        </p:nvSpPr>
        <p:spPr>
          <a:xfrm>
            <a:off x="1003233" y="372077"/>
            <a:ext cx="5254877" cy="778996"/>
          </a:xfrm>
        </p:spPr>
        <p:txBody>
          <a:bodyPr anchor="b">
            <a:normAutofit/>
          </a:bodyPr>
          <a:lstStyle/>
          <a:p>
            <a:r>
              <a:rPr lang="fi-FI" sz="4000" b="1" dirty="0">
                <a:solidFill>
                  <a:srgbClr val="7030A0"/>
                </a:solidFill>
              </a:rPr>
              <a:t>VASUJEN TASOT ja linkit</a:t>
            </a:r>
          </a:p>
        </p:txBody>
      </p:sp>
      <p:sp>
        <p:nvSpPr>
          <p:cNvPr id="3" name="Sisällön paikkamerkki 2">
            <a:extLst>
              <a:ext uri="{FF2B5EF4-FFF2-40B4-BE49-F238E27FC236}">
                <a16:creationId xmlns:a16="http://schemas.microsoft.com/office/drawing/2014/main" id="{652C9C23-9506-4795-9B4F-12A8AE583157}"/>
              </a:ext>
            </a:extLst>
          </p:cNvPr>
          <p:cNvSpPr>
            <a:spLocks noGrp="1"/>
          </p:cNvSpPr>
          <p:nvPr>
            <p:ph idx="1"/>
          </p:nvPr>
        </p:nvSpPr>
        <p:spPr>
          <a:xfrm>
            <a:off x="219075" y="1393794"/>
            <a:ext cx="7755171" cy="4820575"/>
          </a:xfrm>
        </p:spPr>
        <p:txBody>
          <a:bodyPr anchor="t">
            <a:normAutofit/>
          </a:bodyPr>
          <a:lstStyle/>
          <a:p>
            <a:r>
              <a:rPr lang="fi-FI" sz="2000" dirty="0"/>
              <a:t>Opetushallitus (OPH) laatii ja päättää valtakunnalliset varhaiskasvatussuunnitelman perusteet </a:t>
            </a:r>
            <a:r>
              <a:rPr lang="fi-FI" sz="2000" dirty="0">
                <a:hlinkClick r:id="rId2"/>
              </a:rPr>
              <a:t>Varhaiskasvatussuunnitelman perusteet 2022 (opintopolku.fi)</a:t>
            </a:r>
            <a:br>
              <a:rPr lang="fi-FI" sz="2000" dirty="0"/>
            </a:br>
            <a:endParaRPr lang="fi-FI" sz="2000" dirty="0"/>
          </a:p>
          <a:p>
            <a:r>
              <a:rPr lang="fi-FI" sz="2000" dirty="0"/>
              <a:t>Valtakunnallinen vasu on pohjana paikallisiin varhaiskasvatussuunnitelmiin (vasuihin) esim. </a:t>
            </a:r>
            <a:r>
              <a:rPr lang="fi-FI" sz="2000" dirty="0">
                <a:hlinkClick r:id="rId3">
                  <a:extLst>
                    <a:ext uri="{A12FA001-AC4F-418D-AE19-62706E023703}">
                      <ahyp:hlinkClr xmlns:ahyp="http://schemas.microsoft.com/office/drawing/2018/hyperlinkcolor" val="tx"/>
                    </a:ext>
                  </a:extLst>
                </a:hlinkClick>
              </a:rPr>
              <a:t>Kouvolan varhaiskasvatus-suunnitelma 1.8.2019</a:t>
            </a:r>
            <a:br>
              <a:rPr lang="fi-FI" sz="2000" dirty="0"/>
            </a:br>
            <a:endParaRPr lang="fi-FI" sz="2000" dirty="0"/>
          </a:p>
          <a:p>
            <a:r>
              <a:rPr lang="fi-FI" sz="2000" dirty="0"/>
              <a:t>Yksikkö-/ryhmävasu OPH:</a:t>
            </a:r>
            <a:r>
              <a:rPr lang="fi-FI" sz="2000" dirty="0">
                <a:hlinkClick r:id="rId4">
                  <a:extLst>
                    <a:ext uri="{A12FA001-AC4F-418D-AE19-62706E023703}">
                      <ahyp:hlinkClr xmlns:ahyp="http://schemas.microsoft.com/office/drawing/2018/hyperlinkcolor" val="tx"/>
                    </a:ext>
                  </a:extLst>
                </a:hlinkClick>
              </a:rPr>
              <a:t> Lapsen </a:t>
            </a:r>
            <a:r>
              <a:rPr lang="fi-FI" sz="2000" dirty="0" err="1">
                <a:hlinkClick r:id="rId4">
                  <a:extLst>
                    <a:ext uri="{A12FA001-AC4F-418D-AE19-62706E023703}">
                      <ahyp:hlinkClr xmlns:ahyp="http://schemas.microsoft.com/office/drawing/2018/hyperlinkcolor" val="tx"/>
                    </a:ext>
                  </a:extLst>
                </a:hlinkClick>
              </a:rPr>
              <a:t>varhaiskasvatussuunitelman</a:t>
            </a:r>
            <a:r>
              <a:rPr lang="fi-FI" sz="2000" dirty="0">
                <a:hlinkClick r:id="rId4">
                  <a:extLst>
                    <a:ext uri="{A12FA001-AC4F-418D-AE19-62706E023703}">
                      <ahyp:hlinkClr xmlns:ahyp="http://schemas.microsoft.com/office/drawing/2018/hyperlinkcolor" val="tx"/>
                    </a:ext>
                  </a:extLst>
                </a:hlinkClick>
              </a:rPr>
              <a:t> laatiminen, osa 3 - YouTube</a:t>
            </a:r>
            <a:br>
              <a:rPr lang="fi-FI" sz="2000" dirty="0"/>
            </a:br>
            <a:endParaRPr lang="fi-FI" sz="2000" dirty="0"/>
          </a:p>
          <a:p>
            <a:r>
              <a:rPr lang="fi-FI" sz="2000" dirty="0"/>
              <a:t>Varhaiskasvatusyksiköissä eli päiväkodeissa ja perhepäivähoitopaikoissa jokaiselle lapselle laaditaan henkilökohtainen vasu </a:t>
            </a:r>
            <a:r>
              <a:rPr lang="fi-FI" sz="2000" dirty="0">
                <a:hlinkClick r:id="rId5"/>
              </a:rPr>
              <a:t> Lapsen varhaiskasvatussuunnitelman laatiminen, osa 1 - YouTube</a:t>
            </a:r>
            <a:endParaRPr lang="fi-FI" sz="2000" dirty="0"/>
          </a:p>
          <a:p>
            <a:endParaRPr lang="fi-FI" sz="1400" dirty="0"/>
          </a:p>
        </p:txBody>
      </p:sp>
      <p:pic>
        <p:nvPicPr>
          <p:cNvPr id="2050" name="Picture 2" descr="Lapsi, Äiti, Käsi, Perhe, Vauva, Raskaana, Nainen">
            <a:extLst>
              <a:ext uri="{FF2B5EF4-FFF2-40B4-BE49-F238E27FC236}">
                <a16:creationId xmlns:a16="http://schemas.microsoft.com/office/drawing/2014/main" id="{9CE7D5E4-ACA0-43ED-B3DA-A96B57F984D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641" r="25995" b="2"/>
          <a:stretch/>
        </p:blipFill>
        <p:spPr bwMode="auto">
          <a:xfrm>
            <a:off x="7974246" y="761575"/>
            <a:ext cx="3748858" cy="36328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2E438CA0-CB4D-4C94-8C39-9C7FC9BBE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12191998" cy="461774"/>
          </a:xfrm>
          <a:prstGeom prst="rect">
            <a:avLst/>
          </a:prstGeom>
          <a:gradFill>
            <a:gsLst>
              <a:gs pos="0">
                <a:srgbClr val="000000"/>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6B2C05E3-84E7-4957-95EF-B471CBF71C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1962"/>
            <a:ext cx="4076698" cy="464399"/>
          </a:xfrm>
          <a:prstGeom prst="rect">
            <a:avLst/>
          </a:prstGeom>
          <a:gradFill>
            <a:gsLst>
              <a:gs pos="0">
                <a:srgbClr val="000000">
                  <a:alpha val="46000"/>
                </a:srgbClr>
              </a:gs>
              <a:gs pos="99000">
                <a:schemeClr val="accent1"/>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6012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8DF66CB0-1AD6-4D8C-BE70-897ADA64FE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24C3B26D-D43F-467B-B943-E20A45E78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799"/>
            <a:ext cx="6802718" cy="548640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772358" y="685800"/>
            <a:ext cx="6436310" cy="853032"/>
          </a:xfrm>
        </p:spPr>
        <p:txBody>
          <a:bodyPr anchor="b">
            <a:noAutofit/>
          </a:bodyPr>
          <a:lstStyle/>
          <a:p>
            <a:pPr algn="ctr"/>
            <a:r>
              <a:rPr lang="fi-FI" sz="2400" b="1" dirty="0">
                <a:solidFill>
                  <a:srgbClr val="7030A0"/>
                </a:solidFill>
              </a:rPr>
              <a:t>Valtakunnalliset varhaiskasvatussuunnitelman perusteet (VASU)</a:t>
            </a:r>
            <a:endParaRPr lang="sv-FI" sz="2400" b="1" dirty="0">
              <a:solidFill>
                <a:srgbClr val="7030A0"/>
              </a:solidFill>
            </a:endParaRPr>
          </a:p>
        </p:txBody>
      </p:sp>
      <p:sp>
        <p:nvSpPr>
          <p:cNvPr id="3" name="Sisällön paikkamerkki 2"/>
          <p:cNvSpPr>
            <a:spLocks noGrp="1"/>
          </p:cNvSpPr>
          <p:nvPr>
            <p:ph idx="1"/>
          </p:nvPr>
        </p:nvSpPr>
        <p:spPr>
          <a:xfrm>
            <a:off x="685800" y="1676400"/>
            <a:ext cx="6775269" cy="5097262"/>
          </a:xfrm>
        </p:spPr>
        <p:txBody>
          <a:bodyPr anchor="t">
            <a:normAutofit fontScale="77500" lnSpcReduction="20000"/>
          </a:bodyPr>
          <a:lstStyle/>
          <a:p>
            <a:r>
              <a:rPr lang="fi-FI" dirty="0">
                <a:solidFill>
                  <a:srgbClr val="595959"/>
                </a:solidFill>
              </a:rPr>
              <a:t>Varhaiskasvatuslaissa säädetään lapsen oikeudesta varhaiskasvatukseen sekä varhaiskasvatuksen tavoitteista</a:t>
            </a:r>
          </a:p>
          <a:p>
            <a:r>
              <a:rPr lang="fi-FI" dirty="0">
                <a:solidFill>
                  <a:srgbClr val="595959"/>
                </a:solidFill>
              </a:rPr>
              <a:t>Varhaiskasvatussuunnitelman perusteet on </a:t>
            </a:r>
            <a:r>
              <a:rPr lang="fi-FI" b="1" dirty="0">
                <a:solidFill>
                  <a:srgbClr val="595959"/>
                </a:solidFill>
              </a:rPr>
              <a:t>varhaiskasvatuslain</a:t>
            </a:r>
            <a:r>
              <a:rPr lang="fi-FI" dirty="0">
                <a:solidFill>
                  <a:srgbClr val="595959"/>
                </a:solidFill>
              </a:rPr>
              <a:t> perusteella Opetushallituksen antama </a:t>
            </a:r>
            <a:r>
              <a:rPr lang="fi-FI" b="1" dirty="0">
                <a:solidFill>
                  <a:srgbClr val="595959"/>
                </a:solidFill>
              </a:rPr>
              <a:t>valtakunnallinen määräys</a:t>
            </a:r>
            <a:r>
              <a:rPr lang="fi-FI" dirty="0">
                <a:solidFill>
                  <a:srgbClr val="595959"/>
                </a:solidFill>
              </a:rPr>
              <a:t>, jonka mukaan paikalliset varhaiskasvatussuunnitelmat laaditaan ja varhaiskasvatus toteutetaan.</a:t>
            </a:r>
            <a:br>
              <a:rPr lang="fi-FI" dirty="0">
                <a:solidFill>
                  <a:srgbClr val="595959"/>
                </a:solidFill>
              </a:rPr>
            </a:br>
            <a:endParaRPr lang="fi-FI" b="1" dirty="0">
              <a:solidFill>
                <a:srgbClr val="595959"/>
              </a:solidFill>
            </a:endParaRPr>
          </a:p>
          <a:p>
            <a:r>
              <a:rPr lang="fi-FI" b="1" dirty="0">
                <a:solidFill>
                  <a:srgbClr val="595959"/>
                </a:solidFill>
              </a:rPr>
              <a:t>Valtakunnalliset varhaiskasvatussuunnitelman perusteet</a:t>
            </a:r>
            <a:r>
              <a:rPr lang="fi-FI" dirty="0">
                <a:solidFill>
                  <a:srgbClr val="595959"/>
                </a:solidFill>
              </a:rPr>
              <a:t> toimivat paikallisten ja yksikkökohtaisten varhaiskasvatussuunnitelmien lähtökohtina</a:t>
            </a:r>
            <a:br>
              <a:rPr lang="fi-FI" dirty="0">
                <a:solidFill>
                  <a:srgbClr val="595959"/>
                </a:solidFill>
              </a:rPr>
            </a:br>
            <a:endParaRPr lang="fi-FI" b="1" dirty="0">
              <a:solidFill>
                <a:srgbClr val="595959"/>
              </a:solidFill>
              <a:sym typeface="Wingdings" panose="05000000000000000000" pitchFamily="2" charset="2"/>
            </a:endParaRPr>
          </a:p>
          <a:p>
            <a:pPr lvl="0"/>
            <a:r>
              <a:rPr lang="fi-FI" b="1" dirty="0">
                <a:solidFill>
                  <a:srgbClr val="595959"/>
                </a:solidFill>
              </a:rPr>
              <a:t>Valtakunnallinen vasun päivitys v. 2022, astuu voimaan 8/2022.</a:t>
            </a:r>
            <a:r>
              <a:rPr lang="fi-FI" dirty="0">
                <a:solidFill>
                  <a:srgbClr val="595959"/>
                </a:solidFill>
              </a:rPr>
              <a:t> </a:t>
            </a:r>
            <a:br>
              <a:rPr lang="fi-FI" dirty="0">
                <a:solidFill>
                  <a:srgbClr val="595959"/>
                </a:solidFill>
              </a:rPr>
            </a:br>
            <a:r>
              <a:rPr lang="fi-FI" dirty="0">
                <a:solidFill>
                  <a:srgbClr val="595959"/>
                </a:solidFill>
                <a:sym typeface="Wingdings" panose="05000000000000000000" pitchFamily="2" charset="2"/>
              </a:rPr>
              <a:t> M</a:t>
            </a:r>
            <a:r>
              <a:rPr lang="fi-FI" dirty="0">
                <a:solidFill>
                  <a:srgbClr val="595959"/>
                </a:solidFill>
              </a:rPr>
              <a:t>uutokset liittyvät pääosin lapsen kehityksen ja oppimisen tuen asioihin.</a:t>
            </a:r>
            <a:endParaRPr lang="fi-FI" sz="1600" dirty="0">
              <a:solidFill>
                <a:srgbClr val="595959"/>
              </a:solidFill>
            </a:endParaRPr>
          </a:p>
          <a:p>
            <a:pPr marL="0" lvl="0" indent="0">
              <a:buNone/>
            </a:pPr>
            <a:r>
              <a:rPr lang="fi-FI" sz="1800" b="1" dirty="0">
                <a:solidFill>
                  <a:srgbClr val="595959"/>
                </a:solidFill>
              </a:rPr>
              <a:t>OPH: Vasun päivityssivusto: </a:t>
            </a:r>
            <a:r>
              <a:rPr lang="fi-FI" sz="1800" dirty="0">
                <a:solidFill>
                  <a:srgbClr val="595959"/>
                </a:solidFill>
                <a:hlinkClick r:id="rId2"/>
              </a:rPr>
              <a:t>Varhaiskasvatussuunnitelman perusteiden päivitys 2021-2022 | Opetushallitus (oph.fi)</a:t>
            </a:r>
            <a:endParaRPr lang="sv-FI" sz="1800" dirty="0">
              <a:solidFill>
                <a:srgbClr val="595959"/>
              </a:solidFill>
            </a:endParaRPr>
          </a:p>
        </p:txBody>
      </p:sp>
      <p:pic>
        <p:nvPicPr>
          <p:cNvPr id="3074" name="Picture 2" descr="Vasara, Kirjat, Laki, Ruokalaji, Lakimies, Kappaleita">
            <a:extLst>
              <a:ext uri="{FF2B5EF4-FFF2-40B4-BE49-F238E27FC236}">
                <a16:creationId xmlns:a16="http://schemas.microsoft.com/office/drawing/2014/main" id="{037235F3-C08A-4E55-AA62-62CA2674C42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813" r="28897"/>
          <a:stretch/>
        </p:blipFill>
        <p:spPr bwMode="auto">
          <a:xfrm>
            <a:off x="7461069" y="685799"/>
            <a:ext cx="4117787" cy="548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34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45DAD31D-84DE-4D89-A544-238888080497}"/>
              </a:ext>
            </a:extLst>
          </p:cNvPr>
          <p:cNvSpPr>
            <a:spLocks noGrp="1"/>
          </p:cNvSpPr>
          <p:nvPr>
            <p:ph type="title"/>
          </p:nvPr>
        </p:nvSpPr>
        <p:spPr>
          <a:xfrm>
            <a:off x="4131685" y="461234"/>
            <a:ext cx="6429125" cy="765134"/>
          </a:xfrm>
        </p:spPr>
        <p:txBody>
          <a:bodyPr anchor="b">
            <a:normAutofit/>
          </a:bodyPr>
          <a:lstStyle/>
          <a:p>
            <a:r>
              <a:rPr lang="fi-FI" sz="4000" b="1">
                <a:solidFill>
                  <a:srgbClr val="7030A0"/>
                </a:solidFill>
              </a:rPr>
              <a:t>Miksi valtakunnallinen VASU?</a:t>
            </a:r>
            <a:endParaRPr lang="fi-FI" sz="4000" b="1" dirty="0">
              <a:solidFill>
                <a:srgbClr val="7030A0"/>
              </a:solidFill>
            </a:endParaRPr>
          </a:p>
        </p:txBody>
      </p:sp>
      <p:sp>
        <p:nvSpPr>
          <p:cNvPr id="3" name="Sisällön paikkamerkki 2">
            <a:extLst>
              <a:ext uri="{FF2B5EF4-FFF2-40B4-BE49-F238E27FC236}">
                <a16:creationId xmlns:a16="http://schemas.microsoft.com/office/drawing/2014/main" id="{ECCC5B7D-B3CD-4E34-A44C-2FD1EB21FC7D}"/>
              </a:ext>
            </a:extLst>
          </p:cNvPr>
          <p:cNvSpPr>
            <a:spLocks noGrp="1"/>
          </p:cNvSpPr>
          <p:nvPr>
            <p:ph idx="1"/>
          </p:nvPr>
        </p:nvSpPr>
        <p:spPr>
          <a:xfrm>
            <a:off x="3027286" y="1402671"/>
            <a:ext cx="8998340" cy="4965819"/>
          </a:xfrm>
        </p:spPr>
        <p:txBody>
          <a:bodyPr anchor="t">
            <a:normAutofit/>
          </a:bodyPr>
          <a:lstStyle/>
          <a:p>
            <a:r>
              <a:rPr lang="fi-FI" sz="2200" b="0" i="0">
                <a:effectLst/>
                <a:latin typeface="Open Sans" panose="020B0606030504020204" pitchFamily="34" charset="0"/>
              </a:rPr>
              <a:t>Varhaiskasvatussuunnitelman perusteet on kansallinen normi. Paikalliset suunnitelmat velvoittavat varhaiskasvatuksen henkilöstöä sitoutumaan varhaiskasvatuslain sekä perusteiden arvoperustan, tavoitteiden ja sisältöjen mukaiseen toimintaan niin päiväkodeissa, perhepäivähoidossa kuin avoimessa varhaiskasvatuksessa.</a:t>
            </a:r>
          </a:p>
          <a:p>
            <a:pPr marL="0" indent="0">
              <a:buNone/>
            </a:pPr>
            <a:endParaRPr lang="fi-FI" sz="2200" b="0" i="0">
              <a:effectLst/>
              <a:latin typeface="Open Sans" panose="020B0606030504020204" pitchFamily="34" charset="0"/>
            </a:endParaRPr>
          </a:p>
          <a:p>
            <a:r>
              <a:rPr lang="fi-FI" sz="2200">
                <a:latin typeface="Open Sans" panose="020B0606030504020204" pitchFamily="34" charset="0"/>
              </a:rPr>
              <a:t>V</a:t>
            </a:r>
            <a:r>
              <a:rPr lang="fi-FI" sz="2200" b="0" i="0">
                <a:effectLst/>
                <a:latin typeface="Open Sans" panose="020B0606030504020204" pitchFamily="34" charset="0"/>
              </a:rPr>
              <a:t>arhaiskasvatussuunnitelmat vastaavat osaltaan muuttuvan maailman haasteisiin. Niissä on huomioitu yhteiskunnassa ja varhaiskasvatuksen toimintaympäristöissä tapahtuneita muutoksia sekä tutkimuksen tuomaa viimeisintä tietoa. Tämä ei tarkoita sitä, että kaikki vanha ja toimiva pitäisi muuttaa tai uudistaa. Ajattelu- ja toimintatapojen päivitys tähän päivään on kuitenkin välttämätöntä ja siihen työhön uusi vasu antaa työkaluja.</a:t>
            </a:r>
          </a:p>
          <a:p>
            <a:endParaRPr lang="fi-FI" sz="1300" dirty="0"/>
          </a:p>
        </p:txBody>
      </p:sp>
      <p:sp>
        <p:nvSpPr>
          <p:cNvPr id="193" name="Rectangle 19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Rectangle 193">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Kuva 3">
            <a:extLst>
              <a:ext uri="{FF2B5EF4-FFF2-40B4-BE49-F238E27FC236}">
                <a16:creationId xmlns:a16="http://schemas.microsoft.com/office/drawing/2014/main" id="{06BDB0B4-9A2C-405D-BEDB-A93D9E0D0EA4}"/>
              </a:ext>
            </a:extLst>
          </p:cNvPr>
          <p:cNvPicPr>
            <a:picLocks noChangeAspect="1"/>
          </p:cNvPicPr>
          <p:nvPr/>
        </p:nvPicPr>
        <p:blipFill>
          <a:blip r:embed="rId2"/>
          <a:stretch>
            <a:fillRect/>
          </a:stretch>
        </p:blipFill>
        <p:spPr>
          <a:xfrm>
            <a:off x="166374" y="981074"/>
            <a:ext cx="2680076" cy="2590241"/>
          </a:xfrm>
          <a:prstGeom prst="rect">
            <a:avLst/>
          </a:prstGeom>
        </p:spPr>
      </p:pic>
    </p:spTree>
    <p:extLst>
      <p:ext uri="{BB962C8B-B14F-4D97-AF65-F5344CB8AC3E}">
        <p14:creationId xmlns:p14="http://schemas.microsoft.com/office/powerpoint/2010/main" val="1330032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AA03EDC-7067-4DFF-B672-541D016AA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BF3E39-B0BE-496A-8604-9007470FF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0" cy="686547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1" y="314325"/>
            <a:ext cx="5953125" cy="1846141"/>
          </a:xfrm>
        </p:spPr>
        <p:txBody>
          <a:bodyPr anchor="b">
            <a:normAutofit fontScale="90000"/>
          </a:bodyPr>
          <a:lstStyle/>
          <a:p>
            <a:pPr algn="ctr"/>
            <a:br>
              <a:rPr lang="fi-FI" sz="3600" dirty="0">
                <a:solidFill>
                  <a:srgbClr val="595959"/>
                </a:solidFill>
              </a:rPr>
            </a:br>
            <a:r>
              <a:rPr lang="fi-FI" sz="4000" b="1" dirty="0">
                <a:solidFill>
                  <a:srgbClr val="7030A0"/>
                </a:solidFill>
              </a:rPr>
              <a:t>Varhaiskasvatussuunnitelma</a:t>
            </a:r>
            <a:br>
              <a:rPr lang="fi-FI" sz="4000" b="1" dirty="0">
                <a:solidFill>
                  <a:srgbClr val="7030A0"/>
                </a:solidFill>
              </a:rPr>
            </a:br>
            <a:r>
              <a:rPr lang="fi-FI" sz="4000" b="1" dirty="0">
                <a:solidFill>
                  <a:srgbClr val="7030A0"/>
                </a:solidFill>
              </a:rPr>
              <a:t>kokonaisuus muodostuu kolmesta tasosta:</a:t>
            </a:r>
            <a:br>
              <a:rPr lang="fi-FI" sz="2000" dirty="0">
                <a:solidFill>
                  <a:srgbClr val="595959"/>
                </a:solidFill>
              </a:rPr>
            </a:br>
            <a:endParaRPr lang="sv-FI" sz="2000" b="1" dirty="0">
              <a:solidFill>
                <a:srgbClr val="595959"/>
              </a:solidFill>
            </a:endParaRPr>
          </a:p>
        </p:txBody>
      </p:sp>
      <p:sp>
        <p:nvSpPr>
          <p:cNvPr id="3" name="Sisällön paikkamerkki 2"/>
          <p:cNvSpPr>
            <a:spLocks noGrp="1"/>
          </p:cNvSpPr>
          <p:nvPr>
            <p:ph idx="1"/>
          </p:nvPr>
        </p:nvSpPr>
        <p:spPr>
          <a:xfrm>
            <a:off x="106532" y="2050742"/>
            <a:ext cx="5846592" cy="4696287"/>
          </a:xfrm>
        </p:spPr>
        <p:txBody>
          <a:bodyPr anchor="t">
            <a:normAutofit fontScale="92500" lnSpcReduction="10000"/>
          </a:bodyPr>
          <a:lstStyle/>
          <a:p>
            <a:pPr marL="0" indent="0">
              <a:buNone/>
            </a:pPr>
            <a:r>
              <a:rPr lang="fi-FI" sz="3200" dirty="0">
                <a:solidFill>
                  <a:srgbClr val="595959"/>
                </a:solidFill>
              </a:rPr>
              <a:t>1.  Valtakunnallisesta varhaiskasvatussuunnitelman perusteista</a:t>
            </a:r>
            <a:br>
              <a:rPr lang="fi-FI" sz="3200" dirty="0">
                <a:solidFill>
                  <a:srgbClr val="595959"/>
                </a:solidFill>
              </a:rPr>
            </a:br>
            <a:endParaRPr lang="fi-FI" sz="3200" dirty="0">
              <a:solidFill>
                <a:srgbClr val="595959"/>
              </a:solidFill>
            </a:endParaRPr>
          </a:p>
          <a:p>
            <a:pPr marL="0" indent="0">
              <a:buNone/>
            </a:pPr>
            <a:r>
              <a:rPr lang="fi-FI" sz="3200" dirty="0">
                <a:solidFill>
                  <a:srgbClr val="595959"/>
                </a:solidFill>
              </a:rPr>
              <a:t>2. Paikallisista varhaiskasvatussuunnitelmista</a:t>
            </a:r>
            <a:br>
              <a:rPr lang="fi-FI" sz="3200" dirty="0">
                <a:solidFill>
                  <a:srgbClr val="595959"/>
                </a:solidFill>
              </a:rPr>
            </a:br>
            <a:endParaRPr lang="fi-FI" sz="3200" dirty="0">
              <a:solidFill>
                <a:srgbClr val="595959"/>
              </a:solidFill>
            </a:endParaRPr>
          </a:p>
          <a:p>
            <a:pPr marL="0" indent="0">
              <a:buNone/>
            </a:pPr>
            <a:r>
              <a:rPr lang="fi-FI" sz="3200" dirty="0">
                <a:solidFill>
                  <a:srgbClr val="595959"/>
                </a:solidFill>
              </a:rPr>
              <a:t>3. Lasten varhaiskasvatussuunnitelmista</a:t>
            </a:r>
          </a:p>
          <a:p>
            <a:pPr marL="0" indent="0">
              <a:buNone/>
            </a:pPr>
            <a:br>
              <a:rPr lang="fi-FI" sz="2000" dirty="0">
                <a:solidFill>
                  <a:srgbClr val="595959"/>
                </a:solidFill>
              </a:rPr>
            </a:br>
            <a:endParaRPr lang="sv-FI" sz="2000" dirty="0">
              <a:solidFill>
                <a:srgbClr val="595959"/>
              </a:solidFill>
            </a:endParaRPr>
          </a:p>
        </p:txBody>
      </p:sp>
      <p:pic>
        <p:nvPicPr>
          <p:cNvPr id="4" name="Kuva 3">
            <a:extLst>
              <a:ext uri="{FF2B5EF4-FFF2-40B4-BE49-F238E27FC236}">
                <a16:creationId xmlns:a16="http://schemas.microsoft.com/office/drawing/2014/main" id="{07E617A2-2807-4DD5-8142-934347B9227C}"/>
              </a:ext>
            </a:extLst>
          </p:cNvPr>
          <p:cNvPicPr>
            <a:picLocks noChangeAspect="1"/>
          </p:cNvPicPr>
          <p:nvPr/>
        </p:nvPicPr>
        <p:blipFill rotWithShape="1">
          <a:blip r:embed="rId2"/>
          <a:srcRect l="-2727" r="44162" b="-3"/>
          <a:stretch/>
        </p:blipFill>
        <p:spPr>
          <a:xfrm>
            <a:off x="6961355" y="685799"/>
            <a:ext cx="4437947" cy="5531972"/>
          </a:xfrm>
          <a:prstGeom prst="rect">
            <a:avLst/>
          </a:prstGeom>
        </p:spPr>
      </p:pic>
    </p:spTree>
    <p:extLst>
      <p:ext uri="{BB962C8B-B14F-4D97-AF65-F5344CB8AC3E}">
        <p14:creationId xmlns:p14="http://schemas.microsoft.com/office/powerpoint/2010/main" val="484029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86CEA039-377B-4FAD-B991-F07DE99A2DE3}"/>
              </a:ext>
            </a:extLst>
          </p:cNvPr>
          <p:cNvSpPr>
            <a:spLocks noGrp="1"/>
          </p:cNvSpPr>
          <p:nvPr>
            <p:ph type="title"/>
          </p:nvPr>
        </p:nvSpPr>
        <p:spPr>
          <a:xfrm>
            <a:off x="775084" y="264412"/>
            <a:ext cx="9392421" cy="1330841"/>
          </a:xfrm>
        </p:spPr>
        <p:txBody>
          <a:bodyPr>
            <a:normAutofit/>
          </a:bodyPr>
          <a:lstStyle/>
          <a:p>
            <a:r>
              <a:rPr lang="fi-FI" b="1" dirty="0">
                <a:solidFill>
                  <a:srgbClr val="7030A0"/>
                </a:solidFill>
              </a:rPr>
              <a:t>PAIKALLISET VARHAISKASVATUSSUUNNITELMAT</a:t>
            </a:r>
          </a:p>
        </p:txBody>
      </p:sp>
      <p:sp>
        <p:nvSpPr>
          <p:cNvPr id="3" name="Sisällön paikkamerkki 2">
            <a:extLst>
              <a:ext uri="{FF2B5EF4-FFF2-40B4-BE49-F238E27FC236}">
                <a16:creationId xmlns:a16="http://schemas.microsoft.com/office/drawing/2014/main" id="{4DC21C23-A9CB-44D0-B4B5-B4A692364A05}"/>
              </a:ext>
            </a:extLst>
          </p:cNvPr>
          <p:cNvSpPr>
            <a:spLocks noGrp="1"/>
          </p:cNvSpPr>
          <p:nvPr>
            <p:ph idx="1"/>
          </p:nvPr>
        </p:nvSpPr>
        <p:spPr>
          <a:xfrm>
            <a:off x="223919" y="2061836"/>
            <a:ext cx="6815055" cy="4472314"/>
          </a:xfrm>
        </p:spPr>
        <p:txBody>
          <a:bodyPr>
            <a:normAutofit/>
          </a:bodyPr>
          <a:lstStyle/>
          <a:p>
            <a:r>
              <a:rPr lang="fi-FI" sz="2200" dirty="0"/>
              <a:t>Suunnitelmaa laadittaessa tulee ottaa huomioon paikalliset erityispiirteet, mahdolliset pedagogiset painotukset, lasten tarpeet sekä varhaiskasvatusta koskevan arviointitiedon ja kehittämistyön tulokset. </a:t>
            </a:r>
          </a:p>
          <a:p>
            <a:r>
              <a:rPr lang="fi-FI" sz="2200" dirty="0"/>
              <a:t>Voivat tarkentaa valtakunnallisia perusteita, mutta eivät voi sulkea pois mitään lain, asetuksen tai varhaiskasvatussuunnitelman perusteiden edellyttämää tavoitetta tai sisältöä</a:t>
            </a:r>
          </a:p>
          <a:p>
            <a:r>
              <a:rPr lang="fi-FI" sz="2200" dirty="0"/>
              <a:t>Varhaiskasvatuksen järjestäjien tulee laatia ja hyväksyä valtakunnallisten varhaiskasvatussuunnitelman perusteiden pohjalta paikalliset varhaiskasvatussuunnitelmat.</a:t>
            </a:r>
          </a:p>
          <a:p>
            <a:r>
              <a:rPr lang="fi-FI" sz="2200" dirty="0"/>
              <a:t>Velvoittavia ja niitä tulee arvioida ja kehittää. </a:t>
            </a:r>
          </a:p>
          <a:p>
            <a:endParaRPr lang="fi-FI" sz="1700" dirty="0"/>
          </a:p>
        </p:txBody>
      </p:sp>
      <p:pic>
        <p:nvPicPr>
          <p:cNvPr id="1026" name="Picture 2" descr="Kuvatulokset haulle KOUVOLAN VASU">
            <a:extLst>
              <a:ext uri="{FF2B5EF4-FFF2-40B4-BE49-F238E27FC236}">
                <a16:creationId xmlns:a16="http://schemas.microsoft.com/office/drawing/2014/main" id="{41ABC203-DDD8-428A-A43B-5BD9DFF1146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64057" y="2172252"/>
            <a:ext cx="4604024" cy="3755915"/>
          </a:xfrm>
          <a:prstGeom prst="rect">
            <a:avLst/>
          </a:prstGeom>
          <a:noFill/>
          <a:extLst>
            <a:ext uri="{909E8E84-426E-40DD-AFC4-6F175D3DCCD1}">
              <a14:hiddenFill xmlns:a14="http://schemas.microsoft.com/office/drawing/2010/main">
                <a:solidFill>
                  <a:srgbClr val="FFFFFF"/>
                </a:solidFill>
              </a14:hiddenFill>
            </a:ext>
          </a:extLst>
        </p:spPr>
      </p:pic>
      <p:sp>
        <p:nvSpPr>
          <p:cNvPr id="75" name="Freeform: Shape 7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56793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B55D834-B166-48B2-B278-B75B97D25F7F}"/>
              </a:ext>
            </a:extLst>
          </p:cNvPr>
          <p:cNvSpPr>
            <a:spLocks noGrp="1"/>
          </p:cNvSpPr>
          <p:nvPr>
            <p:ph type="title"/>
          </p:nvPr>
        </p:nvSpPr>
        <p:spPr>
          <a:xfrm>
            <a:off x="3465990" y="338492"/>
            <a:ext cx="3431959" cy="1325563"/>
          </a:xfrm>
        </p:spPr>
        <p:txBody>
          <a:bodyPr/>
          <a:lstStyle/>
          <a:p>
            <a:pPr algn="ctr"/>
            <a:r>
              <a:rPr lang="fi-FI" b="1" dirty="0">
                <a:solidFill>
                  <a:srgbClr val="7030A0"/>
                </a:solidFill>
              </a:rPr>
              <a:t>RYHMÄVASU</a:t>
            </a:r>
          </a:p>
        </p:txBody>
      </p:sp>
      <p:sp>
        <p:nvSpPr>
          <p:cNvPr id="3" name="Sisällön paikkamerkki 2">
            <a:extLst>
              <a:ext uri="{FF2B5EF4-FFF2-40B4-BE49-F238E27FC236}">
                <a16:creationId xmlns:a16="http://schemas.microsoft.com/office/drawing/2014/main" id="{C5C3E68A-2CD1-4DA8-9492-814CC26CA5B3}"/>
              </a:ext>
            </a:extLst>
          </p:cNvPr>
          <p:cNvSpPr>
            <a:spLocks noGrp="1"/>
          </p:cNvSpPr>
          <p:nvPr>
            <p:ph idx="1"/>
          </p:nvPr>
        </p:nvSpPr>
        <p:spPr/>
        <p:txBody>
          <a:bodyPr/>
          <a:lstStyle/>
          <a:p>
            <a:endParaRPr lang="fi-FI" dirty="0"/>
          </a:p>
          <a:p>
            <a:r>
              <a:rPr lang="fi-FI" dirty="0"/>
              <a:t>Vapaaehtoinen, mutta suositeltava </a:t>
            </a:r>
          </a:p>
          <a:p>
            <a:r>
              <a:rPr lang="fi-FI" dirty="0"/>
              <a:t>Kouvolan varhaiskasvatuksessa tehdään ryhmävasut</a:t>
            </a:r>
          </a:p>
          <a:p>
            <a:endParaRPr lang="fi-FI" dirty="0"/>
          </a:p>
          <a:p>
            <a:pPr marL="0" indent="0">
              <a:buNone/>
            </a:pPr>
            <a:endParaRPr lang="fi-FI" dirty="0"/>
          </a:p>
          <a:p>
            <a:r>
              <a:rPr lang="fi-FI" dirty="0" err="1"/>
              <a:t>VIDEO:</a:t>
            </a:r>
            <a:r>
              <a:rPr lang="fi-FI" dirty="0" err="1">
                <a:hlinkClick r:id="rId2"/>
              </a:rPr>
              <a:t>Janakkalan</a:t>
            </a:r>
            <a:r>
              <a:rPr lang="fi-FI" dirty="0">
                <a:hlinkClick r:id="rId2"/>
              </a:rPr>
              <a:t> varhaiskasvatuksen ryhmävasu – YouTube</a:t>
            </a:r>
            <a:endParaRPr lang="fi-FI" dirty="0"/>
          </a:p>
          <a:p>
            <a:endParaRPr lang="fi-FI" dirty="0"/>
          </a:p>
          <a:p>
            <a:r>
              <a:rPr lang="fi-FI" sz="2800"/>
              <a:t>Lapsella on oikeus varhaiskasvatukseen </a:t>
            </a:r>
            <a:r>
              <a:rPr lang="fi-FI" sz="2800">
                <a:hlinkClick r:id="rId3"/>
              </a:rPr>
              <a:t>vasu_juliste_A3 (oph.fi)</a:t>
            </a:r>
            <a:endParaRPr lang="fi-FI" sz="2800"/>
          </a:p>
          <a:p>
            <a:endParaRPr lang="fi-FI" dirty="0"/>
          </a:p>
        </p:txBody>
      </p:sp>
    </p:spTree>
    <p:extLst>
      <p:ext uri="{BB962C8B-B14F-4D97-AF65-F5344CB8AC3E}">
        <p14:creationId xmlns:p14="http://schemas.microsoft.com/office/powerpoint/2010/main" val="1140834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Otsikko 1">
            <a:extLst>
              <a:ext uri="{FF2B5EF4-FFF2-40B4-BE49-F238E27FC236}">
                <a16:creationId xmlns:a16="http://schemas.microsoft.com/office/drawing/2014/main" id="{18617AB3-E450-476B-97EC-3F6B763ADBA3}"/>
              </a:ext>
            </a:extLst>
          </p:cNvPr>
          <p:cNvSpPr>
            <a:spLocks noGrp="1"/>
          </p:cNvSpPr>
          <p:nvPr>
            <p:ph type="title"/>
          </p:nvPr>
        </p:nvSpPr>
        <p:spPr>
          <a:xfrm>
            <a:off x="838200" y="365125"/>
            <a:ext cx="5387502" cy="1325563"/>
          </a:xfrm>
        </p:spPr>
        <p:txBody>
          <a:bodyPr>
            <a:normAutofit/>
          </a:bodyPr>
          <a:lstStyle/>
          <a:p>
            <a:r>
              <a:rPr lang="fi-FI" b="1"/>
              <a:t>ESIOPETUKSEN OPETUSSUUNNITELMA</a:t>
            </a:r>
          </a:p>
        </p:txBody>
      </p:sp>
      <p:sp>
        <p:nvSpPr>
          <p:cNvPr id="3" name="Sisällön paikkamerkki 2">
            <a:extLst>
              <a:ext uri="{FF2B5EF4-FFF2-40B4-BE49-F238E27FC236}">
                <a16:creationId xmlns:a16="http://schemas.microsoft.com/office/drawing/2014/main" id="{30E387C6-4E45-4303-84D1-7C6A9CE77A39}"/>
              </a:ext>
            </a:extLst>
          </p:cNvPr>
          <p:cNvSpPr>
            <a:spLocks noGrp="1"/>
          </p:cNvSpPr>
          <p:nvPr>
            <p:ph idx="1"/>
          </p:nvPr>
        </p:nvSpPr>
        <p:spPr>
          <a:xfrm>
            <a:off x="333375" y="1825624"/>
            <a:ext cx="6115050" cy="4803775"/>
          </a:xfrm>
        </p:spPr>
        <p:txBody>
          <a:bodyPr>
            <a:normAutofit/>
          </a:bodyPr>
          <a:lstStyle/>
          <a:p>
            <a:r>
              <a:rPr lang="fi-FI" sz="2400" b="1" dirty="0"/>
              <a:t>Esiopetusta säätelee perusopetuslaki</a:t>
            </a:r>
          </a:p>
          <a:p>
            <a:r>
              <a:rPr lang="fi-FI" sz="2400" b="1" dirty="0"/>
              <a:t>Esiopetus </a:t>
            </a:r>
            <a:r>
              <a:rPr lang="fi-FI" sz="2400" dirty="0"/>
              <a:t>on osa varhaiskasvatusta ja suomalaista koulutusjärjestelmää</a:t>
            </a:r>
          </a:p>
          <a:p>
            <a:r>
              <a:rPr lang="fi-FI" sz="2400" dirty="0"/>
              <a:t>Esiopetusta ohjaa Opetushallituksen määräyksenä annettu </a:t>
            </a:r>
            <a:r>
              <a:rPr lang="fi-FI" sz="2400" b="1" dirty="0"/>
              <a:t>Esiopetuksen opetussuunnitelman perusteet</a:t>
            </a:r>
            <a:r>
              <a:rPr lang="fi-FI" sz="2400" dirty="0"/>
              <a:t>.</a:t>
            </a:r>
            <a:br>
              <a:rPr lang="fi-FI" sz="1800" dirty="0"/>
            </a:br>
            <a:r>
              <a:rPr lang="fi-FI" sz="1800" dirty="0">
                <a:hlinkClick r:id="rId2"/>
              </a:rPr>
              <a:t>https://www.oph.fi/sites/default/files/documents/esiopetuksen_opetussuunnitelman_perusteet_2014.pdf</a:t>
            </a:r>
            <a:endParaRPr lang="fi-FI" sz="1800" dirty="0"/>
          </a:p>
          <a:p>
            <a:pPr marL="0" indent="0">
              <a:buNone/>
            </a:pPr>
            <a:endParaRPr lang="fi-FI" sz="1800" dirty="0"/>
          </a:p>
          <a:p>
            <a:r>
              <a:rPr lang="fi-FI" sz="1800" b="1" dirty="0"/>
              <a:t>Kaksivuotinen esiopetuksen kokeilu </a:t>
            </a:r>
            <a:r>
              <a:rPr lang="fi-FI" sz="1800" dirty="0">
                <a:hlinkClick r:id="rId3"/>
              </a:rPr>
              <a:t>Kaksivuotisen esiopetuksen kokeilun opetussuunnitelman perusteet 2021 (oph.fi)</a:t>
            </a:r>
            <a:r>
              <a:rPr lang="fi-FI" sz="1800" dirty="0"/>
              <a:t>  </a:t>
            </a:r>
          </a:p>
        </p:txBody>
      </p:sp>
      <p:pic>
        <p:nvPicPr>
          <p:cNvPr id="2050" name="Picture 2" descr="Pojat, Lapset, Onnellinen, Istuu">
            <a:extLst>
              <a:ext uri="{FF2B5EF4-FFF2-40B4-BE49-F238E27FC236}">
                <a16:creationId xmlns:a16="http://schemas.microsoft.com/office/drawing/2014/main" id="{A7FCD7BA-D109-4390-8906-A073181FD62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152" r="18002" b="2"/>
          <a:stretch/>
        </p:blipFill>
        <p:spPr bwMode="auto">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a:noFill/>
          <a:extLst>
            <a:ext uri="{909E8E84-426E-40DD-AFC4-6F175D3DCCD1}">
              <a14:hiddenFill xmlns:a14="http://schemas.microsoft.com/office/drawing/2010/main">
                <a:solidFill>
                  <a:srgbClr val="FFFFFF"/>
                </a:solidFill>
              </a14:hiddenFill>
            </a:ext>
          </a:extLst>
        </p:spPr>
      </p:pic>
      <p:sp>
        <p:nvSpPr>
          <p:cNvPr id="137"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9"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2979153"/>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775</TotalTime>
  <Words>858</Words>
  <Application>Microsoft Office PowerPoint</Application>
  <PresentationFormat>Laajakuva</PresentationFormat>
  <Paragraphs>96</Paragraphs>
  <Slides>16</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16</vt:i4>
      </vt:variant>
    </vt:vector>
  </HeadingPairs>
  <TitlesOfParts>
    <vt:vector size="21" baseType="lpstr">
      <vt:lpstr>Arial</vt:lpstr>
      <vt:lpstr>Calibri</vt:lpstr>
      <vt:lpstr>Calibri Light</vt:lpstr>
      <vt:lpstr>Open Sans</vt:lpstr>
      <vt:lpstr>Office-teema</vt:lpstr>
      <vt:lpstr>VARHAISKASVATUSSUUNNITELMA  JA ESIOPETUKSEN OPETUSSUUNNITELMA</vt:lpstr>
      <vt:lpstr>    VARHAISKASVATUSTA sekä ESIOPETUSTA OHJAAVAT TASOT</vt:lpstr>
      <vt:lpstr>VASUJEN TASOT ja linkit</vt:lpstr>
      <vt:lpstr>Valtakunnalliset varhaiskasvatussuunnitelman perusteet (VASU)</vt:lpstr>
      <vt:lpstr>Miksi valtakunnallinen VASU?</vt:lpstr>
      <vt:lpstr> Varhaiskasvatussuunnitelma kokonaisuus muodostuu kolmesta tasosta: </vt:lpstr>
      <vt:lpstr>PAIKALLISET VARHAISKASVATUSSUUNNITELMAT</vt:lpstr>
      <vt:lpstr>RYHMÄVASU</vt:lpstr>
      <vt:lpstr>ESIOPETUKSEN OPETUSSUUNNITELMA</vt:lpstr>
      <vt:lpstr>Mikä Esiopetuksen opetussuunnitelman perusteet?</vt:lpstr>
      <vt:lpstr>  Varhaiskasvatuksen tehtävä</vt:lpstr>
      <vt:lpstr>TÄRKEÄ MUISTAA! </vt:lpstr>
      <vt:lpstr>PowerPoint-esitys</vt:lpstr>
      <vt:lpstr>PowerPoint-esitys</vt:lpstr>
      <vt:lpstr>   HOITO, KASVATUS JA OPETUS</vt:lpstr>
      <vt:lpstr>VIDEOITA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VARHAISKASVATUSSUUNNITELMA JA ESIOPETUKSEN OPETUSSUUNNITELMA</dc:title>
  <dc:creator>Pirnes Leena</dc:creator>
  <cp:lastModifiedBy>Pirnes Leena</cp:lastModifiedBy>
  <cp:revision>12</cp:revision>
  <dcterms:created xsi:type="dcterms:W3CDTF">2022-01-26T08:09:57Z</dcterms:created>
  <dcterms:modified xsi:type="dcterms:W3CDTF">2022-04-06T09:14:22Z</dcterms:modified>
</cp:coreProperties>
</file>