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4"/>
  </p:sldMasterIdLst>
  <p:sldIdLst>
    <p:sldId id="256" r:id="rId5"/>
    <p:sldId id="257" r:id="rId6"/>
    <p:sldId id="258" r:id="rId7"/>
    <p:sldId id="262" r:id="rId8"/>
    <p:sldId id="261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AD24ED-293E-401D-695F-5C893B497561}" v="158" dt="2025-09-26T08:53:03.5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8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3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33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8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93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90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90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58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6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3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93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2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viitaniemenkoulu/oppiaineet/terveystieto/eero-lapinkero/tt-8a/liikunta2/kunnon-osa-alueet" TargetMode="External"/><Relationship Id="rId2" Type="http://schemas.openxmlformats.org/officeDocument/2006/relationships/hyperlink" Target="https://ukkinstituutti.fi/fyysinen-kunto/kunnon-osa-alue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porttipankki.com/" TargetMode="External"/><Relationship Id="rId5" Type="http://schemas.openxmlformats.org/officeDocument/2006/relationships/hyperlink" Target="http://www.kuntopolku.com/2018/06/07/4-tarkeinta-ominaisuutta-kunnon-kohotukseen/" TargetMode="External"/><Relationship Id="rId4" Type="http://schemas.openxmlformats.org/officeDocument/2006/relationships/hyperlink" Target="https://www.lts.fi/liikunta-tiede/artikkelit/voimaa-ja-kestavyytta-miten-harjoitukset-kannattaa-rytmittaa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Kehitä kuntoasi 25-26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Uimaharjun yläkoulu</a:t>
            </a:r>
          </a:p>
        </p:txBody>
      </p:sp>
    </p:spTree>
    <p:extLst>
      <p:ext uri="{BB962C8B-B14F-4D97-AF65-F5344CB8AC3E}">
        <p14:creationId xmlns:p14="http://schemas.microsoft.com/office/powerpoint/2010/main" val="13621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r>
              <a:rPr lang="fi-FI" dirty="0"/>
              <a:t>- Kurssin aikana perehdytään keinoihin, miten voit kehittää omaa kuntoasi nopeuden, voiman, kestävyyden ja liikkuvuuden osalta.</a:t>
            </a:r>
          </a:p>
          <a:p>
            <a:endParaRPr lang="fi-FI" dirty="0"/>
          </a:p>
          <a:p>
            <a:r>
              <a:rPr lang="fi-FI" dirty="0"/>
              <a:t>- Ymmärrät miten nämä neljä kunnon osa-aluetta vaikuttavat sinun toimintakykyyn yleisesti sekä eri liikunta- ja urheilutilanteissa.</a:t>
            </a:r>
          </a:p>
          <a:p>
            <a:endParaRPr lang="fi-FI" dirty="0"/>
          </a:p>
          <a:p>
            <a:r>
              <a:rPr lang="fi-FI" dirty="0"/>
              <a:t>- Osaat suunnitella kuntoasi kehittäviä liikuntakokonaisuuksia nopeuden, voiman, kestävyyden ja liikkuvuuden osalta.</a:t>
            </a:r>
          </a:p>
        </p:txBody>
      </p:sp>
    </p:spTree>
    <p:extLst>
      <p:ext uri="{BB962C8B-B14F-4D97-AF65-F5344CB8AC3E}">
        <p14:creationId xmlns:p14="http://schemas.microsoft.com/office/powerpoint/2010/main" val="261795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4587" y="585090"/>
            <a:ext cx="9720072" cy="1499616"/>
          </a:xfrm>
        </p:spPr>
        <p:txBody>
          <a:bodyPr/>
          <a:lstStyle/>
          <a:p>
            <a:r>
              <a:rPr lang="fi-FI" dirty="0" err="1"/>
              <a:t>KurssiRAPORTTI</a:t>
            </a:r>
            <a:r>
              <a:rPr lang="fi-FI" dirty="0"/>
              <a:t>, Power </a:t>
            </a:r>
            <a:r>
              <a:rPr lang="fi-FI" dirty="0" err="1"/>
              <a:t>point</a:t>
            </a:r>
            <a:r>
              <a:rPr lang="fi-FI" dirty="0"/>
              <a:t> </a:t>
            </a:r>
            <a:r>
              <a:rPr lang="fi-FI" sz="4000" dirty="0"/>
              <a:t>(Arvioitava työ)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3421" y="1716505"/>
            <a:ext cx="11815570" cy="512432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600" b="1" dirty="0">
                <a:latin typeface="Times New Roman"/>
                <a:cs typeface="Times New Roman"/>
              </a:rPr>
              <a:t>-</a:t>
            </a:r>
            <a:r>
              <a:rPr lang="fi-FI" sz="1800" b="1" dirty="0">
                <a:latin typeface="Times New Roman"/>
                <a:cs typeface="Times New Roman"/>
              </a:rPr>
              <a:t>Kansilehti </a:t>
            </a:r>
            <a:r>
              <a:rPr lang="fi-FI" sz="1800" dirty="0">
                <a:latin typeface="Times New Roman"/>
                <a:cs typeface="Times New Roman"/>
              </a:rPr>
              <a:t>(=kurssin nimi, tehtävän nimi, oma nimi)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b="1" dirty="0">
                <a:latin typeface="Times New Roman"/>
                <a:cs typeface="Times New Roman"/>
              </a:rPr>
              <a:t>-Ennakkotieto</a:t>
            </a:r>
            <a:r>
              <a:rPr lang="fi-FI" sz="1800" dirty="0">
                <a:latin typeface="Times New Roman"/>
                <a:cs typeface="Times New Roman"/>
              </a:rPr>
              <a:t>: Mitä nopeus, voima, kestävyys ja liikkuvuus sinulle tarkoittavat? Tähän kohtaan et etsi tietoa netistä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latin typeface="Times New Roman"/>
                <a:cs typeface="Times New Roman"/>
              </a:rPr>
              <a:t>-</a:t>
            </a:r>
            <a:r>
              <a:rPr lang="fi-FI" sz="1800" b="1" dirty="0">
                <a:latin typeface="Times New Roman"/>
                <a:cs typeface="Times New Roman"/>
              </a:rPr>
              <a:t>Teoriatieto</a:t>
            </a:r>
            <a:r>
              <a:rPr lang="fi-FI" sz="1800" dirty="0">
                <a:latin typeface="Times New Roman"/>
                <a:cs typeface="Times New Roman"/>
              </a:rPr>
              <a:t>: Mitä jokaisella kunnon osa-alueella tarkoitetaan (nopeus, voima, kestävyys, liikkuvuus)? Etsi tietoa lähteistä. ---	-Tämän jälkeen etsit tietoa sinulle osoitetusta kunnon osa-alueesta: Minkälaisilla ärsykkeillä sitä voisi kehittää, kuinka usein sitä kannattaa kehittää, onko kunnon osa-alueen kehityksessä jotain ikäryhmäeroja jne.</a:t>
            </a:r>
            <a:endParaRPr lang="fi-FI" sz="1400" dirty="0">
              <a:latin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-Liikuntakokonaisuus: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latin typeface="Times New Roman"/>
                <a:cs typeface="Times New Roman"/>
              </a:rPr>
              <a:t>- Teoria osuuden jälkeen suunnittelet liikuntakokonaisuuden (35min). Suunnitellut liikuntakokonaisuudet pidetään oppituntien aikana muille ryhmäläisille. Hyväksytyssä suorituksessa liikuntatuokio sisältää kunnon ominaisuuden mukaista kehittävää aktiviteettia (pelit, kisat, harjoitteet).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fi-FI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Reflektio: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latin typeface="Times New Roman"/>
                <a:cs typeface="Times New Roman"/>
              </a:rPr>
              <a:t>- Pidettyjen liikuntatuokioiden jälkeen käydään lyhyt palautekeskustelu yhteisesti luokan kanssa. Jälkiraportissa kirjoitat, mitkä asiat onnistuivat liikuntatuokiossa ja mitä asioita tekisit toisin.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fi-FI"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Loppupohdinta: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latin typeface="Times New Roman"/>
                <a:cs typeface="Times New Roman"/>
              </a:rPr>
              <a:t>- Lopuksi kirjoitat, että mitä uusia asioita opit näistä kunnon neljästä eri ominaisuudesta.</a:t>
            </a:r>
          </a:p>
        </p:txBody>
      </p:sp>
    </p:spTree>
    <p:extLst>
      <p:ext uri="{BB962C8B-B14F-4D97-AF65-F5344CB8AC3E}">
        <p14:creationId xmlns:p14="http://schemas.microsoft.com/office/powerpoint/2010/main" val="38258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B7835-C8D8-B9EE-91FF-B641B729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Liikunnanohjaustuokio (35min)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282CBC8-6A76-E2A0-8B2E-21C5D8BD9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Autofit/>
          </a:bodyPr>
          <a:lstStyle/>
          <a:p>
            <a:r>
              <a:rPr lang="fi-FI" sz="4400" dirty="0"/>
              <a:t>-Kirjoita jokaisen harjoitteen/harjoituksen osalta</a:t>
            </a:r>
          </a:p>
          <a:p>
            <a:pPr marL="264795" lvl="1">
              <a:buFont typeface="Courier New" panose="020B0602020104020603" pitchFamily="34" charset="0"/>
              <a:buChar char="o"/>
            </a:pPr>
            <a:r>
              <a:rPr lang="fi-FI" sz="4000" b="1"/>
              <a:t>-Aika</a:t>
            </a:r>
            <a:r>
              <a:rPr lang="fi-FI" sz="4000"/>
              <a:t>: kauanko aikaa menee kyseiseen harjoitukseen?</a:t>
            </a:r>
            <a:endParaRPr lang="fi-FI" sz="4000" dirty="0"/>
          </a:p>
          <a:p>
            <a:pPr marL="264795" lvl="1">
              <a:buFont typeface="Courier New" panose="020B0602020104020603" pitchFamily="34" charset="0"/>
              <a:buChar char="o"/>
            </a:pPr>
            <a:r>
              <a:rPr lang="fi-FI" sz="4000" b="1"/>
              <a:t>-Sisältö</a:t>
            </a:r>
            <a:r>
              <a:rPr lang="fi-FI" sz="4000"/>
              <a:t>: Mitä harjoitteessa tehdään?</a:t>
            </a:r>
            <a:endParaRPr lang="fi-FI" sz="4000" dirty="0"/>
          </a:p>
          <a:p>
            <a:pPr marL="264795" lvl="1">
              <a:buFont typeface="Courier New" panose="020B0602020104020603" pitchFamily="34" charset="0"/>
              <a:buChar char="o"/>
            </a:pPr>
            <a:r>
              <a:rPr lang="fi-FI" sz="4000" b="1" dirty="0"/>
              <a:t>-Välineet</a:t>
            </a:r>
            <a:r>
              <a:rPr lang="fi-FI" sz="4000" dirty="0"/>
              <a:t>: Mitä välineitä tarvitaan?</a:t>
            </a:r>
          </a:p>
          <a:p>
            <a:pPr marL="264795" lvl="1">
              <a:buFont typeface="Courier New" panose="020B0602020104020603" pitchFamily="34" charset="0"/>
              <a:buChar char="o"/>
            </a:pPr>
            <a:r>
              <a:rPr lang="fi-FI" sz="4000" b="1" dirty="0"/>
              <a:t>-Tavoite:</a:t>
            </a:r>
            <a:r>
              <a:rPr lang="fi-FI" sz="4000" dirty="0"/>
              <a:t> Mikä tavoite harjoitteessa on?</a:t>
            </a:r>
          </a:p>
        </p:txBody>
      </p:sp>
    </p:spTree>
    <p:extLst>
      <p:ext uri="{BB962C8B-B14F-4D97-AF65-F5344CB8AC3E}">
        <p14:creationId xmlns:p14="http://schemas.microsoft.com/office/powerpoint/2010/main" val="2210295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0FBA56-726D-3F26-3C0B-7A12442BB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aikataulua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76FBDB-B9D1-FA85-F601-501F419E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886010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8.8:</a:t>
            </a:r>
            <a:r>
              <a:rPr lang="fi-FI" dirty="0"/>
              <a:t> </a:t>
            </a:r>
            <a:r>
              <a:rPr lang="fi-FI" err="1"/>
              <a:t>Kurssi-info+opettajan</a:t>
            </a:r>
            <a:r>
              <a:rPr lang="fi-FI" dirty="0"/>
              <a:t> ohjaama liikuntatuokio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15.8:</a:t>
            </a:r>
            <a:r>
              <a:rPr lang="fi-FI" dirty="0"/>
              <a:t> Demokerta nopeudesta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22.8:</a:t>
            </a:r>
            <a:r>
              <a:rPr lang="fi-FI" dirty="0"/>
              <a:t> Demokerta voimasta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29.8:</a:t>
            </a:r>
            <a:r>
              <a:rPr lang="fi-FI" dirty="0"/>
              <a:t> Demokerta kestävyydestä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5.9:</a:t>
            </a:r>
            <a:r>
              <a:rPr lang="fi-FI" dirty="0"/>
              <a:t> Demokerta ketteryydestä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12.9:</a:t>
            </a:r>
            <a:r>
              <a:rPr lang="fi-FI" dirty="0"/>
              <a:t> Kurssitehtävän aloittaminen</a:t>
            </a:r>
          </a:p>
          <a:p>
            <a:pPr>
              <a:buFont typeface="Calibri" panose="020B0602020104020603" pitchFamily="34" charset="0"/>
              <a:buChar char="-"/>
            </a:pPr>
            <a:r>
              <a:rPr lang="fi-FI" b="1" dirty="0"/>
              <a:t>19.9:</a:t>
            </a:r>
            <a:r>
              <a:rPr lang="fi-FI" dirty="0"/>
              <a:t> Kurssitehtävän </a:t>
            </a:r>
            <a:r>
              <a:rPr lang="fi-FI" dirty="0" err="1"/>
              <a:t>viimeistelyä+opettajan</a:t>
            </a:r>
            <a:r>
              <a:rPr lang="fi-FI" dirty="0"/>
              <a:t> liikuntatuokio</a:t>
            </a:r>
          </a:p>
          <a:p>
            <a:pPr>
              <a:buFont typeface="Calibri" panose="020B0602020104020603" pitchFamily="34" charset="0"/>
              <a:buChar char="-"/>
            </a:pPr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C6C178D-AAF9-38F6-1DDE-F235F9456D11}"/>
              </a:ext>
            </a:extLst>
          </p:cNvPr>
          <p:cNvSpPr txBox="1"/>
          <p:nvPr/>
        </p:nvSpPr>
        <p:spPr>
          <a:xfrm>
            <a:off x="7637517" y="2399862"/>
            <a:ext cx="3643586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-3.10: Nopeus –liikuntakokonaisuuksia</a:t>
            </a:r>
          </a:p>
          <a:p>
            <a:r>
              <a:rPr lang="fi-FI" dirty="0"/>
              <a:t>-10.10: Voima –liikuntakokonaisuuksia</a:t>
            </a:r>
          </a:p>
          <a:p>
            <a:r>
              <a:rPr lang="fi-FI" dirty="0"/>
              <a:t>-24.10: Kestävyys -liikuntakokonaisuuksia</a:t>
            </a:r>
          </a:p>
          <a:p>
            <a:r>
              <a:rPr lang="fi-FI" dirty="0"/>
              <a:t>-31.10: Ketteryys –liikuntakokonaisuuksia</a:t>
            </a:r>
          </a:p>
          <a:p>
            <a:r>
              <a:rPr lang="fi-FI"/>
              <a:t>-7.11:</a:t>
            </a:r>
            <a:r>
              <a:rPr lang="fi-FI" dirty="0">
                <a:latin typeface="Tw Cen MT"/>
              </a:rPr>
              <a:t> </a:t>
            </a:r>
            <a:r>
              <a:rPr lang="fi-FI">
                <a:latin typeface="TW Cen MT"/>
              </a:rPr>
              <a:t>Nopeus –liikuntakokonaisuuksia</a:t>
            </a:r>
          </a:p>
          <a:p>
            <a:r>
              <a:rPr lang="fi-FI" dirty="0"/>
              <a:t>-14.11: </a:t>
            </a:r>
            <a:r>
              <a:rPr lang="fi-FI" dirty="0">
                <a:latin typeface="TW Cen MT"/>
              </a:rPr>
              <a:t>Voima –liikuntakokonaisuuksia</a:t>
            </a:r>
          </a:p>
          <a:p>
            <a:r>
              <a:rPr lang="fi-FI">
                <a:latin typeface="TW Cen MT"/>
              </a:rPr>
              <a:t>-21.11: Kestävyys -liikuntakokonaisuuksia</a:t>
            </a:r>
            <a:endParaRPr lang="fi-FI" dirty="0">
              <a:latin typeface="TW Cen MT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119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Kurssitehtävän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Kansilehti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Ennakkokäsitys 1-2 diaa.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Teoriatieto 1-2 diaa.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Liikuntakokonaisuus 1-2 diaa.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Reflektio 1 dia.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Loppupohdinta 1 dia.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351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Hyviä yleisiä nettilinkkejä tehtävän teon tueksi.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https://ukkinstituutti.fi/fyysinen-kunto/kunnon-osa-alueet/</a:t>
            </a:r>
            <a:endParaRPr lang="fi-FI" dirty="0"/>
          </a:p>
          <a:p>
            <a:r>
              <a:rPr lang="fi-FI" dirty="0">
                <a:hlinkClick r:id="rId3"/>
              </a:rPr>
              <a:t>https://peda.net/jyvaskyla/viitaniemenkoulu/oppiaineet/terveystieto/eero-lapinkero/tt-8a/liikunta2/kunnon-osa-alueet</a:t>
            </a:r>
            <a:endParaRPr lang="fi-FI" dirty="0"/>
          </a:p>
          <a:p>
            <a:r>
              <a:rPr lang="fi-FI" dirty="0">
                <a:hlinkClick r:id="rId4"/>
              </a:rPr>
              <a:t>https://www.lts.fi/liikunta-tiede/artikkelit/voimaa-ja-kestavyytta-miten-harjoitukset-kannattaa-rytmittaa.html</a:t>
            </a:r>
            <a:endParaRPr lang="fi-FI" dirty="0"/>
          </a:p>
          <a:p>
            <a:r>
              <a:rPr lang="fi-FI" dirty="0">
                <a:hlinkClick r:id="rId5"/>
              </a:rPr>
              <a:t>http://www.kuntopolku.com/2018/06/07/4-tarkeinta-ominaisuutta-kunnon-kohotukseen/</a:t>
            </a:r>
            <a:endParaRPr lang="fi-FI" dirty="0"/>
          </a:p>
          <a:p>
            <a:r>
              <a:rPr lang="fi-FI">
                <a:hlinkClick r:id="rId6"/>
              </a:rPr>
              <a:t>https://sporttipankki.com/</a:t>
            </a:r>
            <a:endParaRPr lang="fi-FI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8894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2f3453d-32dc-4bf9-9751-7d357e5159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EB836780E67444697FD555EFDC17C8B" ma:contentTypeVersion="15" ma:contentTypeDescription="Luo uusi asiakirja." ma:contentTypeScope="" ma:versionID="6c3f1abdc9222975f6cda184c80beb46">
  <xsd:schema xmlns:xsd="http://www.w3.org/2001/XMLSchema" xmlns:xs="http://www.w3.org/2001/XMLSchema" xmlns:p="http://schemas.microsoft.com/office/2006/metadata/properties" xmlns:ns3="a2f3453d-32dc-4bf9-9751-7d357e51595e" xmlns:ns4="5b415c93-7767-45a6-aed8-a63a7a5d2b81" targetNamespace="http://schemas.microsoft.com/office/2006/metadata/properties" ma:root="true" ma:fieldsID="4a91f5da90eccc2494e815d358042204" ns3:_="" ns4:_="">
    <xsd:import namespace="a2f3453d-32dc-4bf9-9751-7d357e51595e"/>
    <xsd:import namespace="5b415c93-7767-45a6-aed8-a63a7a5d2b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3453d-32dc-4bf9-9751-7d357e5159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15c93-7767-45a6-aed8-a63a7a5d2b8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6A2A0C-8971-4DC4-A5C4-7BBEB0E3C6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BE8EE2-177A-4C9B-9B3C-32F56257CF3C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5b415c93-7767-45a6-aed8-a63a7a5d2b81"/>
    <ds:schemaRef ds:uri="http://purl.org/dc/elements/1.1/"/>
    <ds:schemaRef ds:uri="a2f3453d-32dc-4bf9-9751-7d357e51595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AC8FA04-1807-462C-926C-C7B0CB11E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f3453d-32dc-4bf9-9751-7d357e51595e"/>
    <ds:schemaRef ds:uri="5b415c93-7767-45a6-aed8-a63a7a5d2b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</TotalTime>
  <Words>407</Words>
  <Application>Microsoft Office PowerPoint</Application>
  <PresentationFormat>Laajakuva</PresentationFormat>
  <Paragraphs>49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Integraali</vt:lpstr>
      <vt:lpstr>Kehitä kuntoasi 25-26</vt:lpstr>
      <vt:lpstr>Kurssin rakenne</vt:lpstr>
      <vt:lpstr>KurssiRAPORTTI, Power point (Arvioitava työ)</vt:lpstr>
      <vt:lpstr>Liikunnanohjaustuokio (35min)</vt:lpstr>
      <vt:lpstr>Kurssin aikataulua</vt:lpstr>
      <vt:lpstr>Kurssitehtävän rakenne</vt:lpstr>
      <vt:lpstr>Hyviä yleisiä nettilinkkejä tehtävän teon tueksi.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Kehitä kuntoasi 24-25</dc:title>
  <dc:creator>Rupponen Anttoni</dc:creator>
  <cp:lastModifiedBy>Tonder Antti</cp:lastModifiedBy>
  <cp:revision>191</cp:revision>
  <dcterms:created xsi:type="dcterms:W3CDTF">2025-01-13T10:30:01Z</dcterms:created>
  <dcterms:modified xsi:type="dcterms:W3CDTF">2025-09-26T08:53:27Z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0x0101002EB836780E67444697FD555EFDC17C8B</vt:lpwstr>
  </property>
</Properties>
</file>