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notesMasterIdLst>
    <p:notesMasterId r:id="rId8"/>
  </p:notesMasterIdLst>
  <p:sldIdLst>
    <p:sldId id="256" r:id="rId2"/>
    <p:sldId id="287" r:id="rId3"/>
    <p:sldId id="292" r:id="rId4"/>
    <p:sldId id="293" r:id="rId5"/>
    <p:sldId id="294" r:id="rId6"/>
    <p:sldId id="295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9920" autoAdjust="0"/>
  </p:normalViewPr>
  <p:slideViewPr>
    <p:cSldViewPr snapToGrid="0">
      <p:cViewPr varScale="1">
        <p:scale>
          <a:sx n="105" d="100"/>
          <a:sy n="105" d="100"/>
        </p:scale>
        <p:origin x="798" y="108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3C6A0B5-6382-41DE-A802-733D358FB948}" type="datetimeFigureOut">
              <a:rPr lang="fi-FI" smtClean="0"/>
              <a:t>29.6.2023</a:t>
            </a:fld>
            <a:endParaRPr lang="fi-FI"/>
          </a:p>
        </p:txBody>
      </p:sp>
      <p:sp>
        <p:nvSpPr>
          <p:cNvPr id="4" name="Dian kuvan paikkamerkki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i-FI"/>
          </a:p>
        </p:txBody>
      </p:sp>
      <p:sp>
        <p:nvSpPr>
          <p:cNvPr id="5" name="Huomautusten paikkamerkki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AC88AE-1373-4458-824B-2FAFCCFF3216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6109042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BAC88AE-1373-4458-824B-2FAFCCFF3216}" type="slidenum">
              <a:rPr lang="fi-FI" smtClean="0"/>
              <a:t>2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7371446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BAC88AE-1373-4458-824B-2FAFCCFF3216}" type="slidenum">
              <a:rPr lang="fi-FI" smtClean="0"/>
              <a:t>3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9084270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BAC88AE-1373-4458-824B-2FAFCCFF3216}" type="slidenum">
              <a:rPr lang="fi-FI" smtClean="0"/>
              <a:t>4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36434675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BAC88AE-1373-4458-824B-2FAFCCFF3216}" type="slidenum">
              <a:rPr lang="fi-FI" smtClean="0"/>
              <a:t>5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32513674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BAC88AE-1373-4458-824B-2FAFCCFF3216}" type="slidenum">
              <a:rPr lang="fi-FI" smtClean="0"/>
              <a:t>6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4057035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242851"/>
            <a:ext cx="8968084" cy="275942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1716" y="4243845"/>
            <a:ext cx="3077108" cy="27694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0" y="2590078"/>
            <a:ext cx="8968085" cy="1660332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9111715" y="2590078"/>
            <a:ext cx="3077109" cy="16603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0322" y="2733709"/>
            <a:ext cx="8144134" cy="1373070"/>
          </a:xfrm>
        </p:spPr>
        <p:txBody>
          <a:bodyPr anchor="b">
            <a:noAutofit/>
          </a:bodyPr>
          <a:lstStyle>
            <a:lvl1pPr algn="r">
              <a:defRPr sz="5400"/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0322" y="4394039"/>
            <a:ext cx="8144134" cy="1117687"/>
          </a:xfrm>
        </p:spPr>
        <p:txBody>
          <a:bodyPr>
            <a:normAutofit/>
          </a:bodyPr>
          <a:lstStyle>
            <a:lvl1pPr marL="0" indent="0" algn="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E4B10-524C-4858-BD7B-AAC334FD0DBB}" type="datetimeFigureOut">
              <a:rPr lang="fi-FI" smtClean="0"/>
              <a:t>29.6.2023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255346" y="2750337"/>
            <a:ext cx="1171888" cy="1356442"/>
          </a:xfrm>
        </p:spPr>
        <p:txBody>
          <a:bodyPr/>
          <a:lstStyle/>
          <a:p>
            <a:fld id="{B1805525-5FE9-4CD5-9945-79239C2B44D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9998099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amakuva ja kuva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4711616"/>
            <a:ext cx="9613859" cy="453051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0322" y="609597"/>
            <a:ext cx="9613859" cy="3589575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i-FI"/>
              <a:t>Lisää kuva napsauttamalla kuvaketta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19" y="5169583"/>
            <a:ext cx="9613862" cy="62297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E4B10-524C-4858-BD7B-AAC334FD0DBB}" type="datetimeFigureOut">
              <a:rPr lang="fi-FI" smtClean="0"/>
              <a:t>29.6.2023</a:t>
            </a:fld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309"/>
            <a:ext cx="1154151" cy="1090789"/>
          </a:xfrm>
        </p:spPr>
        <p:txBody>
          <a:bodyPr/>
          <a:lstStyle/>
          <a:p>
            <a:fld id="{B1805525-5FE9-4CD5-9945-79239C2B44D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7609173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tsikko ja kuva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609597"/>
            <a:ext cx="9613858" cy="3592750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E4B10-524C-4858-BD7B-AAC334FD0DBB}" type="datetimeFigureOut">
              <a:rPr lang="fi-FI" smtClean="0"/>
              <a:t>29.6.2023</a:t>
            </a:fld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615"/>
            <a:ext cx="1154151" cy="1090789"/>
          </a:xfrm>
        </p:spPr>
        <p:txBody>
          <a:bodyPr/>
          <a:lstStyle/>
          <a:p>
            <a:fld id="{B1805525-5FE9-4CD5-9945-79239C2B44D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03616687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Lainaus ja kuva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3" name="Picture 12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7856" y="609598"/>
            <a:ext cx="8718877" cy="3036061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402288" y="3653379"/>
            <a:ext cx="815657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E4B10-524C-4858-BD7B-AAC334FD0DBB}" type="datetimeFigureOut">
              <a:rPr lang="fi-FI" smtClean="0"/>
              <a:t>29.6.2023</a:t>
            </a:fld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B1805525-5FE9-4CD5-9945-79239C2B44D2}" type="slidenum">
              <a:rPr lang="fi-FI" smtClean="0"/>
              <a:t>‹#›</a:t>
            </a:fld>
            <a:endParaRPr lang="fi-FI"/>
          </a:p>
        </p:txBody>
      </p:sp>
      <p:sp>
        <p:nvSpPr>
          <p:cNvPr id="16" name="TextBox 15"/>
          <p:cNvSpPr txBox="1"/>
          <p:nvPr/>
        </p:nvSpPr>
        <p:spPr>
          <a:xfrm>
            <a:off x="583572" y="74811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662809" y="30335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84345079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imikort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0" name="Picture 9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Rectangle 11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4711615"/>
            <a:ext cx="9613862" cy="5885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0" y="5300149"/>
            <a:ext cx="9613862" cy="50225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E4B10-524C-4858-BD7B-AAC334FD0DBB}" type="datetimeFigureOut">
              <a:rPr lang="fi-FI" smtClean="0"/>
              <a:t>29.6.2023</a:t>
            </a:fld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B1805525-5FE9-4CD5-9945-79239C2B44D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6779909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arak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4" name="Picture 13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" name="Rectangle 16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69222" y="753228"/>
            <a:ext cx="9624960" cy="1080938"/>
          </a:xfrm>
        </p:spPr>
        <p:txBody>
          <a:bodyPr/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60946" y="2336873"/>
            <a:ext cx="307003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0322" y="3022673"/>
            <a:ext cx="3049702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56025" y="233687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945470" y="3022673"/>
            <a:ext cx="3063240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24156" y="2336873"/>
            <a:ext cx="30700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224156" y="3022673"/>
            <a:ext cx="3070025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E4B10-524C-4858-BD7B-AAC334FD0DBB}" type="datetimeFigureOut">
              <a:rPr lang="fi-FI" smtClean="0"/>
              <a:t>29.6.2023</a:t>
            </a:fld>
            <a:endParaRPr lang="fi-FI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805525-5FE9-4CD5-9945-79239C2B44D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67456383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kuvan sarak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0322" y="753228"/>
            <a:ext cx="9613860" cy="1080938"/>
          </a:xfrm>
        </p:spPr>
        <p:txBody>
          <a:bodyPr/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0318" y="4297503"/>
            <a:ext cx="30497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0318" y="2336873"/>
            <a:ext cx="30497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i-FI"/>
              <a:t>Lisää kuva napsauttamalla kuvaketta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0318" y="4873765"/>
            <a:ext cx="3049705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45471" y="429750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945470" y="2336873"/>
            <a:ext cx="3063240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i-FI"/>
              <a:t>Lisää kuva napsauttamalla kuvaketta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944117" y="4873764"/>
            <a:ext cx="3067297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30678" y="4297503"/>
            <a:ext cx="30635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230677" y="2336873"/>
            <a:ext cx="30635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i-FI"/>
              <a:t>Lisää kuva napsauttamalla kuvaketta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230553" y="4873762"/>
            <a:ext cx="3067563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E4B10-524C-4858-BD7B-AAC334FD0DBB}" type="datetimeFigureOut">
              <a:rPr lang="fi-FI" smtClean="0"/>
              <a:t>29.6.2023</a:t>
            </a:fld>
            <a:endParaRPr lang="fi-FI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805525-5FE9-4CD5-9945-79239C2B44D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84843549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E4B10-524C-4858-BD7B-AAC334FD0DBB}" type="datetimeFigureOut">
              <a:rPr lang="fi-FI" smtClean="0"/>
              <a:t>29.6.2023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805525-5FE9-4CD5-9945-79239C2B44D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27865219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ltGray">
          <a:xfrm rot="5400000">
            <a:off x="8116207" y="1869395"/>
            <a:ext cx="5106988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 rot="5400000">
            <a:off x="9868202" y="5372403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129231" y="609597"/>
            <a:ext cx="1073802" cy="4353760"/>
          </a:xfrm>
        </p:spPr>
        <p:txBody>
          <a:bodyPr vert="eaVert"/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0322" y="609597"/>
            <a:ext cx="8870004" cy="5326589"/>
          </a:xfrm>
        </p:spPr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07126" y="5936187"/>
            <a:ext cx="2743200" cy="365125"/>
          </a:xfrm>
        </p:spPr>
        <p:txBody>
          <a:bodyPr/>
          <a:lstStyle/>
          <a:p>
            <a:fld id="{FEAE4B10-524C-4858-BD7B-AAC334FD0DBB}" type="datetimeFigureOut">
              <a:rPr lang="fi-FI" smtClean="0"/>
              <a:t>29.6.2023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0321" y="5936188"/>
            <a:ext cx="6126805" cy="365125"/>
          </a:xfrm>
        </p:spPr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097550" y="5398633"/>
            <a:ext cx="1154151" cy="1090789"/>
          </a:xfrm>
        </p:spPr>
        <p:txBody>
          <a:bodyPr anchor="t"/>
          <a:lstStyle>
            <a:lvl1pPr algn="ctr">
              <a:defRPr/>
            </a:lvl1pPr>
          </a:lstStyle>
          <a:p>
            <a:fld id="{B1805525-5FE9-4CD5-9945-79239C2B44D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6439772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E4B10-524C-4858-BD7B-AAC334FD0DBB}" type="datetimeFigureOut">
              <a:rPr lang="fi-FI" smtClean="0"/>
              <a:t>29.6.2023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805525-5FE9-4CD5-9945-79239C2B44D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6835963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086907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4" y="4087901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-2" y="2726267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5" y="2726267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2869895"/>
            <a:ext cx="9613860" cy="1090788"/>
          </a:xfrm>
        </p:spPr>
        <p:txBody>
          <a:bodyPr anchor="ctr">
            <a:normAutofit/>
          </a:bodyPr>
          <a:lstStyle>
            <a:lvl1pPr algn="r">
              <a:defRPr sz="3600"/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2" y="4232171"/>
            <a:ext cx="9613860" cy="1704017"/>
          </a:xfrm>
        </p:spPr>
        <p:txBody>
          <a:bodyPr>
            <a:normAutofit/>
          </a:bodyPr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E4B10-524C-4858-BD7B-AAC334FD0DBB}" type="datetimeFigureOut">
              <a:rPr lang="fi-FI" smtClean="0"/>
              <a:t>29.6.2023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729455" y="2869895"/>
            <a:ext cx="1154151" cy="1090789"/>
          </a:xfrm>
        </p:spPr>
        <p:txBody>
          <a:bodyPr/>
          <a:lstStyle/>
          <a:p>
            <a:fld id="{B1805525-5FE9-4CD5-9945-79239C2B44D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6971208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0320" y="2336873"/>
            <a:ext cx="4698358" cy="3599316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94123" y="2336873"/>
            <a:ext cx="4700058" cy="3599316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E4B10-524C-4858-BD7B-AAC334FD0DBB}" type="datetimeFigureOut">
              <a:rPr lang="fi-FI" smtClean="0"/>
              <a:t>29.6.2023</a:t>
            </a:fld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805525-5FE9-4CD5-9945-79239C2B44D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0566165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1" name="Picture 10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753229"/>
            <a:ext cx="9613863" cy="1080937"/>
          </a:xfrm>
        </p:spPr>
        <p:txBody>
          <a:bodyPr/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6350" y="2336873"/>
            <a:ext cx="4472327" cy="69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0322" y="3030008"/>
            <a:ext cx="4698355" cy="2906179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820154" y="2336873"/>
            <a:ext cx="4474028" cy="69207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594123" y="3030008"/>
            <a:ext cx="4700059" cy="2906179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E4B10-524C-4858-BD7B-AAC334FD0DBB}" type="datetimeFigureOut">
              <a:rPr lang="fi-FI" smtClean="0"/>
              <a:t>29.6.2023</a:t>
            </a:fld>
            <a:endParaRPr lang="fi-FI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805525-5FE9-4CD5-9945-79239C2B44D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4258698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7" name="Picture 6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E4B10-524C-4858-BD7B-AAC334FD0DBB}" type="datetimeFigureOut">
              <a:rPr lang="fi-FI" smtClean="0"/>
              <a:t>29.6.2023</a:t>
            </a:fld>
            <a:endParaRPr lang="fi-FI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805525-5FE9-4CD5-9945-79239C2B44D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9550038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D-ShadowShor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E4B10-524C-4858-BD7B-AAC334FD0DBB}" type="datetimeFigureOut">
              <a:rPr lang="fi-FI" smtClean="0"/>
              <a:t>29.6.2023</a:t>
            </a:fld>
            <a:endParaRPr lang="fi-FI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805525-5FE9-4CD5-9945-79239C2B44D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7621462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Kuvateksti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1" y="753227"/>
            <a:ext cx="9613859" cy="108094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85846" y="2336873"/>
            <a:ext cx="5608336" cy="3599313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2336872"/>
            <a:ext cx="3790078" cy="359931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E4B10-524C-4858-BD7B-AAC334FD0DBB}" type="datetimeFigureOut">
              <a:rPr lang="fi-FI" smtClean="0"/>
              <a:t>29.6.2023</a:t>
            </a:fld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805525-5FE9-4CD5-9945-79239C2B44D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585203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uvateksti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3" y="753228"/>
            <a:ext cx="9613857" cy="1080938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868333" y="2336874"/>
            <a:ext cx="5425849" cy="3599312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i-FI"/>
              <a:t>Lisää kuva napsauttamalla kuvaketta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3" y="2336873"/>
            <a:ext cx="3876256" cy="3599315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E4B10-524C-4858-BD7B-AAC334FD0DBB}" type="datetimeFigureOut">
              <a:rPr lang="fi-FI" smtClean="0"/>
              <a:t>29.6.2023</a:t>
            </a:fld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805525-5FE9-4CD5-9945-79239C2B44D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7698356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ashOverlay-FullResolve.png"/>
          <p:cNvPicPr>
            <a:picLocks noChangeAspect="1"/>
          </p:cNvPicPr>
          <p:nvPr/>
        </p:nvPicPr>
        <p:blipFill>
          <a:blip r:embed="rId19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0321" y="753228"/>
            <a:ext cx="9613861" cy="10809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1" y="2336873"/>
            <a:ext cx="9613861" cy="35993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0981" y="593618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AE4B10-524C-4858-BD7B-AAC334FD0DBB}" type="datetimeFigureOut">
              <a:rPr lang="fi-FI" smtClean="0"/>
              <a:t>29.6.2023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0321" y="5936188"/>
            <a:ext cx="68706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29455" y="753227"/>
            <a:ext cx="1154151" cy="10907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805525-5FE9-4CD5-9945-79239C2B44D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96428034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effectLst>
            <a:outerShdw blurRad="228600" algn="ctr" rotWithShape="0">
              <a:prstClr val="black">
                <a:alpha val="53000"/>
              </a:prstClr>
            </a:outerShdw>
          </a:effectLst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effectLst>
            <a:outerShdw blurRad="228600" algn="ctr" rotWithShape="0">
              <a:prstClr val="black">
                <a:alpha val="53000"/>
              </a:prstClr>
            </a:outerShdw>
          </a:effectLst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effectLst>
            <a:outerShdw blurRad="228600" algn="ctr" rotWithShape="0">
              <a:prstClr val="black">
                <a:alpha val="53000"/>
              </a:prstClr>
            </a:outerShdw>
          </a:effectLst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effectLst>
            <a:outerShdw blurRad="228600" algn="ctr" rotWithShape="0">
              <a:prstClr val="black">
                <a:alpha val="53000"/>
              </a:prstClr>
            </a:outerShdw>
          </a:effectLst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effectLst>
            <a:outerShdw blurRad="228600" algn="ctr" rotWithShape="0">
              <a:prstClr val="black">
                <a:alpha val="53000"/>
              </a:prstClr>
            </a:outerShdw>
          </a:effectLst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92B91D06-7FE7-D916-5815-429EC4C570B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i-FI" dirty="0"/>
              <a:t>Kemiallinen sidos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F6D98DE4-C2FA-27EE-4022-B037F2059AF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i-FI" dirty="0"/>
              <a:t>KPL 2</a:t>
            </a:r>
          </a:p>
        </p:txBody>
      </p:sp>
    </p:spTree>
    <p:extLst>
      <p:ext uri="{BB962C8B-B14F-4D97-AF65-F5344CB8AC3E}">
        <p14:creationId xmlns:p14="http://schemas.microsoft.com/office/powerpoint/2010/main" val="35305744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D018609-12DB-2466-9166-AA891EE1C6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Oktettisääntö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E83373BC-74DF-ADED-87ED-6C33B319414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fi-FI" dirty="0">
                <a:ln w="3175">
                  <a:noFill/>
                </a:ln>
                <a:solidFill>
                  <a:schemeClr val="bg1"/>
                </a:solidFill>
                <a:effectLst/>
              </a:rPr>
              <a:t>Atomin uloimman elektronikuoren elektroneja kutsutaan </a:t>
            </a:r>
            <a:r>
              <a:rPr lang="fi-FI" b="1" u="sng" dirty="0">
                <a:ln w="3175">
                  <a:noFill/>
                </a:ln>
                <a:solidFill>
                  <a:schemeClr val="bg1"/>
                </a:solidFill>
                <a:effectLst/>
              </a:rPr>
              <a:t>ulkoelektroneiksi</a:t>
            </a:r>
            <a:r>
              <a:rPr lang="fi-FI" dirty="0">
                <a:ln w="3175">
                  <a:noFill/>
                </a:ln>
                <a:solidFill>
                  <a:schemeClr val="bg1"/>
                </a:solidFill>
                <a:effectLst/>
              </a:rPr>
              <a:t>.</a:t>
            </a:r>
          </a:p>
          <a:p>
            <a:pPr marL="0" indent="0">
              <a:buNone/>
            </a:pPr>
            <a:endParaRPr lang="fi-FI" dirty="0">
              <a:ln w="3175">
                <a:noFill/>
              </a:ln>
              <a:solidFill>
                <a:schemeClr val="bg1"/>
              </a:solidFill>
              <a:effectLst/>
            </a:endParaRPr>
          </a:p>
          <a:p>
            <a:pPr marL="0" indent="0">
              <a:buNone/>
            </a:pPr>
            <a:r>
              <a:rPr lang="fi-FI" dirty="0">
                <a:ln w="3175">
                  <a:noFill/>
                </a:ln>
                <a:solidFill>
                  <a:schemeClr val="bg1"/>
                </a:solidFill>
                <a:effectLst/>
              </a:rPr>
              <a:t>Jos uloimmalla elektronikuorella on kahdeksan elektronia, sanotaan rakennetta </a:t>
            </a:r>
            <a:r>
              <a:rPr lang="fi-FI" b="1" u="sng" dirty="0">
                <a:ln w="3175">
                  <a:noFill/>
                </a:ln>
                <a:solidFill>
                  <a:schemeClr val="bg1"/>
                </a:solidFill>
                <a:effectLst/>
              </a:rPr>
              <a:t>oktetiksi</a:t>
            </a:r>
            <a:r>
              <a:rPr lang="fi-FI" dirty="0">
                <a:ln w="3175">
                  <a:noFill/>
                </a:ln>
                <a:solidFill>
                  <a:schemeClr val="bg1"/>
                </a:solidFill>
                <a:effectLst/>
              </a:rPr>
              <a:t>.</a:t>
            </a:r>
          </a:p>
          <a:p>
            <a:pPr marL="0" indent="0">
              <a:buNone/>
            </a:pPr>
            <a:endParaRPr lang="fi-FI" dirty="0">
              <a:ln w="3175">
                <a:noFill/>
              </a:ln>
              <a:solidFill>
                <a:schemeClr val="bg1"/>
              </a:solidFill>
              <a:effectLst/>
            </a:endParaRPr>
          </a:p>
          <a:p>
            <a:pPr marL="0" indent="0">
              <a:buNone/>
            </a:pPr>
            <a:r>
              <a:rPr lang="fi-FI" dirty="0">
                <a:ln w="3175">
                  <a:noFill/>
                </a:ln>
                <a:solidFill>
                  <a:schemeClr val="bg1"/>
                </a:solidFill>
                <a:effectLst/>
              </a:rPr>
              <a:t>Atomit pyrkivät oktettiin, sillä se on hyvin pysyvä eli matalaenerginen rakenne. Tätä taipumusta kutsutaan </a:t>
            </a:r>
            <a:r>
              <a:rPr lang="fi-FI" b="1" u="sng" dirty="0">
                <a:ln w="3175">
                  <a:noFill/>
                </a:ln>
                <a:solidFill>
                  <a:schemeClr val="bg1"/>
                </a:solidFill>
                <a:effectLst/>
              </a:rPr>
              <a:t>oktettisäännöksi</a:t>
            </a:r>
            <a:r>
              <a:rPr lang="fi-FI" dirty="0">
                <a:ln w="3175">
                  <a:noFill/>
                </a:ln>
                <a:solidFill>
                  <a:schemeClr val="bg1"/>
                </a:solidFill>
                <a:effectLst/>
              </a:rPr>
              <a:t>.</a:t>
            </a:r>
          </a:p>
        </p:txBody>
      </p:sp>
      <p:sp>
        <p:nvSpPr>
          <p:cNvPr id="6" name="Tekstiruutu 5">
            <a:extLst>
              <a:ext uri="{FF2B5EF4-FFF2-40B4-BE49-F238E27FC236}">
                <a16:creationId xmlns:a16="http://schemas.microsoft.com/office/drawing/2014/main" id="{32E9E8A6-0EE0-007C-245F-2C0F380E7306}"/>
              </a:ext>
            </a:extLst>
          </p:cNvPr>
          <p:cNvSpPr txBox="1"/>
          <p:nvPr/>
        </p:nvSpPr>
        <p:spPr>
          <a:xfrm>
            <a:off x="9130788" y="4920526"/>
            <a:ext cx="2619251" cy="1015663"/>
          </a:xfrm>
          <a:prstGeom prst="rect">
            <a:avLst/>
          </a:prstGeom>
          <a:solidFill>
            <a:srgbClr val="FFFF00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fi-FI" sz="2000" dirty="0">
                <a:solidFill>
                  <a:schemeClr val="bg1"/>
                </a:solidFill>
              </a:rPr>
              <a:t>Atomit siis muodostavat sidoksia saadakseen oktetin!</a:t>
            </a:r>
          </a:p>
        </p:txBody>
      </p:sp>
    </p:spTree>
    <p:extLst>
      <p:ext uri="{BB962C8B-B14F-4D97-AF65-F5344CB8AC3E}">
        <p14:creationId xmlns:p14="http://schemas.microsoft.com/office/powerpoint/2010/main" val="20923274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D018609-12DB-2466-9166-AA891EE1C6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Elektronegatiivisuus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E83373BC-74DF-ADED-87ED-6C33B31941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0321" y="2336873"/>
            <a:ext cx="5176849" cy="359931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i-FI" dirty="0">
                <a:ln w="3175">
                  <a:noFill/>
                </a:ln>
                <a:solidFill>
                  <a:schemeClr val="bg1"/>
                </a:solidFill>
                <a:effectLst/>
              </a:rPr>
              <a:t>Eri atomeilla on erilainen kyky vetää </a:t>
            </a:r>
            <a:r>
              <a:rPr lang="fi-FI" b="1" u="sng" dirty="0">
                <a:ln w="3175">
                  <a:noFill/>
                </a:ln>
                <a:solidFill>
                  <a:schemeClr val="bg1"/>
                </a:solidFill>
                <a:effectLst/>
              </a:rPr>
              <a:t>sidoselektroneja</a:t>
            </a:r>
            <a:r>
              <a:rPr lang="fi-FI" dirty="0">
                <a:ln w="3175">
                  <a:noFill/>
                </a:ln>
                <a:solidFill>
                  <a:schemeClr val="bg1"/>
                </a:solidFill>
                <a:effectLst/>
              </a:rPr>
              <a:t> eli sidoksen muodostavia elektroneja puoleensa. Tätä ominaisuutta kutsutaan </a:t>
            </a:r>
            <a:r>
              <a:rPr lang="fi-FI" b="1" u="sng" dirty="0">
                <a:ln w="3175">
                  <a:noFill/>
                </a:ln>
                <a:solidFill>
                  <a:schemeClr val="bg1"/>
                </a:solidFill>
                <a:effectLst/>
              </a:rPr>
              <a:t>elektronegatiivisuudeksi</a:t>
            </a:r>
            <a:r>
              <a:rPr lang="fi-FI" dirty="0">
                <a:ln w="3175">
                  <a:noFill/>
                </a:ln>
                <a:solidFill>
                  <a:schemeClr val="bg1"/>
                </a:solidFill>
                <a:effectLst/>
              </a:rPr>
              <a:t>.</a:t>
            </a:r>
          </a:p>
          <a:p>
            <a:pPr marL="0" indent="0">
              <a:buNone/>
            </a:pPr>
            <a:endParaRPr lang="fi-FI" dirty="0">
              <a:ln w="3175">
                <a:noFill/>
              </a:ln>
              <a:solidFill>
                <a:schemeClr val="bg1"/>
              </a:solidFill>
              <a:effectLst/>
            </a:endParaRPr>
          </a:p>
          <a:p>
            <a:pPr marL="0" indent="0">
              <a:buNone/>
            </a:pPr>
            <a:r>
              <a:rPr lang="fi-FI" dirty="0">
                <a:ln w="3175">
                  <a:noFill/>
                </a:ln>
                <a:solidFill>
                  <a:schemeClr val="bg1"/>
                </a:solidFill>
                <a:effectLst/>
              </a:rPr>
              <a:t>Elektronegatiivisuus on suhteellinen arvo jolla ei ole yksikköä.</a:t>
            </a:r>
          </a:p>
        </p:txBody>
      </p:sp>
      <p:pic>
        <p:nvPicPr>
          <p:cNvPr id="4" name="Kuva 3">
            <a:extLst>
              <a:ext uri="{FF2B5EF4-FFF2-40B4-BE49-F238E27FC236}">
                <a16:creationId xmlns:a16="http://schemas.microsoft.com/office/drawing/2014/main" id="{CAC4C842-97FC-D8DE-31BE-1B77210B7E4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74874" y="2214954"/>
            <a:ext cx="6334830" cy="3097136"/>
          </a:xfrm>
          <a:prstGeom prst="rect">
            <a:avLst/>
          </a:prstGeom>
        </p:spPr>
      </p:pic>
      <p:sp>
        <p:nvSpPr>
          <p:cNvPr id="5" name="Tähti: 10-sakarainen 4">
            <a:extLst>
              <a:ext uri="{FF2B5EF4-FFF2-40B4-BE49-F238E27FC236}">
                <a16:creationId xmlns:a16="http://schemas.microsoft.com/office/drawing/2014/main" id="{148A35CE-2847-73DC-BAA5-AF3B93A695DD}"/>
              </a:ext>
            </a:extLst>
          </p:cNvPr>
          <p:cNvSpPr/>
          <p:nvPr/>
        </p:nvSpPr>
        <p:spPr>
          <a:xfrm>
            <a:off x="9505692" y="4599432"/>
            <a:ext cx="2381507" cy="2028560"/>
          </a:xfrm>
          <a:prstGeom prst="star10">
            <a:avLst/>
          </a:prstGeom>
          <a:solidFill>
            <a:srgbClr val="FF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dirty="0"/>
              <a:t>MAOL</a:t>
            </a:r>
          </a:p>
          <a:p>
            <a:pPr algn="ctr"/>
            <a:r>
              <a:rPr lang="fi-FI" dirty="0"/>
              <a:t>-Alkuaineet-</a:t>
            </a:r>
          </a:p>
          <a:p>
            <a:pPr algn="ctr"/>
            <a:r>
              <a:rPr lang="fi-FI" dirty="0" err="1"/>
              <a:t>Elektronegatii</a:t>
            </a:r>
            <a:r>
              <a:rPr lang="fi-FI" dirty="0"/>
              <a:t>-visuus</a:t>
            </a:r>
          </a:p>
        </p:txBody>
      </p:sp>
    </p:spTree>
    <p:extLst>
      <p:ext uri="{BB962C8B-B14F-4D97-AF65-F5344CB8AC3E}">
        <p14:creationId xmlns:p14="http://schemas.microsoft.com/office/powerpoint/2010/main" val="14768035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D018609-12DB-2466-9166-AA891EE1C6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Elektronegatiivisuus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E83373BC-74DF-ADED-87ED-6C33B319414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fi-FI" dirty="0">
                <a:ln w="3175">
                  <a:noFill/>
                </a:ln>
                <a:solidFill>
                  <a:schemeClr val="bg1"/>
                </a:solidFill>
                <a:effectLst/>
              </a:rPr>
              <a:t>Elektronegatiivisuuden avulla voidaan selittää, millaisia sidoksia atomit keskenään muodostavat. Tätä varten lasketaan alkuaineatomien elektronegatiivisuuksien erotus vähentämällä suuremmasta pienempi.</a:t>
            </a:r>
          </a:p>
          <a:p>
            <a:pPr marL="0" indent="0">
              <a:buNone/>
            </a:pPr>
            <a:endParaRPr lang="fi-FI" dirty="0">
              <a:ln w="3175">
                <a:noFill/>
              </a:ln>
              <a:solidFill>
                <a:schemeClr val="bg1"/>
              </a:solidFill>
              <a:effectLst/>
            </a:endParaRPr>
          </a:p>
          <a:p>
            <a:pPr marL="0" indent="0">
              <a:buNone/>
            </a:pPr>
            <a:r>
              <a:rPr lang="fi-FI" dirty="0">
                <a:ln w="3175">
                  <a:noFill/>
                </a:ln>
                <a:solidFill>
                  <a:schemeClr val="bg1"/>
                </a:solidFill>
                <a:effectLst/>
              </a:rPr>
              <a:t>Jos erotus on</a:t>
            </a:r>
          </a:p>
          <a:p>
            <a:pPr lvl="1"/>
            <a:r>
              <a:rPr lang="fi-FI" dirty="0">
                <a:ln w="3175">
                  <a:noFill/>
                </a:ln>
                <a:solidFill>
                  <a:schemeClr val="bg1"/>
                </a:solidFill>
                <a:effectLst/>
              </a:rPr>
              <a:t>alle 0,4: muodostuu atomien välille kovalenttinen sidos.</a:t>
            </a:r>
          </a:p>
          <a:p>
            <a:pPr lvl="1"/>
            <a:r>
              <a:rPr lang="fi-FI" dirty="0">
                <a:ln w="3175">
                  <a:noFill/>
                </a:ln>
                <a:solidFill>
                  <a:schemeClr val="bg1"/>
                </a:solidFill>
                <a:effectLst/>
              </a:rPr>
              <a:t>0,4 – 1,7: muodostuu poolinen kovalenttinen sidos.</a:t>
            </a:r>
          </a:p>
          <a:p>
            <a:pPr lvl="1"/>
            <a:r>
              <a:rPr lang="fi-FI" dirty="0">
                <a:ln w="3175">
                  <a:noFill/>
                </a:ln>
                <a:solidFill>
                  <a:schemeClr val="bg1"/>
                </a:solidFill>
                <a:effectLst/>
              </a:rPr>
              <a:t>suurempi kuin 1,7: muodostuu ionisidos.</a:t>
            </a:r>
          </a:p>
        </p:txBody>
      </p:sp>
    </p:spTree>
    <p:extLst>
      <p:ext uri="{BB962C8B-B14F-4D97-AF65-F5344CB8AC3E}">
        <p14:creationId xmlns:p14="http://schemas.microsoft.com/office/powerpoint/2010/main" val="9660868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D018609-12DB-2466-9166-AA891EE1C6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Kemialliset sidokset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E83373BC-74DF-ADED-87ED-6C33B319414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fi-FI" b="1" u="sng" dirty="0">
                <a:ln w="3175">
                  <a:noFill/>
                </a:ln>
                <a:solidFill>
                  <a:schemeClr val="bg1"/>
                </a:solidFill>
                <a:effectLst/>
              </a:rPr>
              <a:t>Kemialliset sidokset</a:t>
            </a:r>
            <a:r>
              <a:rPr lang="fi-FI" dirty="0">
                <a:ln w="3175">
                  <a:noFill/>
                </a:ln>
                <a:solidFill>
                  <a:schemeClr val="bg1"/>
                </a:solidFill>
                <a:effectLst/>
              </a:rPr>
              <a:t> pitävät aineita koossa. Nämä sidokset voidaan jakaa kahteen kategoriaan:</a:t>
            </a:r>
          </a:p>
          <a:p>
            <a:pPr marL="0" indent="0">
              <a:buNone/>
            </a:pPr>
            <a:endParaRPr lang="fi-FI" dirty="0">
              <a:ln w="3175">
                <a:noFill/>
              </a:ln>
              <a:solidFill>
                <a:schemeClr val="bg1"/>
              </a:solidFill>
              <a:effectLst/>
            </a:endParaRPr>
          </a:p>
          <a:p>
            <a:pPr marL="0" indent="0">
              <a:buNone/>
            </a:pPr>
            <a:r>
              <a:rPr lang="fi-FI" dirty="0">
                <a:ln w="3175">
                  <a:noFill/>
                </a:ln>
                <a:solidFill>
                  <a:schemeClr val="bg1"/>
                </a:solidFill>
                <a:effectLst/>
              </a:rPr>
              <a:t>Yksittäiset atomit ovat kiinni toisissaan </a:t>
            </a:r>
            <a:r>
              <a:rPr lang="fi-FI" b="1" u="sng" dirty="0">
                <a:ln w="3175">
                  <a:noFill/>
                </a:ln>
                <a:solidFill>
                  <a:schemeClr val="bg1"/>
                </a:solidFill>
                <a:effectLst/>
              </a:rPr>
              <a:t>vahvoilla sidoksilla</a:t>
            </a:r>
            <a:r>
              <a:rPr lang="fi-FI" dirty="0">
                <a:ln w="3175">
                  <a:noFill/>
                </a:ln>
                <a:solidFill>
                  <a:schemeClr val="bg1"/>
                </a:solidFill>
                <a:effectLst/>
              </a:rPr>
              <a:t> ja muodostavat näin suoloja, molekyylejä tai metalleja.</a:t>
            </a:r>
          </a:p>
          <a:p>
            <a:pPr marL="0" indent="0">
              <a:buNone/>
            </a:pPr>
            <a:endParaRPr lang="fi-FI" dirty="0">
              <a:ln w="3175">
                <a:noFill/>
              </a:ln>
              <a:solidFill>
                <a:schemeClr val="bg1"/>
              </a:solidFill>
              <a:effectLst/>
            </a:endParaRPr>
          </a:p>
          <a:p>
            <a:pPr marL="0" indent="0">
              <a:buNone/>
            </a:pPr>
            <a:r>
              <a:rPr lang="fi-FI" dirty="0">
                <a:ln w="3175">
                  <a:noFill/>
                </a:ln>
                <a:solidFill>
                  <a:schemeClr val="bg1"/>
                </a:solidFill>
                <a:effectLst/>
              </a:rPr>
              <a:t>Molekyylit ovat taas kiinni toisissaan erilaisten </a:t>
            </a:r>
            <a:r>
              <a:rPr lang="fi-FI" b="1" u="sng" dirty="0">
                <a:ln w="3175">
                  <a:noFill/>
                </a:ln>
                <a:solidFill>
                  <a:schemeClr val="bg1"/>
                </a:solidFill>
                <a:effectLst/>
              </a:rPr>
              <a:t>vuorovaikutusten</a:t>
            </a:r>
            <a:r>
              <a:rPr lang="fi-FI" dirty="0">
                <a:ln w="3175">
                  <a:noFill/>
                </a:ln>
                <a:solidFill>
                  <a:schemeClr val="bg1"/>
                </a:solidFill>
                <a:effectLst/>
              </a:rPr>
              <a:t> avulla.</a:t>
            </a:r>
          </a:p>
        </p:txBody>
      </p:sp>
    </p:spTree>
    <p:extLst>
      <p:ext uri="{BB962C8B-B14F-4D97-AF65-F5344CB8AC3E}">
        <p14:creationId xmlns:p14="http://schemas.microsoft.com/office/powerpoint/2010/main" val="41298606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D018609-12DB-2466-9166-AA891EE1C6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Kemialliset sidokset</a:t>
            </a:r>
          </a:p>
        </p:txBody>
      </p:sp>
      <p:sp>
        <p:nvSpPr>
          <p:cNvPr id="5" name="Sisällön paikkamerkki 4">
            <a:extLst>
              <a:ext uri="{FF2B5EF4-FFF2-40B4-BE49-F238E27FC236}">
                <a16:creationId xmlns:a16="http://schemas.microsoft.com/office/drawing/2014/main" id="{A14871D9-A239-8AB1-F526-C445D6EB04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i-FI"/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16B43F83-13FF-0B3C-38EB-3DAD1F66ECD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3004" y="2422467"/>
            <a:ext cx="11365992" cy="3807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9534523"/>
      </p:ext>
    </p:extLst>
  </p:cSld>
  <p:clrMapOvr>
    <a:masterClrMapping/>
  </p:clrMapOvr>
</p:sld>
</file>

<file path=ppt/theme/theme1.xml><?xml version="1.0" encoding="utf-8"?>
<a:theme xmlns:a="http://schemas.openxmlformats.org/drawingml/2006/main" name="Berliini">
  <a:themeElements>
    <a:clrScheme name="Berliini">
      <a:dk1>
        <a:sysClr val="windowText" lastClr="000000"/>
      </a:dk1>
      <a:lt1>
        <a:sysClr val="window" lastClr="FFFFFF"/>
      </a:lt1>
      <a:dk2>
        <a:srgbClr val="6A9C41"/>
      </a:dk2>
      <a:lt2>
        <a:srgbClr val="E7E6E6"/>
      </a:lt2>
      <a:accent1>
        <a:srgbClr val="A7D535"/>
      </a:accent1>
      <a:accent2>
        <a:srgbClr val="EACA4F"/>
      </a:accent2>
      <a:accent3>
        <a:srgbClr val="FD9850"/>
      </a:accent3>
      <a:accent4>
        <a:srgbClr val="F46442"/>
      </a:accent4>
      <a:accent5>
        <a:srgbClr val="54D289"/>
      </a:accent5>
      <a:accent6>
        <a:srgbClr val="6AD8CB"/>
      </a:accent6>
      <a:hlink>
        <a:srgbClr val="CAFB50"/>
      </a:hlink>
      <a:folHlink>
        <a:srgbClr val="DEFF8B"/>
      </a:folHlink>
    </a:clrScheme>
    <a:fontScheme name="Berliini">
      <a:maj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erliini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0000"/>
                <a:lumMod val="11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6000"/>
                <a:shade val="100000"/>
                <a:hueMod val="92000"/>
                <a:satMod val="200000"/>
                <a:lumMod val="138000"/>
              </a:schemeClr>
            </a:gs>
            <a:gs pos="50000">
              <a:schemeClr val="phClr">
                <a:shade val="100000"/>
                <a:hueMod val="100000"/>
                <a:satMod val="110000"/>
                <a:lumMod val="130000"/>
              </a:schemeClr>
            </a:gs>
            <a:gs pos="100000">
              <a:schemeClr val="phClr">
                <a:shade val="78000"/>
                <a:hueMod val="106000"/>
                <a:satMod val="120000"/>
                <a:lumMod val="79000"/>
              </a:schemeClr>
            </a:gs>
          </a:gsLst>
          <a:lin ang="252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erlin" id="{7B5DBA9E-B069-418E-9360-A61BDD0615A4}" vid="{B587E4A9-1405-4B4F-8BC3-512EE08D2EBF}"/>
    </a:ext>
  </a:extLst>
</a:theme>
</file>

<file path=ppt/theme/theme2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TM04033917[[fn=Berliini]]</Template>
  <TotalTime>644</TotalTime>
  <Words>177</Words>
  <Application>Microsoft Office PowerPoint</Application>
  <PresentationFormat>Laajakuva</PresentationFormat>
  <Paragraphs>35</Paragraphs>
  <Slides>6</Slides>
  <Notes>5</Notes>
  <HiddenSlides>0</HiddenSlides>
  <MMClips>0</MMClips>
  <ScaleCrop>false</ScaleCrop>
  <HeadingPairs>
    <vt:vector size="6" baseType="variant">
      <vt:variant>
        <vt:lpstr>Käytetyt fontit</vt:lpstr>
      </vt:variant>
      <vt:variant>
        <vt:i4>3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6</vt:i4>
      </vt:variant>
    </vt:vector>
  </HeadingPairs>
  <TitlesOfParts>
    <vt:vector size="10" baseType="lpstr">
      <vt:lpstr>Arial</vt:lpstr>
      <vt:lpstr>Calibri</vt:lpstr>
      <vt:lpstr>Trebuchet MS</vt:lpstr>
      <vt:lpstr>Berliini</vt:lpstr>
      <vt:lpstr>Kemiallinen sidos</vt:lpstr>
      <vt:lpstr>Oktettisääntö</vt:lpstr>
      <vt:lpstr>Elektronegatiivisuus</vt:lpstr>
      <vt:lpstr>Elektronegatiivisuus</vt:lpstr>
      <vt:lpstr>Kemialliset sidokset</vt:lpstr>
      <vt:lpstr>Kemialliset sidokset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Kemia yhteiskunnassa</dc:title>
  <dc:creator>Harjulampi Esa</dc:creator>
  <cp:lastModifiedBy>Harjulampi Esa</cp:lastModifiedBy>
  <cp:revision>89</cp:revision>
  <dcterms:created xsi:type="dcterms:W3CDTF">2023-06-03T06:03:40Z</dcterms:created>
  <dcterms:modified xsi:type="dcterms:W3CDTF">2023-06-29T07:36:15Z</dcterms:modified>
</cp:coreProperties>
</file>