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5"/>
  </p:sldMasterIdLst>
  <p:notesMasterIdLst>
    <p:notesMasterId r:id="rId8"/>
  </p:notesMasterIdLst>
  <p:sldIdLst>
    <p:sldId id="260" r:id="rId6"/>
    <p:sldId id="261" r:id="rId7"/>
  </p:sldIdLst>
  <p:sldSz cx="9144000" cy="6858000" type="screen4x3"/>
  <p:notesSz cx="6858000" cy="9144000"/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sz="2400" i="1" kern="1200">
        <a:solidFill>
          <a:schemeClr val="tx1"/>
        </a:solidFill>
        <a:latin typeface="Lucida Grande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08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DD"/>
    <a:srgbClr val="005082"/>
    <a:srgbClr val="0099CC"/>
    <a:srgbClr val="198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 autoAdjust="0"/>
    <p:restoredTop sz="94674" autoAdjust="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1008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i="0">
                <a:ea typeface="ＭＳ Ｐゴシック" charset="0"/>
                <a:cs typeface="Genev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i="0"/>
            </a:lvl1pPr>
          </a:lstStyle>
          <a:p>
            <a:pPr>
              <a:defRPr/>
            </a:pPr>
            <a:fld id="{ED5377F9-5B72-481B-AC88-B74C02D9F51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367328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MS PGothic" pitchFamily="34" charset="-128"/>
        <a:cs typeface="Geneva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Lucida Grande" charset="0"/>
        <a:ea typeface="Geneva" charset="0"/>
        <a:cs typeface="Geneva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2832162E-5493-4DA9-AE69-36DE1DBA92BD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13905031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9A58E91-C772-4ABC-8168-02FE4102D1F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40572836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515100" y="228600"/>
            <a:ext cx="1943100" cy="5867400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685800" y="228600"/>
            <a:ext cx="5676900" cy="58674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FE39B19-6D18-4829-8F60-375465AFE44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571318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8CC2E85E-8D78-4180-BE5D-4B50E3412FE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8434043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3AF4EC8C-7181-4B1B-B0DF-0DD1CDF0080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59290793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E6B3A5EF-C1D2-4581-80D5-D358B7777B3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892625095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CCE5748C-DF45-44D1-921F-DFE524277A9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322938185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93BD5DAC-1AF5-485A-8659-EEF77A48D65A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742349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6A77C59-236F-4C67-9EE4-D9447447FB9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9647296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7C62EC50-C03C-4CD7-BD6B-1DE0608F552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532645063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>
                <a:ea typeface="ＭＳ Ｐゴシック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>
              <a:defRPr/>
            </a:pPr>
            <a:fld id="{F3B3B8AD-178B-4E3D-9095-3A6018803E0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5521862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1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000" y="-9000"/>
            <a:ext cx="9168000" cy="6876000"/>
          </a:xfrm>
          <a:prstGeom prst="rect">
            <a:avLst/>
          </a:prstGeom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  <a:p>
            <a:pPr lvl="3"/>
            <a:r>
              <a:rPr lang="fi-FI" altLang="fi-FI"/>
              <a:t>Fourth level</a:t>
            </a:r>
          </a:p>
          <a:p>
            <a:pPr lvl="4"/>
            <a:r>
              <a:rPr lang="fi-FI" altLang="fi-FI"/>
              <a:t>Fifth level</a:t>
            </a:r>
          </a:p>
        </p:txBody>
      </p:sp>
      <p:sp>
        <p:nvSpPr>
          <p:cNvPr id="1029" name="Text Box 19"/>
          <p:cNvSpPr txBox="1">
            <a:spLocks noChangeArrowheads="1"/>
          </p:cNvSpPr>
          <p:nvPr userDrawn="1"/>
        </p:nvSpPr>
        <p:spPr bwMode="auto">
          <a:xfrm>
            <a:off x="228600" y="6453336"/>
            <a:ext cx="3429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Lucida Grande" charset="0"/>
                <a:ea typeface="MS PGothic" pitchFamily="34" charset="-128"/>
              </a:defRPr>
            </a:lvl9pPr>
          </a:lstStyle>
          <a:p>
            <a:pPr>
              <a:defRPr/>
            </a:pPr>
            <a:r>
              <a:rPr lang="fi-FI" altLang="fi-FI" sz="1200" i="0" dirty="0">
                <a:solidFill>
                  <a:srgbClr val="FFFFFF"/>
                </a:solidFill>
                <a:latin typeface="Verdana" pitchFamily="34" charset="0"/>
              </a:rPr>
              <a:t>Forum I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ransition spd="slow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MS PGothic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MS PGothic" pitchFamily="34" charset="-128"/>
          <a:cs typeface="Genev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Verdana" charset="0"/>
          <a:ea typeface="ＭＳ Ｐゴシック" charset="0"/>
          <a:cs typeface="Genev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Geneva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Geneva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Geneva" charset="0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Historian </a:t>
            </a:r>
            <a:r>
              <a:rPr lang="fi" dirty="0" smtClean="0"/>
              <a:t>syy</a:t>
            </a:r>
            <a:r>
              <a:rPr lang="fi" dirty="0">
                <a:latin typeface="Calibri" panose="020F050202020403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fi" dirty="0" smtClean="0"/>
              <a:t>seuraus</a:t>
            </a:r>
            <a:r>
              <a:rPr lang="fi" dirty="0" smtClean="0">
                <a:solidFill>
                  <a:srgbClr val="000000"/>
                </a:solidFill>
              </a:rPr>
              <a:t>-s</a:t>
            </a:r>
            <a:r>
              <a:rPr lang="fi" dirty="0" smtClean="0"/>
              <a:t>uhteet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228600">
              <a:spcBef>
                <a:spcPts val="400"/>
              </a:spcBef>
              <a:spcAft>
                <a:spcPts val="0"/>
              </a:spcAft>
            </a:pPr>
            <a:r>
              <a:rPr lang="fi" dirty="0"/>
              <a:t>Kausaalisuus historiassa tarkoittaa, että jostakin ilmiöstä tai tapahtumasta seuraa jokin toinen ilmiö tai tapahtuma.</a:t>
            </a:r>
          </a:p>
          <a:p>
            <a:pPr marL="457200" lvl="0" indent="-228600">
              <a:spcBef>
                <a:spcPts val="400"/>
              </a:spcBef>
              <a:spcAft>
                <a:spcPts val="0"/>
              </a:spcAft>
            </a:pPr>
            <a:r>
              <a:rPr lang="fi" dirty="0">
                <a:solidFill>
                  <a:srgbClr val="000000"/>
                </a:solidFill>
              </a:rPr>
              <a:t>Ilmiöt ja tapahtumat ovat harvoin irrallisia, koska ne ovat </a:t>
            </a:r>
            <a:r>
              <a:rPr lang="fi" dirty="0"/>
              <a:t>osa jotakin laajempaa kokonaisuutta.</a:t>
            </a:r>
          </a:p>
          <a:p>
            <a:pPr marL="457200" lvl="0" indent="-228600">
              <a:spcBef>
                <a:spcPts val="400"/>
              </a:spcBef>
              <a:spcAft>
                <a:spcPts val="0"/>
              </a:spcAft>
            </a:pPr>
            <a:r>
              <a:rPr lang="fi" dirty="0"/>
              <a:t>Seuraavassa </a:t>
            </a:r>
            <a:r>
              <a:rPr lang="fi" dirty="0" smtClean="0"/>
              <a:t>tehtävässä laajempi </a:t>
            </a:r>
            <a:r>
              <a:rPr lang="fi" dirty="0"/>
              <a:t>kokonaisuus on maanviljelyn synty ja siihen liittyvien tapahtumien syy-seuraussuhteet.</a:t>
            </a:r>
          </a:p>
          <a:p>
            <a:pPr marL="457200" indent="-457200">
              <a:buFontTx/>
              <a:buAutoNum type="arabicParenR"/>
              <a:defRPr/>
            </a:pPr>
            <a:endParaRPr lang="fi-FI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Tehtävä: historian syy-seuraus</a:t>
            </a:r>
            <a:r>
              <a:rPr lang="fi" dirty="0">
                <a:solidFill>
                  <a:srgbClr val="000000"/>
                </a:solidFill>
              </a:rPr>
              <a:t>-s</a:t>
            </a:r>
            <a:r>
              <a:rPr lang="fi" dirty="0"/>
              <a:t>uhteiden ymmärtäminen</a:t>
            </a:r>
            <a:endParaRPr lang="fi-FI" alt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None/>
            </a:pPr>
            <a:r>
              <a:rPr lang="fi" b="1" dirty="0"/>
              <a:t>Tehtävä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fi" dirty="0"/>
              <a:t>Selvitä mitä seurauksia seuraavilla tapahtumilla oli. </a:t>
            </a:r>
          </a:p>
          <a:p>
            <a:pPr marL="0" lvl="0" indent="0">
              <a:spcBef>
                <a:spcPts val="0"/>
              </a:spcBef>
              <a:buNone/>
            </a:pPr>
            <a:endParaRPr lang="fi"/>
          </a:p>
          <a:p>
            <a:pPr marL="0" lvl="0" indent="0">
              <a:spcBef>
                <a:spcPts val="0"/>
              </a:spcBef>
              <a:buNone/>
            </a:pPr>
            <a:r>
              <a:rPr lang="fi"/>
              <a:t>Listaa </a:t>
            </a:r>
            <a:r>
              <a:rPr lang="fi" dirty="0"/>
              <a:t>kunkin asian alle kaksi seurausta.</a:t>
            </a:r>
          </a:p>
          <a:p>
            <a:pPr marL="457200" lvl="0" indent="-228600">
              <a:spcBef>
                <a:spcPts val="400"/>
              </a:spcBef>
              <a:spcAft>
                <a:spcPts val="0"/>
              </a:spcAft>
              <a:buAutoNum type="alphaLcParenR"/>
            </a:pPr>
            <a:r>
              <a:rPr lang="fi" dirty="0"/>
              <a:t>ilmaston lämpeneminen</a:t>
            </a:r>
          </a:p>
          <a:p>
            <a:pPr marL="457200" lvl="0" indent="-228600">
              <a:spcBef>
                <a:spcPts val="400"/>
              </a:spcBef>
              <a:spcAft>
                <a:spcPts val="0"/>
              </a:spcAft>
              <a:buAutoNum type="alphaLcParenR"/>
            </a:pPr>
            <a:r>
              <a:rPr lang="fi" dirty="0"/>
              <a:t>maanviljelyn synty</a:t>
            </a:r>
          </a:p>
          <a:p>
            <a:pPr marL="457200" lvl="0" indent="-228600">
              <a:spcBef>
                <a:spcPts val="400"/>
              </a:spcBef>
              <a:spcAft>
                <a:spcPts val="0"/>
              </a:spcAft>
              <a:buAutoNum type="alphaLcParenR"/>
            </a:pPr>
            <a:r>
              <a:rPr lang="fi" dirty="0"/>
              <a:t>kylien synty</a:t>
            </a:r>
          </a:p>
          <a:p>
            <a:pPr marL="457200" lvl="0" indent="-228600">
              <a:spcBef>
                <a:spcPts val="400"/>
              </a:spcBef>
              <a:spcAft>
                <a:spcPts val="0"/>
              </a:spcAft>
              <a:buAutoNum type="alphaLcParenR"/>
            </a:pPr>
            <a:r>
              <a:rPr lang="fi" dirty="0"/>
              <a:t>kotieläinten kesyttäminen </a:t>
            </a:r>
          </a:p>
          <a:p>
            <a:pPr marL="457200" indent="-457200">
              <a:buFontTx/>
              <a:buAutoNum type="arabicParenR"/>
              <a:defRPr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7003629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Blank Presentation">
      <a:majorFont>
        <a:latin typeface="Verdana"/>
        <a:ea typeface="ＭＳ Ｐゴシック"/>
        <a:cs typeface="Geneva"/>
      </a:majorFont>
      <a:minorFont>
        <a:latin typeface="Verdana"/>
        <a:ea typeface="ＭＳ Ｐゴシック"/>
        <a:cs typeface="Genev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Lucida Grande" charset="0"/>
            <a:ea typeface="ＭＳ Ｐゴシック" charset="0"/>
            <a:cs typeface="Geneva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OK Document" ma:contentTypeID="0x010100FC3EBCEAA53E4A179721051A77971EF800AAC8923946DE4543ABAAAD8F04236D7C" ma:contentTypeVersion="1" ma:contentTypeDescription="OK-dokumentti" ma:contentTypeScope="" ma:versionID="9c8ab2158da96c2c1f3913b449ad68f9">
  <xsd:schema xmlns:xsd="http://www.w3.org/2001/XMLSchema" xmlns:p="http://schemas.microsoft.com/office/2006/metadata/properties" xmlns:ns2="4FD2DD6E-41AC-4D3A-A8B5-1111DEEF208D" targetNamespace="http://schemas.microsoft.com/office/2006/metadata/properties" ma:root="true" ma:fieldsID="e8ab5f083f152726e3993764ce023b45" ns2:_="">
    <xsd:import namespace="4FD2DD6E-41AC-4D3A-A8B5-1111DEEF208D"/>
    <xsd:element name="properties">
      <xsd:complexType>
        <xsd:sequence>
          <xsd:element name="documentManagement">
            <xsd:complexType>
              <xsd:all>
                <xsd:element ref="ns2:OkCompany" minOccurs="0"/>
                <xsd:element ref="ns2:OkDocType"/>
                <xsd:element ref="ns2:OkValidityDate" minOccurs="0"/>
                <xsd:element ref="ns2:OkConfidentiality" minOccurs="0"/>
                <xsd:element ref="ns2:OkOwner" minOccurs="0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targetNamespace="4FD2DD6E-41AC-4D3A-A8B5-1111DEEF208D" elementFormDefault="qualified">
    <xsd:import namespace="http://schemas.microsoft.com/office/2006/documentManagement/types"/>
    <xsd:element name="OkCompany" ma:index="8" nillable="true" ma:displayName="Yhtiö" ma:format="Dropdown" ma:internalName="OkCompany">
      <xsd:simpleType>
        <xsd:restriction base="dms:Choice">
          <xsd:enumeration value="Otavamedia Oy"/>
          <xsd:enumeration value="Otava Oy"/>
          <xsd:enumeration value="Otavan Kirjapaino Oy"/>
          <xsd:enumeration value="Kustannusosakeyhtiö Otava"/>
          <xsd:enumeration value="Suomalainen Kirjakauppa Oy"/>
          <xsd:enumeration value="Like Kustannus Oy"/>
          <xsd:enumeration value="Suomen Kuvapalvelu Oy"/>
          <xsd:enumeration value="Suomen Golfpiste Oy"/>
          <xsd:enumeration value="NettiX Oy"/>
          <xsd:enumeration value="Deco Media Oy"/>
          <xsd:enumeration value="Kustannusosakeyhtiö Moreeni"/>
        </xsd:restriction>
      </xsd:simpleType>
    </xsd:element>
    <xsd:element name="OkDocType" ma:index="9" ma:displayName="Tyyppi" ma:default="Agenda" ma:format="Dropdown" ma:internalName="OkDocType">
      <xsd:simpleType>
        <xsd:restriction base="dms:Choice">
          <xsd:enumeration value="Agenda"/>
          <xsd:enumeration value="Aikataulu"/>
          <xsd:enumeration value="Esitys"/>
          <xsd:enumeration value="Hinnasto"/>
          <xsd:enumeration value="Lomake"/>
          <xsd:enumeration value="Luettelo"/>
          <xsd:enumeration value="Muistio"/>
          <xsd:enumeration value="Ohje"/>
          <xsd:enumeration value="Pöytäkirja"/>
          <xsd:enumeration value="Raportti"/>
          <xsd:enumeration value="Suunnitelma"/>
          <xsd:enumeration value="Tiedote"/>
        </xsd:restriction>
      </xsd:simpleType>
    </xsd:element>
    <xsd:element name="OkValidityDate" ma:index="10" nillable="true" ma:displayName="Voimassaoloaika" ma:format="DateOnly" ma:internalName="OkValidityDate">
      <xsd:simpleType>
        <xsd:restriction base="dms:DateTime"/>
      </xsd:simpleType>
    </xsd:element>
    <xsd:element name="OkConfidentiality" ma:index="11" nillable="true" ma:displayName="Luottamuksellisuus" ma:format="Dropdown" ma:internalName="OkConfidentiality">
      <xsd:simpleType>
        <xsd:restriction base="dms:Choice">
          <xsd:enumeration value="Julkinen"/>
          <xsd:enumeration value="Sisäinen"/>
          <xsd:enumeration value="Luottamuksellinen"/>
          <xsd:enumeration value="Salainen"/>
        </xsd:restriction>
      </xsd:simpleType>
    </xsd:element>
    <xsd:element name="OkOwner" ma:index="12" nillable="true" ma:displayName="Omistaja" ma:list="UserInfo" ma:internalName="Ok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 ma:readOnly="true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3.xml><?xml version="1.0" encoding="utf-8"?>
<LongProperties xmlns="http://schemas.microsoft.com/office/2006/metadata/longPropertie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kCompany xmlns="4FD2DD6E-41AC-4D3A-A8B5-1111DEEF208D">Kustannusosakeyhtiö Otava</OkCompany>
    <OkOwner xmlns="4FD2DD6E-41AC-4D3A-A8B5-1111DEEF208D">
      <UserInfo>
        <DisplayName/>
        <AccountId xsi:nil="true"/>
        <AccountType/>
      </UserInfo>
    </OkOwner>
    <OkValidityDate xmlns="4FD2DD6E-41AC-4D3A-A8B5-1111DEEF208D" xsi:nil="true"/>
    <OkDocType xmlns="4FD2DD6E-41AC-4D3A-A8B5-1111DEEF208D">Ohje</OkDocType>
    <OkConfidentiality xmlns="4FD2DD6E-41AC-4D3A-A8B5-1111DEEF208D" xsi:nil="true"/>
  </documentManagement>
</p:properties>
</file>

<file path=customXml/itemProps1.xml><?xml version="1.0" encoding="utf-8"?>
<ds:datastoreItem xmlns:ds="http://schemas.openxmlformats.org/officeDocument/2006/customXml" ds:itemID="{DFA3B0D6-F5B6-44C6-B76A-53597D10F97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19CAE25-59D9-4309-AAB3-DCD06BA0B58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FD2DD6E-41AC-4D3A-A8B5-1111DEEF208D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customXml/itemProps3.xml><?xml version="1.0" encoding="utf-8"?>
<ds:datastoreItem xmlns:ds="http://schemas.openxmlformats.org/officeDocument/2006/customXml" ds:itemID="{C5499A15-F71D-4334-99D5-E0327F9A4F9A}">
  <ds:schemaRefs>
    <ds:schemaRef ds:uri="http://schemas.microsoft.com/office/2006/metadata/longProperties"/>
  </ds:schemaRefs>
</ds:datastoreItem>
</file>

<file path=customXml/itemProps4.xml><?xml version="1.0" encoding="utf-8"?>
<ds:datastoreItem xmlns:ds="http://schemas.openxmlformats.org/officeDocument/2006/customXml" ds:itemID="{0C69D417-8C22-437C-8803-F9A9448B1813}">
  <ds:schemaRefs>
    <ds:schemaRef ds:uri="http://schemas.microsoft.com/office/2006/metadata/properties"/>
    <ds:schemaRef ds:uri="http://purl.org/dc/terms/"/>
    <ds:schemaRef ds:uri="4FD2DD6E-41AC-4D3A-A8B5-1111DEEF208D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2004:Templates:Presentations:Designs:Blank Presentation</Template>
  <TotalTime>9088</TotalTime>
  <Words>76</Words>
  <Application>Microsoft Office PowerPoint</Application>
  <PresentationFormat>Näytössä katseltava diaesitys (4:3)</PresentationFormat>
  <Paragraphs>13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6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9" baseType="lpstr">
      <vt:lpstr>ＭＳ Ｐゴシック</vt:lpstr>
      <vt:lpstr>ＭＳ Ｐゴシック</vt:lpstr>
      <vt:lpstr>Calibri</vt:lpstr>
      <vt:lpstr>Geneva</vt:lpstr>
      <vt:lpstr>Lucida Grande</vt:lpstr>
      <vt:lpstr>Verdana</vt:lpstr>
      <vt:lpstr>Blank Presentation</vt:lpstr>
      <vt:lpstr>Historian syy−seuraus-suhteet</vt:lpstr>
      <vt:lpstr>Tehtävä: historian syy-seuraus-suhteiden ymmärtäminen</vt:lpstr>
    </vt:vector>
  </TitlesOfParts>
  <Company>Venla Koski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Venla Koski</dc:creator>
  <cp:lastModifiedBy>Katrimaija Lehtinen-Itälä</cp:lastModifiedBy>
  <cp:revision>51</cp:revision>
  <dcterms:created xsi:type="dcterms:W3CDTF">2010-04-19T08:09:13Z</dcterms:created>
  <dcterms:modified xsi:type="dcterms:W3CDTF">2020-08-20T07:53:44Z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">
    <vt:lpwstr>OK Document</vt:lpwstr>
  </property>
</Properties>
</file>