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8" r:id="rId18"/>
    <p:sldId id="266" r:id="rId19"/>
    <p:sldId id="277" r:id="rId20"/>
    <p:sldId id="279" r:id="rId21"/>
    <p:sldId id="273" r:id="rId22"/>
    <p:sldId id="274" r:id="rId23"/>
    <p:sldId id="275" r:id="rId24"/>
    <p:sldId id="276"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i-FI" smtClean="0"/>
              <a:t>Muokkaa perustyyl. napsautt.</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5/2/2017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B61BEF0D-F0BB-DE4B-95CE-6DB70DBA9567}" type="datetimeFigureOut">
              <a:rPr lang="en-US" dirty="0"/>
              <a:pPr/>
              <a:t>5/2/2017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i-FI" smtClean="0"/>
              <a:t>Muokkaa perustyyl. napsautt.</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B61BEF0D-F0BB-DE4B-95CE-6DB70DBA9567}" type="datetimeFigureOut">
              <a:rPr lang="en-US" dirty="0"/>
              <a:pPr/>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i-FI" smtClean="0"/>
              <a:t>Muokkaa perustyyl. napsautt.</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smtClean="0"/>
              <a:t>Muokkaa tekstin perustyylejä</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B61BEF0D-F0BB-DE4B-95CE-6DB70DBA9567}" type="datetimeFigureOut">
              <a:rPr lang="en-US" dirty="0"/>
              <a:pPr/>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i-FI" smtClean="0"/>
              <a:t>Muokkaa perustyyl. napsautt.</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B61BEF0D-F0BB-DE4B-95CE-6DB70DBA9567}" type="datetimeFigureOut">
              <a:rPr lang="en-US" dirty="0"/>
              <a:pPr/>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inauksen nimikortti">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i-FI" smtClean="0"/>
              <a:t>Muokkaa perustyyl. napsautt.</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B61BEF0D-F0BB-DE4B-95CE-6DB70DBA9567}" type="datetimeFigureOut">
              <a:rPr lang="en-US" dirty="0"/>
              <a:pPr/>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osi tai epätosi">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i-FI" smtClean="0"/>
              <a:t>Muokkaa perustyyl. napsautt.</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B61BEF0D-F0BB-DE4B-95CE-6DB70DBA9567}" type="datetimeFigureOut">
              <a:rPr lang="en-US" dirty="0"/>
              <a:pPr/>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ncho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i-FI" smtClean="0"/>
              <a:t>Muokkaa perustyyl. napsautt.</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i-FI" smtClean="0"/>
              <a:t>Muokkaa perustyyl. napsautt.</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B61BEF0D-F0BB-DE4B-95CE-6DB70DBA9567}" type="datetimeFigureOut">
              <a:rPr lang="en-US" dirty="0"/>
              <a:pPr/>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Muokkaa perustyyl. napsautt.</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i-FI" smtClean="0"/>
              <a:t>Muokkaa perustyyl. napsautt.</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B61BEF0D-F0BB-DE4B-95CE-6DB70DBA9567}" type="datetimeFigureOut">
              <a:rPr lang="en-US" dirty="0"/>
              <a:pPr/>
              <a:t>5/2/2017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i-FI" smtClean="0"/>
              <a:t>Muokkaa perustyyl. napsautt.</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B61BEF0D-F0BB-DE4B-95CE-6DB70DBA9567}" type="datetimeFigureOut">
              <a:rPr lang="en-US" dirty="0"/>
              <a:pPr/>
              <a:t>5/2/2017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i-FI" smtClean="0"/>
              <a:t>Muokkaa perustyyl. napsautt.</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Lihavalmisteet</a:t>
            </a:r>
            <a:endParaRPr lang="fi-FI" dirty="0"/>
          </a:p>
        </p:txBody>
      </p:sp>
      <p:sp>
        <p:nvSpPr>
          <p:cNvPr id="3" name="Alaotsikko 2"/>
          <p:cNvSpPr>
            <a:spLocks noGrp="1"/>
          </p:cNvSpPr>
          <p:nvPr>
            <p:ph type="subTitle" idx="1"/>
          </p:nvPr>
        </p:nvSpPr>
        <p:spPr/>
        <p:txBody>
          <a:bodyPr/>
          <a:lstStyle/>
          <a:p>
            <a:endParaRPr lang="fi-FI"/>
          </a:p>
        </p:txBody>
      </p:sp>
    </p:spTree>
    <p:extLst>
      <p:ext uri="{BB962C8B-B14F-4D97-AF65-F5344CB8AC3E}">
        <p14:creationId xmlns:p14="http://schemas.microsoft.com/office/powerpoint/2010/main" val="399003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Makkaraluokat</a:t>
            </a:r>
            <a:endParaRPr lang="fi-FI" dirty="0"/>
          </a:p>
        </p:txBody>
      </p:sp>
      <p:sp>
        <p:nvSpPr>
          <p:cNvPr id="3" name="Sisällön paikkamerkki 2"/>
          <p:cNvSpPr>
            <a:spLocks noGrp="1"/>
          </p:cNvSpPr>
          <p:nvPr>
            <p:ph idx="1"/>
          </p:nvPr>
        </p:nvSpPr>
        <p:spPr/>
        <p:txBody>
          <a:bodyPr/>
          <a:lstStyle/>
          <a:p>
            <a:r>
              <a:rPr lang="fi-FI" dirty="0"/>
              <a:t>Makkara-nimeä saa käyttää myös seuraavista valmisteista: laukkamakkara, perunamakkara, ryynimakkara ja verimakkara, vaikka ne eivät perinteisen makkaran </a:t>
            </a:r>
            <a:r>
              <a:rPr lang="fi-FI" dirty="0" smtClean="0"/>
              <a:t>määritelmää </a:t>
            </a:r>
            <a:r>
              <a:rPr lang="fi-FI" dirty="0"/>
              <a:t>täytäkään valmistusaineen osalta.</a:t>
            </a:r>
          </a:p>
          <a:p>
            <a:endParaRPr lang="fi-FI" dirty="0"/>
          </a:p>
        </p:txBody>
      </p:sp>
    </p:spTree>
    <p:extLst>
      <p:ext uri="{BB962C8B-B14F-4D97-AF65-F5344CB8AC3E}">
        <p14:creationId xmlns:p14="http://schemas.microsoft.com/office/powerpoint/2010/main" val="3260206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Mak­ka­ran </a:t>
            </a:r>
            <a:r>
              <a:rPr lang="fi-FI" dirty="0" smtClean="0"/>
              <a:t>ai­ne­so­sat</a:t>
            </a:r>
            <a:br>
              <a:rPr lang="fi-FI" dirty="0" smtClean="0"/>
            </a:br>
            <a:r>
              <a:rPr lang="fi-FI" dirty="0" smtClean="0"/>
              <a:t>Liha</a:t>
            </a:r>
            <a:r>
              <a:rPr lang="fi-FI" b="1" dirty="0"/>
              <a:t/>
            </a:r>
            <a:br>
              <a:rPr lang="fi-FI" b="1" dirty="0"/>
            </a:br>
            <a:endParaRPr lang="fi-FI" dirty="0"/>
          </a:p>
        </p:txBody>
      </p:sp>
      <p:sp>
        <p:nvSpPr>
          <p:cNvPr id="3" name="Sisällön paikkamerkki 2"/>
          <p:cNvSpPr>
            <a:spLocks noGrp="1"/>
          </p:cNvSpPr>
          <p:nvPr>
            <p:ph idx="1"/>
          </p:nvPr>
        </p:nvSpPr>
        <p:spPr/>
        <p:txBody>
          <a:bodyPr/>
          <a:lstStyle/>
          <a:p>
            <a:r>
              <a:rPr lang="fi-FI" dirty="0"/>
              <a:t>Suomessa makkaraan käytetään pääasiassa sian-, naudan- ja siipikarjanlihaa. </a:t>
            </a:r>
            <a:endParaRPr lang="fi-FI" dirty="0" smtClean="0"/>
          </a:p>
          <a:p>
            <a:r>
              <a:rPr lang="fi-FI" dirty="0" smtClean="0"/>
              <a:t>Liharaaka-aineiden </a:t>
            </a:r>
            <a:r>
              <a:rPr lang="fi-FI" dirty="0"/>
              <a:t>määrät ja suhteet vaihtelevat tuotteittain. </a:t>
            </a:r>
            <a:endParaRPr lang="fi-FI" dirty="0" smtClean="0"/>
          </a:p>
          <a:p>
            <a:r>
              <a:rPr lang="fi-FI" dirty="0" smtClean="0"/>
              <a:t>Meetvurstien </a:t>
            </a:r>
            <a:r>
              <a:rPr lang="fi-FI" dirty="0"/>
              <a:t>raaka-aineena käytetään sian- ja naudanlihan ohella myös hevosenlihaa. </a:t>
            </a:r>
            <a:endParaRPr lang="fi-FI" dirty="0" smtClean="0"/>
          </a:p>
          <a:p>
            <a:r>
              <a:rPr lang="fi-FI" dirty="0" smtClean="0"/>
              <a:t>Makkaraa </a:t>
            </a:r>
            <a:r>
              <a:rPr lang="fi-FI" dirty="0"/>
              <a:t>tehdään myös lampaan-, poron-, villisian- ja hirvenlihasta. </a:t>
            </a:r>
          </a:p>
        </p:txBody>
      </p:sp>
    </p:spTree>
    <p:extLst>
      <p:ext uri="{BB962C8B-B14F-4D97-AF65-F5344CB8AC3E}">
        <p14:creationId xmlns:p14="http://schemas.microsoft.com/office/powerpoint/2010/main" val="3050059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Mak­ka­ran ai­ne­so­sat</a:t>
            </a:r>
            <a:r>
              <a:rPr lang="fi-FI" b="1" dirty="0"/>
              <a:t/>
            </a:r>
            <a:br>
              <a:rPr lang="fi-FI" b="1" dirty="0"/>
            </a:br>
            <a:r>
              <a:rPr lang="fi-FI" dirty="0" smtClean="0"/>
              <a:t>Kamara</a:t>
            </a:r>
            <a:endParaRPr lang="fi-FI" dirty="0"/>
          </a:p>
        </p:txBody>
      </p:sp>
      <p:sp>
        <p:nvSpPr>
          <p:cNvPr id="3" name="Sisällön paikkamerkki 2"/>
          <p:cNvSpPr>
            <a:spLocks noGrp="1"/>
          </p:cNvSpPr>
          <p:nvPr>
            <p:ph idx="1"/>
          </p:nvPr>
        </p:nvSpPr>
        <p:spPr/>
        <p:txBody>
          <a:bodyPr/>
          <a:lstStyle/>
          <a:p>
            <a:r>
              <a:rPr lang="fi-FI" dirty="0"/>
              <a:t>Kamara on sian syötävää </a:t>
            </a:r>
            <a:r>
              <a:rPr lang="fi-FI" dirty="0" smtClean="0"/>
              <a:t>nahkaa.</a:t>
            </a:r>
          </a:p>
          <a:p>
            <a:r>
              <a:rPr lang="fi-FI" dirty="0" smtClean="0"/>
              <a:t>Koostumukseltaan </a:t>
            </a:r>
            <a:r>
              <a:rPr lang="fi-FI" dirty="0"/>
              <a:t>kamara on vettä ja proteiinia, ja sitä käytetään ruoka-ja leikkelemakkaroihin kiinteyttämään tuotteen rakennetta. </a:t>
            </a:r>
          </a:p>
        </p:txBody>
      </p:sp>
    </p:spTree>
    <p:extLst>
      <p:ext uri="{BB962C8B-B14F-4D97-AF65-F5344CB8AC3E}">
        <p14:creationId xmlns:p14="http://schemas.microsoft.com/office/powerpoint/2010/main" val="3973266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Mak­ka­ran </a:t>
            </a:r>
            <a:r>
              <a:rPr lang="fi-FI" dirty="0" smtClean="0"/>
              <a:t>ai­ne­so­sat</a:t>
            </a:r>
            <a:br>
              <a:rPr lang="fi-FI" dirty="0" smtClean="0"/>
            </a:br>
            <a:r>
              <a:rPr lang="fi-FI" dirty="0" smtClean="0"/>
              <a:t>Vesi ja jää</a:t>
            </a:r>
            <a:endParaRPr lang="fi-FI" dirty="0"/>
          </a:p>
        </p:txBody>
      </p:sp>
      <p:sp>
        <p:nvSpPr>
          <p:cNvPr id="3" name="Sisällön paikkamerkki 2"/>
          <p:cNvSpPr>
            <a:spLocks noGrp="1"/>
          </p:cNvSpPr>
          <p:nvPr>
            <p:ph idx="1"/>
          </p:nvPr>
        </p:nvSpPr>
        <p:spPr/>
        <p:txBody>
          <a:bodyPr/>
          <a:lstStyle/>
          <a:p>
            <a:r>
              <a:rPr lang="fi-FI" dirty="0"/>
              <a:t>Lihas sitoo oman vetensä lisäksi myös lisättyä vettä. </a:t>
            </a:r>
            <a:endParaRPr lang="fi-FI" dirty="0" smtClean="0"/>
          </a:p>
          <a:p>
            <a:r>
              <a:rPr lang="fi-FI" dirty="0" smtClean="0"/>
              <a:t>Lisätyllä </a:t>
            </a:r>
            <a:r>
              <a:rPr lang="fi-FI" dirty="0"/>
              <a:t>vedellä saadaan makkaraan pehmeyttä ja mehevyyttä. </a:t>
            </a:r>
            <a:endParaRPr lang="fi-FI" dirty="0" smtClean="0"/>
          </a:p>
          <a:p>
            <a:r>
              <a:rPr lang="fi-FI" dirty="0" smtClean="0"/>
              <a:t>Ruoka- </a:t>
            </a:r>
            <a:r>
              <a:rPr lang="fi-FI" dirty="0"/>
              <a:t>ja leikkelemakkaraan käytettävän veden määrä on noin 30 % tuotteen painosta. </a:t>
            </a:r>
            <a:endParaRPr lang="fi-FI" dirty="0" smtClean="0"/>
          </a:p>
          <a:p>
            <a:r>
              <a:rPr lang="fi-FI" dirty="0" smtClean="0"/>
              <a:t>Osa </a:t>
            </a:r>
            <a:r>
              <a:rPr lang="fi-FI" dirty="0"/>
              <a:t>vedestä lisätään jäähileenä, sillä jää alentaa makkaramassan lämpötilaa ja hidastaa mikrobien kasvua.</a:t>
            </a:r>
          </a:p>
        </p:txBody>
      </p:sp>
    </p:spTree>
    <p:extLst>
      <p:ext uri="{BB962C8B-B14F-4D97-AF65-F5344CB8AC3E}">
        <p14:creationId xmlns:p14="http://schemas.microsoft.com/office/powerpoint/2010/main" val="1164735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Mak­ka­ran ai­ne­so­sat</a:t>
            </a:r>
            <a:br>
              <a:rPr lang="fi-FI" dirty="0"/>
            </a:br>
            <a:r>
              <a:rPr lang="fi-FI" dirty="0" smtClean="0"/>
              <a:t>Perunajauho tai muu tärkkelys</a:t>
            </a:r>
            <a:endParaRPr lang="fi-FI" dirty="0"/>
          </a:p>
        </p:txBody>
      </p:sp>
      <p:sp>
        <p:nvSpPr>
          <p:cNvPr id="3" name="Sisällön paikkamerkki 2"/>
          <p:cNvSpPr>
            <a:spLocks noGrp="1"/>
          </p:cNvSpPr>
          <p:nvPr>
            <p:ph idx="1"/>
          </p:nvPr>
        </p:nvSpPr>
        <p:spPr/>
        <p:txBody>
          <a:bodyPr/>
          <a:lstStyle/>
          <a:p>
            <a:r>
              <a:rPr lang="fi-FI" dirty="0"/>
              <a:t>Joihinkin makkaroihin lisätään perunajauhoa tai muuta tärkkelystä</a:t>
            </a:r>
            <a:r>
              <a:rPr lang="fi-FI" dirty="0" smtClean="0"/>
              <a:t>.</a:t>
            </a:r>
          </a:p>
          <a:p>
            <a:r>
              <a:rPr lang="fi-FI" dirty="0" smtClean="0"/>
              <a:t>Suomalaisissa </a:t>
            </a:r>
            <a:r>
              <a:rPr lang="fi-FI" dirty="0"/>
              <a:t>makkaroissa tärkkelys on yleensä perunajauhoa, joka sitoo vettä ja lisää rakenteen pehmeyttä.</a:t>
            </a:r>
          </a:p>
        </p:txBody>
      </p:sp>
    </p:spTree>
    <p:extLst>
      <p:ext uri="{BB962C8B-B14F-4D97-AF65-F5344CB8AC3E}">
        <p14:creationId xmlns:p14="http://schemas.microsoft.com/office/powerpoint/2010/main" val="1812029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Mak­ka­ran ai­ne­so­sat</a:t>
            </a:r>
            <a:br>
              <a:rPr lang="fi-FI" dirty="0"/>
            </a:br>
            <a:r>
              <a:rPr lang="fi-FI" dirty="0" smtClean="0"/>
              <a:t>Proteiinivalmisteet</a:t>
            </a:r>
            <a:endParaRPr lang="fi-FI" dirty="0"/>
          </a:p>
        </p:txBody>
      </p:sp>
      <p:sp>
        <p:nvSpPr>
          <p:cNvPr id="3" name="Sisällön paikkamerkki 2"/>
          <p:cNvSpPr>
            <a:spLocks noGrp="1"/>
          </p:cNvSpPr>
          <p:nvPr>
            <p:ph idx="1"/>
          </p:nvPr>
        </p:nvSpPr>
        <p:spPr/>
        <p:txBody>
          <a:bodyPr/>
          <a:lstStyle/>
          <a:p>
            <a:r>
              <a:rPr lang="fi-FI" dirty="0"/>
              <a:t>Proteiinivalmisteita käytetään makkaroissa rakenteen parantajina. </a:t>
            </a:r>
            <a:endParaRPr lang="fi-FI" dirty="0" smtClean="0"/>
          </a:p>
          <a:p>
            <a:r>
              <a:rPr lang="fi-FI" dirty="0" smtClean="0"/>
              <a:t>Proteiini </a:t>
            </a:r>
            <a:r>
              <a:rPr lang="fi-FI" dirty="0"/>
              <a:t>tehostaa rasvan emulgoitumista ja veden sitoutumista tuotteeseen</a:t>
            </a:r>
            <a:r>
              <a:rPr lang="fi-FI" dirty="0" smtClean="0"/>
              <a:t>.</a:t>
            </a:r>
          </a:p>
          <a:p>
            <a:r>
              <a:rPr lang="fi-FI" dirty="0" smtClean="0"/>
              <a:t>Proteiinivalmisteet </a:t>
            </a:r>
            <a:r>
              <a:rPr lang="fi-FI" dirty="0"/>
              <a:t>tehdään tavallisimmin soijasta tai vehnästä, myös liha- ja maitoproteiineja </a:t>
            </a:r>
            <a:r>
              <a:rPr lang="fi-FI" dirty="0" smtClean="0"/>
              <a:t>käytetään.</a:t>
            </a:r>
          </a:p>
          <a:p>
            <a:r>
              <a:rPr lang="fi-FI" dirty="0" smtClean="0"/>
              <a:t>Proteiinivalmisteita </a:t>
            </a:r>
            <a:r>
              <a:rPr lang="fi-FI" dirty="0"/>
              <a:t>saa olla makkarassa yhdessä maitojauheen kanssa enintään 3 % proteiiniksi laskettuna ja proteiinin lähde on aina ilmoitettava </a:t>
            </a:r>
            <a:r>
              <a:rPr lang="fi-FI" dirty="0" smtClean="0"/>
              <a:t>aineisosaluettelossa</a:t>
            </a:r>
            <a:r>
              <a:rPr lang="fi-FI" dirty="0"/>
              <a:t>.</a:t>
            </a:r>
          </a:p>
        </p:txBody>
      </p:sp>
    </p:spTree>
    <p:extLst>
      <p:ext uri="{BB962C8B-B14F-4D97-AF65-F5344CB8AC3E}">
        <p14:creationId xmlns:p14="http://schemas.microsoft.com/office/powerpoint/2010/main" val="3557163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Mak­ka­ran </a:t>
            </a:r>
            <a:r>
              <a:rPr lang="fi-FI" dirty="0" smtClean="0"/>
              <a:t>ai­ne­so­sat</a:t>
            </a:r>
            <a:br>
              <a:rPr lang="fi-FI" dirty="0" smtClean="0"/>
            </a:br>
            <a:r>
              <a:rPr lang="fi-FI" dirty="0" smtClean="0"/>
              <a:t>Maitojauhe</a:t>
            </a:r>
            <a:endParaRPr lang="fi-FI" dirty="0"/>
          </a:p>
        </p:txBody>
      </p:sp>
      <p:sp>
        <p:nvSpPr>
          <p:cNvPr id="3" name="Sisällön paikkamerkki 2"/>
          <p:cNvSpPr>
            <a:spLocks noGrp="1"/>
          </p:cNvSpPr>
          <p:nvPr>
            <p:ph idx="1"/>
          </p:nvPr>
        </p:nvSpPr>
        <p:spPr/>
        <p:txBody>
          <a:bodyPr/>
          <a:lstStyle/>
          <a:p>
            <a:r>
              <a:rPr lang="fi-FI" dirty="0"/>
              <a:t>Joidenkin ruoka- ja leikkelemakkaroiden valmistusaineena käytetään rasvatonta maitojauhetta. </a:t>
            </a:r>
            <a:endParaRPr lang="fi-FI" dirty="0" smtClean="0"/>
          </a:p>
          <a:p>
            <a:r>
              <a:rPr lang="fi-FI" dirty="0" smtClean="0"/>
              <a:t>Se </a:t>
            </a:r>
            <a:r>
              <a:rPr lang="fi-FI" dirty="0"/>
              <a:t>edistää rakenteen tasaisuutta ja kiinteyttä yhdessä veden kanssa. </a:t>
            </a:r>
            <a:endParaRPr lang="fi-FI" dirty="0" smtClean="0"/>
          </a:p>
          <a:p>
            <a:r>
              <a:rPr lang="fi-FI" dirty="0" smtClean="0"/>
              <a:t>Maitojauhe </a:t>
            </a:r>
            <a:r>
              <a:rPr lang="fi-FI" dirty="0"/>
              <a:t>sisältää laktoosia, jonka takia monissa makkaroissa maitojauheen tilalla käytetään maitoproteiinivalmistetta (kaseiini, </a:t>
            </a:r>
            <a:r>
              <a:rPr lang="fi-FI" dirty="0" err="1"/>
              <a:t>kaseinaatti</a:t>
            </a:r>
            <a:r>
              <a:rPr lang="fi-FI" dirty="0"/>
              <a:t>).</a:t>
            </a:r>
          </a:p>
        </p:txBody>
      </p:sp>
    </p:spTree>
    <p:extLst>
      <p:ext uri="{BB962C8B-B14F-4D97-AF65-F5344CB8AC3E}">
        <p14:creationId xmlns:p14="http://schemas.microsoft.com/office/powerpoint/2010/main" val="1903090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Kestomakkarat</a:t>
            </a:r>
            <a:endParaRPr lang="fi-FI" dirty="0"/>
          </a:p>
        </p:txBody>
      </p:sp>
      <p:pic>
        <p:nvPicPr>
          <p:cNvPr id="4" name="Sisällön paikkamerkki 3"/>
          <p:cNvPicPr>
            <a:picLocks noGrp="1" noChangeAspect="1"/>
          </p:cNvPicPr>
          <p:nvPr>
            <p:ph idx="1"/>
          </p:nvPr>
        </p:nvPicPr>
        <p:blipFill>
          <a:blip r:embed="rId2"/>
          <a:stretch>
            <a:fillRect/>
          </a:stretch>
        </p:blipFill>
        <p:spPr>
          <a:xfrm>
            <a:off x="3327680" y="2557463"/>
            <a:ext cx="5536640" cy="3317875"/>
          </a:xfrm>
          <a:prstGeom prst="rect">
            <a:avLst/>
          </a:prstGeom>
        </p:spPr>
      </p:pic>
    </p:spTree>
    <p:extLst>
      <p:ext uri="{BB962C8B-B14F-4D97-AF65-F5344CB8AC3E}">
        <p14:creationId xmlns:p14="http://schemas.microsoft.com/office/powerpoint/2010/main" val="1976838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Kestomakkarat</a:t>
            </a:r>
            <a:br>
              <a:rPr lang="fi-FI" dirty="0" smtClean="0"/>
            </a:br>
            <a:endParaRPr lang="fi-FI" dirty="0"/>
          </a:p>
        </p:txBody>
      </p:sp>
      <p:sp>
        <p:nvSpPr>
          <p:cNvPr id="3" name="Sisällön paikkamerkki 2"/>
          <p:cNvSpPr>
            <a:spLocks noGrp="1"/>
          </p:cNvSpPr>
          <p:nvPr>
            <p:ph idx="1"/>
          </p:nvPr>
        </p:nvSpPr>
        <p:spPr/>
        <p:txBody>
          <a:bodyPr>
            <a:normAutofit fontScale="77500" lnSpcReduction="20000"/>
          </a:bodyPr>
          <a:lstStyle/>
          <a:p>
            <a:r>
              <a:rPr lang="fi-FI" dirty="0"/>
              <a:t>Kestomakkarat ovat +30 asteessa valmistettuja makkaroita, jotka saadaan säilyviksi kuivaamalla, savustamalla tai pitämällä suolaliuoksessa</a:t>
            </a:r>
            <a:r>
              <a:rPr lang="fi-FI" dirty="0" smtClean="0"/>
              <a:t>.</a:t>
            </a:r>
          </a:p>
          <a:p>
            <a:r>
              <a:rPr lang="fi-FI" dirty="0"/>
              <a:t>Kestomakkara on karkeajakoisesta, yleensä sian- ja naudanlihaa ja silavaa sisältävästä massasta tekokuoreen tehty suolainen (4- 6 % suolaa) makkara. Se kypsennetään </a:t>
            </a:r>
            <a:r>
              <a:rPr lang="fi-FI" dirty="0" err="1"/>
              <a:t>kylmäsavumenetemällä</a:t>
            </a:r>
            <a:r>
              <a:rPr lang="fi-FI" dirty="0"/>
              <a:t>, jossa kypsyminen perustuu mikrobien toimintaan ja kuivumiseen.</a:t>
            </a:r>
            <a:br>
              <a:rPr lang="fi-FI" dirty="0"/>
            </a:br>
            <a:r>
              <a:rPr lang="fi-FI" dirty="0"/>
              <a:t/>
            </a:r>
            <a:br>
              <a:rPr lang="fi-FI" dirty="0"/>
            </a:br>
            <a:r>
              <a:rPr lang="fi-FI" dirty="0"/>
              <a:t>Kestomakkaraan käytetyn naudanlihan määrä ilmoitetaan seuraavasti: "valmistukseen käytetty 130 g naudanlihaa / 100g valmista tuotetta." Näin siksi, että kypsennyksen aikana tuotteesta haihtuu vettä.</a:t>
            </a:r>
            <a:br>
              <a:rPr lang="fi-FI" dirty="0"/>
            </a:br>
            <a:r>
              <a:rPr lang="fi-FI" dirty="0"/>
              <a:t/>
            </a:r>
            <a:br>
              <a:rPr lang="fi-FI" dirty="0"/>
            </a:br>
            <a:r>
              <a:rPr lang="fi-FI" dirty="0"/>
              <a:t>Kestomakkaraa myydään kokonaisena tankona, lenkkeinä ja valmiiksi viipaloituna vakuumi- tai suojakaasupakkauksissa. Suurin osa kulutetusta kestomakkarasta myydään siivutettuna ja suosikeiksi ovat nousseet ohuistakin ohuimmat siivut.</a:t>
            </a:r>
          </a:p>
        </p:txBody>
      </p:sp>
    </p:spTree>
    <p:extLst>
      <p:ext uri="{BB962C8B-B14F-4D97-AF65-F5344CB8AC3E}">
        <p14:creationId xmlns:p14="http://schemas.microsoft.com/office/powerpoint/2010/main" val="3595369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Kes­to­mak­ka­ra säi­lyy hy­vin</a:t>
            </a:r>
            <a:r>
              <a:rPr lang="fi-FI" b="1" dirty="0"/>
              <a:t/>
            </a:r>
            <a:br>
              <a:rPr lang="fi-FI" b="1" dirty="0"/>
            </a:br>
            <a:endParaRPr lang="fi-FI" dirty="0"/>
          </a:p>
        </p:txBody>
      </p:sp>
      <p:sp>
        <p:nvSpPr>
          <p:cNvPr id="3" name="Sisällön paikkamerkki 2"/>
          <p:cNvSpPr>
            <a:spLocks noGrp="1"/>
          </p:cNvSpPr>
          <p:nvPr>
            <p:ph idx="1"/>
          </p:nvPr>
        </p:nvSpPr>
        <p:spPr/>
        <p:txBody>
          <a:bodyPr>
            <a:normAutofit fontScale="92500"/>
          </a:bodyPr>
          <a:lstStyle/>
          <a:p>
            <a:r>
              <a:rPr lang="fi-FI" dirty="0" smtClean="0"/>
              <a:t>Kestomakkaran </a:t>
            </a:r>
            <a:r>
              <a:rPr lang="fi-FI" dirty="0"/>
              <a:t>nimi johtuu sen paremmasta </a:t>
            </a:r>
            <a:r>
              <a:rPr lang="fi-FI" dirty="0" err="1"/>
              <a:t>säilyvyydesä</a:t>
            </a:r>
            <a:r>
              <a:rPr lang="fi-FI" dirty="0"/>
              <a:t> muihin makkaroihin verrattuna. Hyvä säilyvyys johtuu pääasiassa kylmäsavustamisesta ja makkaraan lisätystä nitriitistä ja nitraatista (E250 ja E251).</a:t>
            </a:r>
            <a:br>
              <a:rPr lang="fi-FI" dirty="0"/>
            </a:br>
            <a:r>
              <a:rPr lang="fi-FI" dirty="0"/>
              <a:t/>
            </a:r>
            <a:br>
              <a:rPr lang="fi-FI" dirty="0"/>
            </a:br>
            <a:r>
              <a:rPr lang="fi-FI" dirty="0"/>
              <a:t>Säilyvyyttä edistävät myös makkaran kuivuminen kypsennyksen aikana (alhainen vesipitoisuus), korkea suolapitoisuus (noin 4 - 6 % suolaa) ja alhainen pH-arvo, mikä johtuu bakteerien tuottamasta maitohaposta. Makkaramassaan lisättyjen maitohappobakteerien kasvu ja niiden tuottama maitohappo estävät myös useimpien haitallisten bakteerien kasvua.</a:t>
            </a:r>
          </a:p>
          <a:p>
            <a:endParaRPr lang="fi-FI" dirty="0"/>
          </a:p>
        </p:txBody>
      </p:sp>
    </p:spTree>
    <p:extLst>
      <p:ext uri="{BB962C8B-B14F-4D97-AF65-F5344CB8AC3E}">
        <p14:creationId xmlns:p14="http://schemas.microsoft.com/office/powerpoint/2010/main" val="1409436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dirty="0"/>
          </a:p>
        </p:txBody>
      </p:sp>
      <p:sp>
        <p:nvSpPr>
          <p:cNvPr id="3" name="Sisällön paikkamerkki 2"/>
          <p:cNvSpPr>
            <a:spLocks noGrp="1"/>
          </p:cNvSpPr>
          <p:nvPr>
            <p:ph idx="1"/>
          </p:nvPr>
        </p:nvSpPr>
        <p:spPr/>
        <p:txBody>
          <a:bodyPr/>
          <a:lstStyle/>
          <a:p>
            <a:r>
              <a:rPr lang="fi-FI" dirty="0" err="1" smtClean="0"/>
              <a:t>Raakalihavamisteet</a:t>
            </a:r>
            <a:endParaRPr lang="fi-FI" dirty="0" smtClean="0"/>
          </a:p>
          <a:p>
            <a:r>
              <a:rPr lang="fi-FI" dirty="0" smtClean="0"/>
              <a:t>Lihasäilykkeet</a:t>
            </a:r>
          </a:p>
          <a:p>
            <a:r>
              <a:rPr lang="fi-FI" dirty="0" smtClean="0"/>
              <a:t>Täyslihavalmisteet</a:t>
            </a:r>
          </a:p>
          <a:p>
            <a:r>
              <a:rPr lang="fi-FI" dirty="0" smtClean="0"/>
              <a:t>makkarat</a:t>
            </a:r>
          </a:p>
          <a:p>
            <a:endParaRPr lang="fi-FI" dirty="0"/>
          </a:p>
        </p:txBody>
      </p:sp>
    </p:spTree>
    <p:extLst>
      <p:ext uri="{BB962C8B-B14F-4D97-AF65-F5344CB8AC3E}">
        <p14:creationId xmlns:p14="http://schemas.microsoft.com/office/powerpoint/2010/main" val="2162552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Keittomakkarat</a:t>
            </a:r>
            <a:endParaRPr lang="fi-FI" dirty="0"/>
          </a:p>
        </p:txBody>
      </p:sp>
      <p:pic>
        <p:nvPicPr>
          <p:cNvPr id="4" name="Sisällön paikkamerkki 3"/>
          <p:cNvPicPr>
            <a:picLocks noGrp="1" noChangeAspect="1"/>
          </p:cNvPicPr>
          <p:nvPr>
            <p:ph idx="1"/>
          </p:nvPr>
        </p:nvPicPr>
        <p:blipFill>
          <a:blip r:embed="rId2"/>
          <a:stretch>
            <a:fillRect/>
          </a:stretch>
        </p:blipFill>
        <p:spPr>
          <a:xfrm>
            <a:off x="3394873" y="2557463"/>
            <a:ext cx="5402254" cy="3317875"/>
          </a:xfrm>
          <a:prstGeom prst="rect">
            <a:avLst/>
          </a:prstGeom>
        </p:spPr>
      </p:pic>
    </p:spTree>
    <p:extLst>
      <p:ext uri="{BB962C8B-B14F-4D97-AF65-F5344CB8AC3E}">
        <p14:creationId xmlns:p14="http://schemas.microsoft.com/office/powerpoint/2010/main" val="1087334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Keittomakkarat</a:t>
            </a:r>
            <a:endParaRPr lang="fi-FI" dirty="0"/>
          </a:p>
        </p:txBody>
      </p:sp>
      <p:sp>
        <p:nvSpPr>
          <p:cNvPr id="3" name="Sisällön paikkamerkki 2"/>
          <p:cNvSpPr>
            <a:spLocks noGrp="1"/>
          </p:cNvSpPr>
          <p:nvPr>
            <p:ph idx="1"/>
          </p:nvPr>
        </p:nvSpPr>
        <p:spPr/>
        <p:txBody>
          <a:bodyPr>
            <a:normAutofit fontScale="92500" lnSpcReduction="20000"/>
          </a:bodyPr>
          <a:lstStyle/>
          <a:p>
            <a:r>
              <a:rPr lang="fi-FI" dirty="0"/>
              <a:t>Keittomakkaroiksi nimitetään makkaroita, jotka annostellaan suoleen, muuhun päällykseen tai muottiin ja kypsennetään vähintään + 65 asteen lämmössä hauduttamalla, keittämällä tai muuten kypsentäen.</a:t>
            </a:r>
            <a:br>
              <a:rPr lang="fi-FI" dirty="0"/>
            </a:br>
            <a:r>
              <a:rPr lang="fi-FI" dirty="0"/>
              <a:t/>
            </a:r>
            <a:br>
              <a:rPr lang="fi-FI" dirty="0"/>
            </a:br>
            <a:r>
              <a:rPr lang="fi-FI" dirty="0"/>
              <a:t>Keittomakkaroita ovat leikkele- ja ruokamakkarat. Leikkelemakkaroita käytetään nimensä mukaisesti leivänpäällisinä ja niitä ostetaan eniten valmiiksi siivutettuina. Saatavana on myös kokonaisia tankoja. Tyypillisiä leikkelemakkaroita ovat  lauantai- ja </a:t>
            </a:r>
            <a:r>
              <a:rPr lang="fi-FI" dirty="0" err="1"/>
              <a:t>balkanmakkarat</a:t>
            </a:r>
            <a:r>
              <a:rPr lang="fi-FI" dirty="0"/>
              <a:t>.</a:t>
            </a:r>
            <a:br>
              <a:rPr lang="fi-FI" dirty="0"/>
            </a:br>
            <a:r>
              <a:rPr lang="fi-FI" dirty="0"/>
              <a:t/>
            </a:r>
            <a:br>
              <a:rPr lang="fi-FI" dirty="0"/>
            </a:br>
            <a:r>
              <a:rPr lang="fi-FI" dirty="0"/>
              <a:t>Ruokamakkaroita, kuten lenkkejä, nakkeja ja grillimakkaroita käytetään lähinnä ruoanvalmistukseen.</a:t>
            </a:r>
          </a:p>
        </p:txBody>
      </p:sp>
    </p:spTree>
    <p:extLst>
      <p:ext uri="{BB962C8B-B14F-4D97-AF65-F5344CB8AC3E}">
        <p14:creationId xmlns:p14="http://schemas.microsoft.com/office/powerpoint/2010/main" val="3940605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Mak­ka­ra­mas­san val­mis­tus</a:t>
            </a:r>
            <a:r>
              <a:rPr lang="fi-FI" b="1" dirty="0"/>
              <a:t/>
            </a:r>
            <a:br>
              <a:rPr lang="fi-FI" b="1" dirty="0"/>
            </a:br>
            <a:endParaRPr lang="fi-FI" dirty="0"/>
          </a:p>
        </p:txBody>
      </p:sp>
      <p:sp>
        <p:nvSpPr>
          <p:cNvPr id="3" name="Sisällön paikkamerkki 2"/>
          <p:cNvSpPr>
            <a:spLocks noGrp="1"/>
          </p:cNvSpPr>
          <p:nvPr>
            <p:ph idx="1"/>
          </p:nvPr>
        </p:nvSpPr>
        <p:spPr/>
        <p:txBody>
          <a:bodyPr>
            <a:normAutofit/>
          </a:bodyPr>
          <a:lstStyle/>
          <a:p>
            <a:r>
              <a:rPr lang="fi-FI" dirty="0" smtClean="0"/>
              <a:t>Ruoka- </a:t>
            </a:r>
            <a:r>
              <a:rPr lang="fi-FI" dirty="0"/>
              <a:t>ja leikkelemakkaran valmistus alkaa liharaaka-aineiden sekoittamisella. Lihalajitelmista tehdään ns. esisekoite, jossa on reseptin mukaisesti lihaa, suolaa ja vettä tai jäähilettä.</a:t>
            </a:r>
          </a:p>
          <a:p>
            <a:r>
              <a:rPr lang="fi-FI" dirty="0"/>
              <a:t>Reseptin mukainen esisekoite laitetaan kutteriin, jossa liha hienonnetaan joko täysin tasaiseksi massaksi (esim. nakki) tai tasaiseksi massaksi, jonka seassa on karkeajakoista lihaa (esim. </a:t>
            </a:r>
            <a:r>
              <a:rPr lang="fi-FI" dirty="0" err="1"/>
              <a:t>gotleri</a:t>
            </a:r>
            <a:r>
              <a:rPr lang="fi-FI" dirty="0"/>
              <a:t>). </a:t>
            </a:r>
            <a:r>
              <a:rPr lang="fi-FI" dirty="0" err="1"/>
              <a:t>Balkanmakkaran</a:t>
            </a:r>
            <a:r>
              <a:rPr lang="fi-FI" dirty="0"/>
              <a:t> massa jätetään kauttaaltaan karkeajakoiseksi. </a:t>
            </a:r>
            <a:r>
              <a:rPr lang="fi-FI" dirty="0" err="1"/>
              <a:t>Kutteroinnin</a:t>
            </a:r>
            <a:r>
              <a:rPr lang="fi-FI" dirty="0"/>
              <a:t> aikana massaan lisätään loput valmistus- ja lisäaineet ja vesi.</a:t>
            </a:r>
          </a:p>
          <a:p>
            <a:endParaRPr lang="fi-FI" dirty="0"/>
          </a:p>
        </p:txBody>
      </p:sp>
    </p:spTree>
    <p:extLst>
      <p:ext uri="{BB962C8B-B14F-4D97-AF65-F5344CB8AC3E}">
        <p14:creationId xmlns:p14="http://schemas.microsoft.com/office/powerpoint/2010/main" val="1258173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Mak­ka­ran muo­toi­lu</a:t>
            </a:r>
            <a:r>
              <a:rPr lang="fi-FI" b="1" dirty="0"/>
              <a:t/>
            </a:r>
            <a:br>
              <a:rPr lang="fi-FI" b="1" dirty="0"/>
            </a:br>
            <a:endParaRPr lang="fi-FI" dirty="0"/>
          </a:p>
        </p:txBody>
      </p:sp>
      <p:sp>
        <p:nvSpPr>
          <p:cNvPr id="3" name="Sisällön paikkamerkki 2"/>
          <p:cNvSpPr>
            <a:spLocks noGrp="1"/>
          </p:cNvSpPr>
          <p:nvPr>
            <p:ph idx="1"/>
          </p:nvPr>
        </p:nvSpPr>
        <p:spPr/>
        <p:txBody>
          <a:bodyPr>
            <a:normAutofit lnSpcReduction="10000"/>
          </a:bodyPr>
          <a:lstStyle/>
          <a:p>
            <a:r>
              <a:rPr lang="fi-FI" dirty="0" smtClean="0"/>
              <a:t>Kun </a:t>
            </a:r>
            <a:r>
              <a:rPr lang="fi-FI" dirty="0"/>
              <a:t>makkaramassa on valmis, se puristetaan eli ruiskutetaan makkararuiskulla kuoreen. Massan lämpötila on noin +10 - 16 astetta. Kuori voi olla tekokuori, esim. muovista, kuidusta tai kollageenista tehty, tai luonnonsuoli (sian tai lampaan ohutsuolta).</a:t>
            </a:r>
            <a:br>
              <a:rPr lang="fi-FI" dirty="0"/>
            </a:br>
            <a:r>
              <a:rPr lang="fi-FI" dirty="0"/>
              <a:t/>
            </a:r>
            <a:br>
              <a:rPr lang="fi-FI" dirty="0"/>
            </a:br>
            <a:r>
              <a:rPr lang="fi-FI" dirty="0"/>
              <a:t>Nakit ja grillimakkarat ruiskutetaan luonnonsuoleen ja monet leikkelemakkarat tekokuoreen. Ruiskutuksen jälkeen makkarat ripustetaan kepeille, jotka asetetaan vaunuun. Vaunu siirretään savustus- ja keittokaappiin.</a:t>
            </a:r>
          </a:p>
          <a:p>
            <a:endParaRPr lang="fi-FI" dirty="0"/>
          </a:p>
        </p:txBody>
      </p:sp>
    </p:spTree>
    <p:extLst>
      <p:ext uri="{BB962C8B-B14F-4D97-AF65-F5344CB8AC3E}">
        <p14:creationId xmlns:p14="http://schemas.microsoft.com/office/powerpoint/2010/main" val="1594152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Mak­ka­roi­den kyp­sen­nys</a:t>
            </a:r>
            <a:r>
              <a:rPr lang="fi-FI" b="1" dirty="0"/>
              <a:t/>
            </a:r>
            <a:br>
              <a:rPr lang="fi-FI" b="1" dirty="0"/>
            </a:br>
            <a:endParaRPr lang="fi-FI" dirty="0"/>
          </a:p>
        </p:txBody>
      </p:sp>
      <p:sp>
        <p:nvSpPr>
          <p:cNvPr id="3" name="Sisällön paikkamerkki 2"/>
          <p:cNvSpPr>
            <a:spLocks noGrp="1"/>
          </p:cNvSpPr>
          <p:nvPr>
            <p:ph idx="1"/>
          </p:nvPr>
        </p:nvSpPr>
        <p:spPr/>
        <p:txBody>
          <a:bodyPr>
            <a:normAutofit lnSpcReduction="10000"/>
          </a:bodyPr>
          <a:lstStyle/>
          <a:p>
            <a:r>
              <a:rPr lang="fi-FI" dirty="0" smtClean="0"/>
              <a:t>Makkaroiden </a:t>
            </a:r>
            <a:r>
              <a:rPr lang="fi-FI" dirty="0"/>
              <a:t>kypsennys tapahtuu vaiheittain: lämmitys, kuivaus, savustus ja keitto. Savustetun makkaran pinnalla on ohut, muuta makkaraa selvästi tummempi "savukerros". Joidenkin makkaroiden kypsennysprosessiin ei liity savustusta lainkaan. Savustamattomien makkaroiden pinta on lähes yhtä vaalea kuin sisus.</a:t>
            </a:r>
            <a:br>
              <a:rPr lang="fi-FI" dirty="0"/>
            </a:br>
            <a:r>
              <a:rPr lang="fi-FI" dirty="0"/>
              <a:t/>
            </a:r>
            <a:br>
              <a:rPr lang="fi-FI" dirty="0"/>
            </a:br>
            <a:r>
              <a:rPr lang="fi-FI" dirty="0"/>
              <a:t>Keitto on itse asiassa haudutusta +75 - 80 asteisessa vesihöyryssä. Sen aikana makkaroiden sisälämpötila kohoaa +72-74 asteeseen. Keiton jälkeen makkarat jäähdytetään ja pakataan.</a:t>
            </a:r>
          </a:p>
          <a:p>
            <a:endParaRPr lang="fi-FI" dirty="0"/>
          </a:p>
        </p:txBody>
      </p:sp>
    </p:spTree>
    <p:extLst>
      <p:ext uri="{BB962C8B-B14F-4D97-AF65-F5344CB8AC3E}">
        <p14:creationId xmlns:p14="http://schemas.microsoft.com/office/powerpoint/2010/main" val="2471081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Ruo­ka­mak­ka­rat</a:t>
            </a:r>
            <a:r>
              <a:rPr lang="fi-FI" b="1" dirty="0"/>
              <a:t/>
            </a:r>
            <a:br>
              <a:rPr lang="fi-FI" b="1" dirty="0"/>
            </a:br>
            <a:endParaRPr lang="fi-FI" dirty="0"/>
          </a:p>
        </p:txBody>
      </p:sp>
      <p:sp>
        <p:nvSpPr>
          <p:cNvPr id="3" name="Sisällön paikkamerkki 2"/>
          <p:cNvSpPr>
            <a:spLocks noGrp="1"/>
          </p:cNvSpPr>
          <p:nvPr>
            <p:ph idx="1"/>
          </p:nvPr>
        </p:nvSpPr>
        <p:spPr/>
        <p:txBody>
          <a:bodyPr/>
          <a:lstStyle/>
          <a:p>
            <a:r>
              <a:rPr lang="fi-FI" dirty="0" smtClean="0"/>
              <a:t>Ruokamakkarat </a:t>
            </a:r>
            <a:r>
              <a:rPr lang="fi-FI" dirty="0"/>
              <a:t>ovat joko kypsennettyjä tai kypsentämättömiä ruoan valmistukseen hyvin soveltuvia makkaroita. </a:t>
            </a:r>
            <a:endParaRPr lang="fi-FI" dirty="0" smtClean="0"/>
          </a:p>
          <a:p>
            <a:r>
              <a:rPr lang="fi-FI" dirty="0" smtClean="0"/>
              <a:t>Kypsänä </a:t>
            </a:r>
            <a:r>
              <a:rPr lang="fi-FI" dirty="0"/>
              <a:t>myytävät ruokamakkarat savustetaan ja kypsennetään vesihöyryssä.</a:t>
            </a:r>
          </a:p>
          <a:p>
            <a:endParaRPr lang="fi-FI" dirty="0"/>
          </a:p>
        </p:txBody>
      </p:sp>
    </p:spTree>
    <p:extLst>
      <p:ext uri="{BB962C8B-B14F-4D97-AF65-F5344CB8AC3E}">
        <p14:creationId xmlns:p14="http://schemas.microsoft.com/office/powerpoint/2010/main" val="2155765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Ruokamakkarat</a:t>
            </a:r>
            <a:endParaRPr lang="fi-FI" dirty="0"/>
          </a:p>
        </p:txBody>
      </p:sp>
      <p:sp>
        <p:nvSpPr>
          <p:cNvPr id="3" name="Sisällön paikkamerkki 2"/>
          <p:cNvSpPr>
            <a:spLocks noGrp="1"/>
          </p:cNvSpPr>
          <p:nvPr>
            <p:ph idx="1"/>
          </p:nvPr>
        </p:nvSpPr>
        <p:spPr/>
        <p:txBody>
          <a:bodyPr>
            <a:normAutofit fontScale="62500" lnSpcReduction="20000"/>
          </a:bodyPr>
          <a:lstStyle/>
          <a:p>
            <a:pPr marL="0" indent="0">
              <a:buNone/>
            </a:pPr>
            <a:r>
              <a:rPr lang="fi-FI" b="1" dirty="0"/>
              <a:t>Lenk­ki­mak­ka­ra</a:t>
            </a:r>
          </a:p>
          <a:p>
            <a:r>
              <a:rPr lang="fi-FI" dirty="0"/>
              <a:t>Lenkkimakkara on paksuhko, pääasiassa ei-syötävään kuitusuoleen tehty ruokamakkara. Jonkin verran lenkkimakkaraa tehdään myös luonnonsuoleen. Makkaran muoto on yhtenäinen lenkki tai kahdesta erillisestä osasta koottu lenkki. </a:t>
            </a:r>
          </a:p>
          <a:p>
            <a:pPr marL="0" indent="0">
              <a:buNone/>
            </a:pPr>
            <a:r>
              <a:rPr lang="fi-FI" b="1" dirty="0"/>
              <a:t>Nak­ki­mak­ka­ra</a:t>
            </a:r>
          </a:p>
          <a:p>
            <a:r>
              <a:rPr lang="fi-FI" dirty="0"/>
              <a:t>Nakkimakkaroita myydään kuorettomina sekä luonnon- tai tekosuoleen tehtyinä. Kuorettomat nakit ruiskutetaan helposti irtoavaan keinokuoreen, joka poistetaan kypsennyksen jälkeen. Perinteisen nakkimakkaroiden lisäksi markkinoilla on myös hyvin lyhyitä ja hyvin pitkiä nakkimakkaroita. Valikoimissa on myös kevytnakkeja ja siipikarjanlihasta valmistettuja nakkeja.</a:t>
            </a:r>
          </a:p>
          <a:p>
            <a:pPr marL="0" indent="0">
              <a:buNone/>
            </a:pPr>
            <a:r>
              <a:rPr lang="fi-FI" b="1" dirty="0"/>
              <a:t>Gril­li­mak­ka­ra</a:t>
            </a:r>
          </a:p>
          <a:p>
            <a:r>
              <a:rPr lang="fi-FI" dirty="0"/>
              <a:t>Grillimakkara on luonnonsuoleen tehty ruokamakkara. Nimensä mukaisesti grillimakkara soveltuu erinomaisesti grillattavaksi. </a:t>
            </a:r>
            <a:r>
              <a:rPr lang="fi-FI" dirty="0" err="1"/>
              <a:t>Grillimakkararoissa</a:t>
            </a:r>
            <a:r>
              <a:rPr lang="fi-FI" dirty="0"/>
              <a:t> lihaisat ja mausteiset makkarat ovat kasvattaneet tuotevalikoimaa. Grillimakkaroita on saa myös kuorettomana.</a:t>
            </a:r>
          </a:p>
          <a:p>
            <a:endParaRPr lang="fi-FI" dirty="0"/>
          </a:p>
        </p:txBody>
      </p:sp>
    </p:spTree>
    <p:extLst>
      <p:ext uri="{BB962C8B-B14F-4D97-AF65-F5344CB8AC3E}">
        <p14:creationId xmlns:p14="http://schemas.microsoft.com/office/powerpoint/2010/main" val="2929642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Ruokamakkarat</a:t>
            </a:r>
          </a:p>
        </p:txBody>
      </p:sp>
      <p:sp>
        <p:nvSpPr>
          <p:cNvPr id="3" name="Sisällön paikkamerkki 2"/>
          <p:cNvSpPr>
            <a:spLocks noGrp="1"/>
          </p:cNvSpPr>
          <p:nvPr>
            <p:ph idx="1"/>
          </p:nvPr>
        </p:nvSpPr>
        <p:spPr/>
        <p:txBody>
          <a:bodyPr>
            <a:normAutofit fontScale="70000" lnSpcReduction="20000"/>
          </a:bodyPr>
          <a:lstStyle/>
          <a:p>
            <a:pPr marL="0" indent="0">
              <a:buNone/>
            </a:pPr>
            <a:r>
              <a:rPr lang="fi-FI" b="1" dirty="0"/>
              <a:t>Braat­vurs­ti</a:t>
            </a:r>
          </a:p>
          <a:p>
            <a:r>
              <a:rPr lang="fi-FI" dirty="0"/>
              <a:t>Braatvursti on </a:t>
            </a:r>
            <a:r>
              <a:rPr lang="fi-FI" dirty="0" err="1"/>
              <a:t>ohuehko</a:t>
            </a:r>
            <a:r>
              <a:rPr lang="fi-FI" dirty="0"/>
              <a:t>, luonnonkuorinen sianlihasta tehty keskieurooppalainen paistinmakkara. Makkara kypsennetään pannulla tai uunissa ja se tarjotaan etikkaisten vihannessäilykkeiden ja hapankaalin kanssa.</a:t>
            </a:r>
          </a:p>
          <a:p>
            <a:pPr marL="0" indent="0">
              <a:buNone/>
            </a:pPr>
            <a:r>
              <a:rPr lang="fi-FI" b="1" dirty="0"/>
              <a:t>Ve­ri­mak­ka­ra</a:t>
            </a:r>
          </a:p>
          <a:p>
            <a:r>
              <a:rPr lang="fi-FI" dirty="0"/>
              <a:t>Verimakkara on luonnonsuoleen tai muuhun kuoreen tehty makkara, jonka pääraaka-aine on veri. Veren lisäksi makkarassa on vettä, lihaa, jauhoja, ohraryynejä ja joskus silavaa. Mausteita verimakkaroissa on suolan lisäksi vähän. Verimakkara tarjoillaan usein puolukkasurvoksen tai puolukkakastikkeen kera.</a:t>
            </a:r>
          </a:p>
          <a:p>
            <a:pPr marL="0" indent="0">
              <a:buNone/>
            </a:pPr>
            <a:r>
              <a:rPr lang="fi-FI" b="1" dirty="0"/>
              <a:t>Ryy­ni­mak­ka­ra</a:t>
            </a:r>
          </a:p>
          <a:p>
            <a:r>
              <a:rPr lang="fi-FI" dirty="0"/>
              <a:t>Nimensä mukaisesti ryynimakkaran valmistusaineina käytetään ryynejä tai suurimoita, useimmin ohrasta (noin 20 %). Lisäksi makkaroihin käytetään mm. vettä, lihaa ja suolaa.</a:t>
            </a:r>
          </a:p>
          <a:p>
            <a:endParaRPr lang="fi-FI" dirty="0"/>
          </a:p>
        </p:txBody>
      </p:sp>
    </p:spTree>
    <p:extLst>
      <p:ext uri="{BB962C8B-B14F-4D97-AF65-F5344CB8AC3E}">
        <p14:creationId xmlns:p14="http://schemas.microsoft.com/office/powerpoint/2010/main" val="334936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Leik­ke­le­mak­ka­rat</a:t>
            </a:r>
            <a:r>
              <a:rPr lang="fi-FI" b="1" dirty="0"/>
              <a:t/>
            </a:r>
            <a:br>
              <a:rPr lang="fi-FI" b="1" dirty="0"/>
            </a:br>
            <a:endParaRPr lang="fi-FI" dirty="0"/>
          </a:p>
        </p:txBody>
      </p:sp>
      <p:sp>
        <p:nvSpPr>
          <p:cNvPr id="3" name="Sisällön paikkamerkki 2"/>
          <p:cNvSpPr>
            <a:spLocks noGrp="1"/>
          </p:cNvSpPr>
          <p:nvPr>
            <p:ph idx="1"/>
          </p:nvPr>
        </p:nvSpPr>
        <p:spPr/>
        <p:txBody>
          <a:bodyPr>
            <a:normAutofit fontScale="85000" lnSpcReduction="20000"/>
          </a:bodyPr>
          <a:lstStyle/>
          <a:p>
            <a:r>
              <a:rPr lang="fi-FI" b="1" dirty="0" smtClean="0"/>
              <a:t>Lauan­tai- </a:t>
            </a:r>
            <a:r>
              <a:rPr lang="fi-FI" b="1" dirty="0"/>
              <a:t>ja pe­ko­ni­tyyp­pi­nen mak­ka­ra</a:t>
            </a:r>
          </a:p>
          <a:p>
            <a:r>
              <a:rPr lang="fi-FI" dirty="0"/>
              <a:t>Lauantaimakkara on hienojakoisesta massasta miedosti maustettu muovikuoreen tehty leikkelemakkara. Tyypillisiä mausteita ovat mm. korianteri, valkopippuri, sinapinsiemen ja chili. Perinteisen lauantaimakkaran rinnalla on suosiotaan on kasvattanut kevytlauantai.</a:t>
            </a:r>
            <a:br>
              <a:rPr lang="fi-FI" dirty="0"/>
            </a:br>
            <a:r>
              <a:rPr lang="fi-FI" dirty="0"/>
              <a:t/>
            </a:r>
            <a:br>
              <a:rPr lang="fi-FI" dirty="0"/>
            </a:br>
            <a:r>
              <a:rPr lang="fi-FI" b="1" dirty="0" err="1" smtClean="0"/>
              <a:t>Bal­kan­mak­ka­ra</a:t>
            </a:r>
            <a:endParaRPr lang="fi-FI" b="1" dirty="0"/>
          </a:p>
          <a:p>
            <a:r>
              <a:rPr lang="fi-FI" dirty="0" err="1"/>
              <a:t>Balkanmakkaran</a:t>
            </a:r>
            <a:r>
              <a:rPr lang="fi-FI" dirty="0"/>
              <a:t> massa on </a:t>
            </a:r>
            <a:r>
              <a:rPr lang="fi-FI" dirty="0" err="1"/>
              <a:t>kutteroinnin</a:t>
            </a:r>
            <a:r>
              <a:rPr lang="fi-FI" dirty="0"/>
              <a:t> yhteydessä jätetty tasaisen karkeajakoiseksi kauttaaltaan. Makkara on tehty syötäväksi kelpaamattomaan kuoreen ja sitä myydään kokonaisina tankoina ja valmiiksi viipaloituna vakuumi- ja suojakaasupakkauksissa.</a:t>
            </a:r>
            <a:br>
              <a:rPr lang="fi-FI" dirty="0"/>
            </a:br>
            <a:r>
              <a:rPr lang="fi-FI" dirty="0"/>
              <a:t/>
            </a:r>
            <a:br>
              <a:rPr lang="fi-FI" dirty="0"/>
            </a:br>
            <a:endParaRPr lang="fi-FI" dirty="0"/>
          </a:p>
        </p:txBody>
      </p:sp>
    </p:spTree>
    <p:extLst>
      <p:ext uri="{BB962C8B-B14F-4D97-AF65-F5344CB8AC3E}">
        <p14:creationId xmlns:p14="http://schemas.microsoft.com/office/powerpoint/2010/main" val="3359815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Raakamakkarat</a:t>
            </a:r>
          </a:p>
        </p:txBody>
      </p:sp>
      <p:sp>
        <p:nvSpPr>
          <p:cNvPr id="3" name="Sisällön paikkamerkki 2"/>
          <p:cNvSpPr>
            <a:spLocks noGrp="1"/>
          </p:cNvSpPr>
          <p:nvPr>
            <p:ph idx="1"/>
          </p:nvPr>
        </p:nvSpPr>
        <p:spPr/>
        <p:txBody>
          <a:bodyPr>
            <a:normAutofit fontScale="85000" lnSpcReduction="20000"/>
          </a:bodyPr>
          <a:lstStyle/>
          <a:p>
            <a:r>
              <a:rPr lang="fi-FI" dirty="0"/>
              <a:t>Raakamakkarat ovat </a:t>
            </a:r>
            <a:r>
              <a:rPr lang="fi-FI" dirty="0" err="1"/>
              <a:t>nitriititttömiä</a:t>
            </a:r>
            <a:r>
              <a:rPr lang="fi-FI" dirty="0"/>
              <a:t> tai perinteistä makkaraa vähemmän nitriittiä sisältäviä ruokamakkaroita. Perinteinen raakamakkara on muovikuoreen pakattu siskonmakkara, joka on maultaan mieto ja muistuttaa ulkonäöltään pitkää nakkia. </a:t>
            </a:r>
            <a:br>
              <a:rPr lang="fi-FI" dirty="0"/>
            </a:br>
            <a:r>
              <a:rPr lang="fi-FI" dirty="0"/>
              <a:t/>
            </a:r>
            <a:br>
              <a:rPr lang="fi-FI" dirty="0"/>
            </a:br>
            <a:r>
              <a:rPr lang="fi-FI" dirty="0"/>
              <a:t>Tyypillinen siskonmakkararuoka on keitto, johon makkarapalleroita puristetaan suoraan kuoresta kypsymään. Siskonmakkarapallerot voi myös kypsentää pannulla ja käyttää lihapyöryköiden tapaan. Kuori on muovia eikä sitä syödä.</a:t>
            </a:r>
            <a:br>
              <a:rPr lang="fi-FI" dirty="0"/>
            </a:br>
            <a:r>
              <a:rPr lang="fi-FI" dirty="0"/>
              <a:t/>
            </a:r>
            <a:br>
              <a:rPr lang="fi-FI" dirty="0"/>
            </a:br>
            <a:r>
              <a:rPr lang="fi-FI" dirty="0"/>
              <a:t>Perinneruokiin luokiteltava laukkamakkara on myös raakamakkara. Se tehdään sianlihasta, ryyneistä ja perunasta  luonnonsuoleen ja kypsennetään keittämällä.</a:t>
            </a:r>
            <a:br>
              <a:rPr lang="fi-FI" dirty="0"/>
            </a:br>
            <a:r>
              <a:rPr lang="fi-FI" dirty="0"/>
              <a:t/>
            </a:r>
            <a:br>
              <a:rPr lang="fi-FI" dirty="0"/>
            </a:br>
            <a:r>
              <a:rPr lang="fi-FI" dirty="0"/>
              <a:t>Raakamakkarat luokitellaan ruokamakkaroiden ryhmään. Pakkauksessa mainitaan, että tuote on kypsennettävä ennen nauttimista.</a:t>
            </a:r>
          </a:p>
        </p:txBody>
      </p:sp>
    </p:spTree>
    <p:extLst>
      <p:ext uri="{BB962C8B-B14F-4D97-AF65-F5344CB8AC3E}">
        <p14:creationId xmlns:p14="http://schemas.microsoft.com/office/powerpoint/2010/main" val="888144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err="1" smtClean="0"/>
              <a:t>Raakalihavamisteet</a:t>
            </a:r>
            <a:r>
              <a:rPr lang="fi-FI" dirty="0" smtClean="0"/>
              <a:t/>
            </a:r>
            <a:br>
              <a:rPr lang="fi-FI" dirty="0" smtClean="0"/>
            </a:br>
            <a:endParaRPr lang="fi-FI" dirty="0"/>
          </a:p>
        </p:txBody>
      </p:sp>
      <p:sp>
        <p:nvSpPr>
          <p:cNvPr id="3" name="Sisällön paikkamerkki 2"/>
          <p:cNvSpPr>
            <a:spLocks noGrp="1"/>
          </p:cNvSpPr>
          <p:nvPr>
            <p:ph idx="1"/>
          </p:nvPr>
        </p:nvSpPr>
        <p:spPr/>
        <p:txBody>
          <a:bodyPr/>
          <a:lstStyle/>
          <a:p>
            <a:r>
              <a:rPr lang="fi-FI" dirty="0" smtClean="0"/>
              <a:t>Kypsentämätön lihatuote</a:t>
            </a:r>
          </a:p>
          <a:p>
            <a:r>
              <a:rPr lang="fi-FI" dirty="0" smtClean="0"/>
              <a:t>Valmistettu kokonaan tai osittain lihasta tai jauhelihasta ja niihin on lisätty suolaa mausteita, lisäaineita tai muita elintarvikkeita</a:t>
            </a:r>
          </a:p>
          <a:p>
            <a:r>
              <a:rPr lang="fi-FI" dirty="0" smtClean="0"/>
              <a:t>Kutsutaan puolivalmisteiksi</a:t>
            </a:r>
          </a:p>
          <a:p>
            <a:r>
              <a:rPr lang="fi-FI" dirty="0" smtClean="0"/>
              <a:t>Esim. marinoidut lihasuikaleet, lihakuutiot, maustetut jauhelihapihvit, kokolihapihvit sekä kokonaiset maustetut paistit</a:t>
            </a:r>
            <a:endParaRPr lang="fi-FI" dirty="0"/>
          </a:p>
        </p:txBody>
      </p:sp>
    </p:spTree>
    <p:extLst>
      <p:ext uri="{BB962C8B-B14F-4D97-AF65-F5344CB8AC3E}">
        <p14:creationId xmlns:p14="http://schemas.microsoft.com/office/powerpoint/2010/main" val="2014436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Makkaran kuori</a:t>
            </a:r>
            <a:endParaRPr lang="fi-FI" dirty="0"/>
          </a:p>
        </p:txBody>
      </p:sp>
      <p:sp>
        <p:nvSpPr>
          <p:cNvPr id="3" name="Sisällön paikkamerkki 2"/>
          <p:cNvSpPr>
            <a:spLocks noGrp="1"/>
          </p:cNvSpPr>
          <p:nvPr>
            <p:ph idx="1"/>
          </p:nvPr>
        </p:nvSpPr>
        <p:spPr/>
        <p:txBody>
          <a:bodyPr/>
          <a:lstStyle/>
          <a:p>
            <a:r>
              <a:rPr lang="fi-FI" dirty="0"/>
              <a:t>Makkaran kuorina käytetään luonnonsuolia ja keinosuolia</a:t>
            </a:r>
            <a:r>
              <a:rPr lang="fi-FI" dirty="0" smtClean="0"/>
              <a:t>.</a:t>
            </a:r>
          </a:p>
          <a:p>
            <a:r>
              <a:rPr lang="fi-FI" dirty="0"/>
              <a:t>Kuoren valintaan vaikuttavat makkaralta toivotut ominaisuudet ja vaikutukset makkaran ulkonäköön, makuun ja suutuntumaan. Valintaan vaikuttavat myös käytännön asiat, kuten makkaran koko ja muoto.</a:t>
            </a:r>
          </a:p>
        </p:txBody>
      </p:sp>
    </p:spTree>
    <p:extLst>
      <p:ext uri="{BB962C8B-B14F-4D97-AF65-F5344CB8AC3E}">
        <p14:creationId xmlns:p14="http://schemas.microsoft.com/office/powerpoint/2010/main" val="3831810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Makkaroiden rasvapitoisuus</a:t>
            </a:r>
            <a:endParaRPr lang="fi-FI" dirty="0"/>
          </a:p>
        </p:txBody>
      </p:sp>
      <p:sp>
        <p:nvSpPr>
          <p:cNvPr id="3" name="Sisällön paikkamerkki 2"/>
          <p:cNvSpPr>
            <a:spLocks noGrp="1"/>
          </p:cNvSpPr>
          <p:nvPr>
            <p:ph idx="1"/>
          </p:nvPr>
        </p:nvSpPr>
        <p:spPr/>
        <p:txBody>
          <a:bodyPr>
            <a:normAutofit fontScale="77500" lnSpcReduction="20000"/>
          </a:bodyPr>
          <a:lstStyle/>
          <a:p>
            <a:r>
              <a:rPr lang="fi-FI" dirty="0"/>
              <a:t>Ruoka- ja leikkelemakkaroita kartetaan usein niiden rasvaisuuden takia. Suomessa makkaroiden rasvan määrä on vähennetty parisen prosenttia vuosikymmenten kuluessa ja suuntaus jatkuu edelleen. Erityisesti rasvaa on vähennetty ruoka- ja leikkelemakkaroista, joissa rasvapitoisuus on nyt 10-20 %. </a:t>
            </a:r>
            <a:br>
              <a:rPr lang="fi-FI" dirty="0"/>
            </a:br>
            <a:r>
              <a:rPr lang="fi-FI" dirty="0"/>
              <a:t/>
            </a:r>
            <a:br>
              <a:rPr lang="fi-FI" dirty="0"/>
            </a:br>
            <a:r>
              <a:rPr lang="fi-FI" dirty="0"/>
              <a:t>Vähärasvaisissa makkaroissa on reilu kolmannes vähemmän rasvaa tavanomaiseen tuotteeseen verrattuna. Esimerkiksi perinteisessä lauantaimakkarassa on hieman vajaa 20 % rasvaa ja kevytlauantaissa rasvan määrä on 9-10 %. </a:t>
            </a:r>
            <a:br>
              <a:rPr lang="fi-FI" dirty="0"/>
            </a:br>
            <a:r>
              <a:rPr lang="fi-FI" dirty="0"/>
              <a:t/>
            </a:r>
            <a:br>
              <a:rPr lang="fi-FI" dirty="0"/>
            </a:br>
            <a:r>
              <a:rPr lang="fi-FI" dirty="0"/>
              <a:t>Perinteisissä grilli- ja lenkkimakkaroissa sekä nakeissa on 17-20 % rasvaa. Meetvurstien rasvan määrä on 35-40 %,  kevytmeetvurstissa rasvaa on 20-25  %. Saatavana on myös alle 10 % rasvaa sisältäviä meetvursteja. </a:t>
            </a:r>
          </a:p>
          <a:p>
            <a:r>
              <a:rPr lang="fi-FI" dirty="0"/>
              <a:t>Eri makkaroiden tarkat rasva- ja energiapitoisuudet selviävät pakkausmerkinnöistä.</a:t>
            </a:r>
          </a:p>
          <a:p>
            <a:endParaRPr lang="fi-FI" dirty="0"/>
          </a:p>
        </p:txBody>
      </p:sp>
    </p:spTree>
    <p:extLst>
      <p:ext uri="{BB962C8B-B14F-4D97-AF65-F5344CB8AC3E}">
        <p14:creationId xmlns:p14="http://schemas.microsoft.com/office/powerpoint/2010/main" val="3387840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Mak­ka­roi­den suo­la­pi­toi­suus</a:t>
            </a:r>
            <a:r>
              <a:rPr lang="fi-FI" b="1" dirty="0"/>
              <a:t/>
            </a:r>
            <a:br>
              <a:rPr lang="fi-FI" b="1" dirty="0"/>
            </a:br>
            <a:endParaRPr lang="fi-FI" dirty="0"/>
          </a:p>
        </p:txBody>
      </p:sp>
      <p:sp>
        <p:nvSpPr>
          <p:cNvPr id="3" name="Sisällön paikkamerkki 2"/>
          <p:cNvSpPr>
            <a:spLocks noGrp="1"/>
          </p:cNvSpPr>
          <p:nvPr>
            <p:ph idx="1"/>
          </p:nvPr>
        </p:nvSpPr>
        <p:spPr/>
        <p:txBody>
          <a:bodyPr>
            <a:normAutofit fontScale="70000" lnSpcReduction="20000"/>
          </a:bodyPr>
          <a:lstStyle/>
          <a:p>
            <a:r>
              <a:rPr lang="fi-FI" dirty="0" smtClean="0"/>
              <a:t>Makkaroiden </a:t>
            </a:r>
            <a:r>
              <a:rPr lang="fi-FI" dirty="0"/>
              <a:t>sisältämä suolan määrä merkitään pakkaukseen ja luvussa on uuden ilmoitustavan mukaan lisätyn suolan lisäksi myös lihassa luonnostaan oleva natrium. Siten suolapitoisuus on suurempi kuin aikaisemmin, vaikka tuotteeseen lisätyn suolan määrä ei olisikaan kasvanut.</a:t>
            </a:r>
            <a:br>
              <a:rPr lang="fi-FI" dirty="0"/>
            </a:br>
            <a:r>
              <a:rPr lang="fi-FI" dirty="0"/>
              <a:t/>
            </a:r>
            <a:br>
              <a:rPr lang="fi-FI" dirty="0"/>
            </a:br>
            <a:endParaRPr lang="fi-FI" dirty="0" smtClean="0"/>
          </a:p>
          <a:p>
            <a:r>
              <a:rPr lang="fi-FI" b="1" dirty="0" smtClean="0"/>
              <a:t>Makkaroiden</a:t>
            </a:r>
            <a:r>
              <a:rPr lang="fi-FI" dirty="0" smtClean="0"/>
              <a:t> pakkauksissa tulee olla merkintä '</a:t>
            </a:r>
            <a:r>
              <a:rPr lang="fi-FI" b="1" dirty="0" smtClean="0"/>
              <a:t>voimakassuolainen tai sisältää paljon suolaa', jos suolapitoisuus on yli 2,0 %.</a:t>
            </a:r>
          </a:p>
          <a:p>
            <a:r>
              <a:rPr lang="fi-FI" dirty="0" smtClean="0"/>
              <a:t> Jos makkaran suolapitoisuus on </a:t>
            </a:r>
            <a:r>
              <a:rPr lang="fi-FI" b="1" dirty="0" smtClean="0"/>
              <a:t>1,5 % tai alle</a:t>
            </a:r>
            <a:r>
              <a:rPr lang="fi-FI" dirty="0" smtClean="0"/>
              <a:t> (25 % vähemmän voimakassuolaisuuden rajasta), niin pakkauksissa voi lukea </a:t>
            </a:r>
            <a:r>
              <a:rPr lang="fi-FI" b="1" dirty="0" smtClean="0"/>
              <a:t>'vähennetty suolaa tai vähemmän suolaa</a:t>
            </a:r>
            <a:r>
              <a:rPr lang="fi-FI" dirty="0" smtClean="0"/>
              <a:t>'.</a:t>
            </a:r>
          </a:p>
          <a:p>
            <a:r>
              <a:rPr lang="fi-FI" dirty="0" smtClean="0"/>
              <a:t>Muut</a:t>
            </a:r>
            <a:r>
              <a:rPr lang="fi-FI" dirty="0"/>
              <a:t> leikkeleinä käytettävät</a:t>
            </a:r>
            <a:r>
              <a:rPr lang="fi-FI" b="1" dirty="0"/>
              <a:t> lihavalmisteet </a:t>
            </a:r>
            <a:r>
              <a:rPr lang="fi-FI" dirty="0"/>
              <a:t>ovat </a:t>
            </a:r>
            <a:r>
              <a:rPr lang="fi-FI" b="1" dirty="0"/>
              <a:t>voimakassuolaisia,</a:t>
            </a:r>
            <a:r>
              <a:rPr lang="fi-FI" dirty="0"/>
              <a:t> jos niissä on </a:t>
            </a:r>
            <a:r>
              <a:rPr lang="fi-FI" b="1" dirty="0"/>
              <a:t>yli 2,2 %</a:t>
            </a:r>
            <a:r>
              <a:rPr lang="fi-FI" dirty="0"/>
              <a:t> suolaa</a:t>
            </a:r>
            <a:r>
              <a:rPr lang="fi-FI" smtClean="0"/>
              <a:t>. </a:t>
            </a:r>
          </a:p>
          <a:p>
            <a:r>
              <a:rPr lang="fi-FI" smtClean="0"/>
              <a:t>Jos </a:t>
            </a:r>
            <a:r>
              <a:rPr lang="fi-FI" dirty="0"/>
              <a:t>suolaa on</a:t>
            </a:r>
            <a:r>
              <a:rPr lang="fi-FI" b="1" dirty="0"/>
              <a:t> 1,7 % tai alle</a:t>
            </a:r>
            <a:r>
              <a:rPr lang="fi-FI" dirty="0"/>
              <a:t>, voidaan käyttää merkintää </a:t>
            </a:r>
            <a:r>
              <a:rPr lang="fi-FI" b="1" dirty="0"/>
              <a:t>'vähennetty suolaa tai vähemmän suolaa.'</a:t>
            </a:r>
            <a:endParaRPr lang="fi-FI" dirty="0"/>
          </a:p>
          <a:p>
            <a:endParaRPr lang="fi-FI" dirty="0"/>
          </a:p>
        </p:txBody>
      </p:sp>
    </p:spTree>
    <p:extLst>
      <p:ext uri="{BB962C8B-B14F-4D97-AF65-F5344CB8AC3E}">
        <p14:creationId xmlns:p14="http://schemas.microsoft.com/office/powerpoint/2010/main" val="573855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Lihasäilykkeet</a:t>
            </a:r>
            <a:endParaRPr lang="fi-FI" dirty="0"/>
          </a:p>
        </p:txBody>
      </p:sp>
      <p:sp>
        <p:nvSpPr>
          <p:cNvPr id="3" name="Sisällön paikkamerkki 2"/>
          <p:cNvSpPr>
            <a:spLocks noGrp="1"/>
          </p:cNvSpPr>
          <p:nvPr>
            <p:ph idx="1"/>
          </p:nvPr>
        </p:nvSpPr>
        <p:spPr/>
        <p:txBody>
          <a:bodyPr/>
          <a:lstStyle/>
          <a:p>
            <a:r>
              <a:rPr lang="fi-FI" dirty="0" smtClean="0"/>
              <a:t>Valmistetaan kaikista ei tuotantoeläinten lihoista, myös joidenkin riistaeläinten lihasta</a:t>
            </a:r>
          </a:p>
          <a:p>
            <a:r>
              <a:rPr lang="fi-FI" dirty="0" smtClean="0"/>
              <a:t>Täyssäilykkeet säilötään steriloimalla 121º C:n kuumuudessa 2,8-4 minuutin ajan.</a:t>
            </a:r>
          </a:p>
          <a:p>
            <a:r>
              <a:rPr lang="fi-FI" dirty="0" smtClean="0"/>
              <a:t>Purkitetun naudan ja sianlihan lisäaineena käytetään natriumnitraattia, joka säilyttää lihan punaisen värin.</a:t>
            </a:r>
          </a:p>
          <a:p>
            <a:r>
              <a:rPr lang="fi-FI" dirty="0" smtClean="0"/>
              <a:t>Muita lihasäilykkeitä: hernekeitto, lihapullakastike, lihakeitto</a:t>
            </a:r>
            <a:endParaRPr lang="fi-FI" dirty="0"/>
          </a:p>
        </p:txBody>
      </p:sp>
    </p:spTree>
    <p:extLst>
      <p:ext uri="{BB962C8B-B14F-4D97-AF65-F5344CB8AC3E}">
        <p14:creationId xmlns:p14="http://schemas.microsoft.com/office/powerpoint/2010/main" val="4174344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Täyslihavalmisteet</a:t>
            </a:r>
            <a:endParaRPr lang="fi-FI" dirty="0"/>
          </a:p>
        </p:txBody>
      </p:sp>
      <p:sp>
        <p:nvSpPr>
          <p:cNvPr id="3" name="Sisällön paikkamerkki 2"/>
          <p:cNvSpPr>
            <a:spLocks noGrp="1"/>
          </p:cNvSpPr>
          <p:nvPr>
            <p:ph idx="1"/>
          </p:nvPr>
        </p:nvSpPr>
        <p:spPr/>
        <p:txBody>
          <a:bodyPr/>
          <a:lstStyle/>
          <a:p>
            <a:r>
              <a:rPr lang="fi-FI" dirty="0" smtClean="0"/>
              <a:t>Kevyesti savustettuja tai savustamattomia lihavalmisteita</a:t>
            </a:r>
          </a:p>
          <a:p>
            <a:r>
              <a:rPr lang="fi-FI" dirty="0" smtClean="0"/>
              <a:t>Valmistusaineena liha, vesi, suola, lihanrakennetta parantavia aineita( </a:t>
            </a:r>
            <a:r>
              <a:rPr lang="fi-FI" dirty="0" err="1" smtClean="0"/>
              <a:t>esim</a:t>
            </a:r>
            <a:r>
              <a:rPr lang="fi-FI" dirty="0" smtClean="0"/>
              <a:t>, soijaproteiinivalmiste tai lihaproteiini), natrium-, tai kaliumnitriittiä, stabilointiaineita, hapettumisenestoaineita ja happamuudensäätöaineita.</a:t>
            </a:r>
          </a:p>
          <a:p>
            <a:r>
              <a:rPr lang="fi-FI" dirty="0" smtClean="0"/>
              <a:t>Täyslihavalmisteissa on rasvaa alle 5 prosenttia. (paitsi </a:t>
            </a:r>
            <a:r>
              <a:rPr lang="fi-FI" dirty="0" err="1" smtClean="0"/>
              <a:t>meetwurstissa</a:t>
            </a:r>
            <a:r>
              <a:rPr lang="fi-FI" dirty="0" smtClean="0"/>
              <a:t>)</a:t>
            </a:r>
          </a:p>
          <a:p>
            <a:r>
              <a:rPr lang="fi-FI" dirty="0" smtClean="0"/>
              <a:t>Esim. saunapalvikinkku, </a:t>
            </a:r>
            <a:r>
              <a:rPr lang="fi-FI" dirty="0" err="1" smtClean="0"/>
              <a:t>metwursti</a:t>
            </a:r>
            <a:r>
              <a:rPr lang="fi-FI" dirty="0" smtClean="0"/>
              <a:t>, keittokinkku, lihahyytelö</a:t>
            </a:r>
          </a:p>
          <a:p>
            <a:pPr marL="0" indent="0">
              <a:buNone/>
            </a:pPr>
            <a:endParaRPr lang="fi-FI" dirty="0"/>
          </a:p>
        </p:txBody>
      </p:sp>
    </p:spTree>
    <p:extLst>
      <p:ext uri="{BB962C8B-B14F-4D97-AF65-F5344CB8AC3E}">
        <p14:creationId xmlns:p14="http://schemas.microsoft.com/office/powerpoint/2010/main" val="3518152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Makkarat</a:t>
            </a:r>
            <a:endParaRPr lang="fi-FI" dirty="0"/>
          </a:p>
        </p:txBody>
      </p:sp>
      <p:sp>
        <p:nvSpPr>
          <p:cNvPr id="3" name="Sisällön paikkamerkki 2"/>
          <p:cNvSpPr>
            <a:spLocks noGrp="1"/>
          </p:cNvSpPr>
          <p:nvPr>
            <p:ph idx="1"/>
          </p:nvPr>
        </p:nvSpPr>
        <p:spPr/>
        <p:txBody>
          <a:bodyPr/>
          <a:lstStyle/>
          <a:p>
            <a:r>
              <a:rPr lang="fi-FI" dirty="0"/>
              <a:t>Kansallisessa makkara-asetuksessa </a:t>
            </a:r>
            <a:r>
              <a:rPr lang="fi-FI" b="1" dirty="0"/>
              <a:t>(</a:t>
            </a:r>
            <a:r>
              <a:rPr lang="fi-FI" b="1" dirty="0" err="1"/>
              <a:t>MMMa</a:t>
            </a:r>
            <a:r>
              <a:rPr lang="fi-FI" b="1" dirty="0"/>
              <a:t> 264/2012) </a:t>
            </a:r>
            <a:r>
              <a:rPr lang="fi-FI" dirty="0"/>
              <a:t>makkaran koostumusta ja A-luokan makkaroita koskevat vaatimukset poistettiin 1.7.2014 alkaen. Makkaroiden keskimääräinen rasvapitoisuus tulee edelleen ilmoittaa kaikissa makkaroissa. Muilta osin makkarasta annettavat tiedot säilyivät lähes muuttumattomana.</a:t>
            </a:r>
          </a:p>
        </p:txBody>
      </p:sp>
    </p:spTree>
    <p:extLst>
      <p:ext uri="{BB962C8B-B14F-4D97-AF65-F5344CB8AC3E}">
        <p14:creationId xmlns:p14="http://schemas.microsoft.com/office/powerpoint/2010/main" val="2002470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Makkara-asetus</a:t>
            </a:r>
            <a:endParaRPr lang="fi-FI" dirty="0"/>
          </a:p>
        </p:txBody>
      </p:sp>
      <p:sp>
        <p:nvSpPr>
          <p:cNvPr id="3" name="Sisällön paikkamerkki 2"/>
          <p:cNvSpPr>
            <a:spLocks noGrp="1"/>
          </p:cNvSpPr>
          <p:nvPr>
            <p:ph idx="1"/>
          </p:nvPr>
        </p:nvSpPr>
        <p:spPr/>
        <p:txBody>
          <a:bodyPr>
            <a:normAutofit fontScale="92500" lnSpcReduction="10000"/>
          </a:bodyPr>
          <a:lstStyle/>
          <a:p>
            <a:r>
              <a:rPr lang="fi-FI" dirty="0"/>
              <a:t>Makkaran olennainen raaka-aine on perinteisesti liha, joten ainesosan korostamista</a:t>
            </a:r>
            <a:br>
              <a:rPr lang="fi-FI" dirty="0"/>
            </a:br>
            <a:r>
              <a:rPr lang="fi-FI" dirty="0" smtClean="0"/>
              <a:t>koskevasta</a:t>
            </a:r>
            <a:r>
              <a:rPr lang="fi-FI" dirty="0"/>
              <a:t> merkintävaatimuksesta johtuen makkarassa käytetyn lihan määrä</a:t>
            </a:r>
            <a:br>
              <a:rPr lang="fi-FI" dirty="0"/>
            </a:br>
            <a:r>
              <a:rPr lang="fi-FI" dirty="0"/>
              <a:t> ”lihapitoisuus” tulee ilmoittaa painoprosentteina valmiista elintarvikkeesta.</a:t>
            </a:r>
          </a:p>
          <a:p>
            <a:r>
              <a:rPr lang="fi-FI" dirty="0"/>
              <a:t>Lihan, mekaanisesti erotetun lihan ja elinten ym. osalta on ilmoitettava myös eläinlaji.</a:t>
            </a:r>
          </a:p>
          <a:p>
            <a:r>
              <a:rPr lang="fi-FI" dirty="0"/>
              <a:t>Makkarassa käytetyt ainesosat ilmoitetaan niiden omilla nimillään ainesosaluettelossa.</a:t>
            </a:r>
          </a:p>
          <a:p>
            <a:r>
              <a:rPr lang="fi-FI" dirty="0"/>
              <a:t>Jos makkaran olennainen ainesosa, liha, korvataan muulla ainesosalla, on siitä </a:t>
            </a:r>
            <a:r>
              <a:rPr lang="fi-FI" dirty="0" smtClean="0"/>
              <a:t>ilmoitettava</a:t>
            </a:r>
            <a:r>
              <a:rPr lang="fi-FI" dirty="0"/>
              <a:t> tuotteen nimen yhteydessä, kuten verimakkara, ryynimakkara jne.</a:t>
            </a:r>
          </a:p>
          <a:p>
            <a:endParaRPr lang="fi-FI" dirty="0"/>
          </a:p>
        </p:txBody>
      </p:sp>
    </p:spTree>
    <p:extLst>
      <p:ext uri="{BB962C8B-B14F-4D97-AF65-F5344CB8AC3E}">
        <p14:creationId xmlns:p14="http://schemas.microsoft.com/office/powerpoint/2010/main" val="2685672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Makkara-asetus</a:t>
            </a:r>
          </a:p>
        </p:txBody>
      </p:sp>
      <p:sp>
        <p:nvSpPr>
          <p:cNvPr id="3" name="Sisällön paikkamerkki 2"/>
          <p:cNvSpPr>
            <a:spLocks noGrp="1"/>
          </p:cNvSpPr>
          <p:nvPr>
            <p:ph idx="1"/>
          </p:nvPr>
        </p:nvSpPr>
        <p:spPr/>
        <p:txBody>
          <a:bodyPr>
            <a:normAutofit/>
          </a:bodyPr>
          <a:lstStyle/>
          <a:p>
            <a:r>
              <a:rPr lang="fi-FI" dirty="0"/>
              <a:t>Makkaran rasvapitoisuus on ilmoitettava painoprosentteina valmistushetkellä tai niin </a:t>
            </a:r>
            <a:r>
              <a:rPr lang="fi-FI" dirty="0" smtClean="0"/>
              <a:t>kuin ravintoarvomerkinnästä </a:t>
            </a:r>
            <a:r>
              <a:rPr lang="fi-FI" dirty="0"/>
              <a:t>erikseen säädetään.</a:t>
            </a:r>
          </a:p>
          <a:p>
            <a:r>
              <a:rPr lang="fi-FI" dirty="0"/>
              <a:t>Käyttöohjeet, esim. jos makkara myydään raakana, </a:t>
            </a:r>
            <a:r>
              <a:rPr lang="fi-FI" dirty="0" smtClean="0"/>
              <a:t>tulee ilmoittaa</a:t>
            </a:r>
            <a:r>
              <a:rPr lang="fi-FI" dirty="0"/>
              <a:t> </a:t>
            </a:r>
            <a:r>
              <a:rPr lang="fi-FI" dirty="0" smtClean="0"/>
              <a:t>pakkausmerkintälainsäädännön</a:t>
            </a:r>
            <a:r>
              <a:rPr lang="fi-FI" dirty="0"/>
              <a:t> mukaisesti.</a:t>
            </a:r>
          </a:p>
          <a:p>
            <a:r>
              <a:rPr lang="fi-FI" dirty="0"/>
              <a:t>Makkaran suolapitoisuus sekä tarvittaessa merkintä voimakassuolaisuudesta on edelleen </a:t>
            </a:r>
            <a:r>
              <a:rPr lang="fi-FI" dirty="0" smtClean="0"/>
              <a:t>ilmoitettava </a:t>
            </a:r>
            <a:r>
              <a:rPr lang="fi-FI" dirty="0"/>
              <a:t>kansallisen pakkausmerkintälainsäädännön mukaisesti.</a:t>
            </a:r>
          </a:p>
          <a:p>
            <a:endParaRPr lang="fi-FI" dirty="0"/>
          </a:p>
        </p:txBody>
      </p:sp>
    </p:spTree>
    <p:extLst>
      <p:ext uri="{BB962C8B-B14F-4D97-AF65-F5344CB8AC3E}">
        <p14:creationId xmlns:p14="http://schemas.microsoft.com/office/powerpoint/2010/main" val="3160006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Makkaraluokat</a:t>
            </a:r>
          </a:p>
        </p:txBody>
      </p:sp>
      <p:sp>
        <p:nvSpPr>
          <p:cNvPr id="3" name="Sisällön paikkamerkki 2"/>
          <p:cNvSpPr>
            <a:spLocks noGrp="1"/>
          </p:cNvSpPr>
          <p:nvPr>
            <p:ph idx="1"/>
          </p:nvPr>
        </p:nvSpPr>
        <p:spPr/>
        <p:txBody>
          <a:bodyPr/>
          <a:lstStyle/>
          <a:p>
            <a:endParaRPr lang="fi-FI" dirty="0" smtClean="0"/>
          </a:p>
          <a:p>
            <a:r>
              <a:rPr lang="fi-FI" dirty="0" smtClean="0"/>
              <a:t>Makkarat </a:t>
            </a:r>
            <a:r>
              <a:rPr lang="fi-FI" dirty="0"/>
              <a:t>jaetaan valmistusmenetelmän ja käyttötarkoituksen mukaan kestomakkaroiksi, leikkelemakkaroiksi ja ruokamakkaroiksi. </a:t>
            </a:r>
            <a:endParaRPr lang="fi-FI" dirty="0" smtClean="0"/>
          </a:p>
          <a:p>
            <a:r>
              <a:rPr lang="fi-FI" dirty="0" smtClean="0"/>
              <a:t>Kestomakkaroita </a:t>
            </a:r>
            <a:r>
              <a:rPr lang="fi-FI" dirty="0"/>
              <a:t>ovat mm. meetvurstit, keittomakkaroita leikkelemakkarat ja ruokamakkaroita nakit sekä lenkki-, grilli- ja raakamakkarat.</a:t>
            </a:r>
            <a:br>
              <a:rPr lang="fi-FI" dirty="0"/>
            </a:br>
            <a:r>
              <a:rPr lang="fi-FI" dirty="0"/>
              <a:t/>
            </a:r>
            <a:br>
              <a:rPr lang="fi-FI" dirty="0"/>
            </a:br>
            <a:endParaRPr lang="fi-FI" dirty="0"/>
          </a:p>
        </p:txBody>
      </p:sp>
    </p:spTree>
    <p:extLst>
      <p:ext uri="{BB962C8B-B14F-4D97-AF65-F5344CB8AC3E}">
        <p14:creationId xmlns:p14="http://schemas.microsoft.com/office/powerpoint/2010/main" val="223783134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aninen">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69</TotalTime>
  <Words>671</Words>
  <Application>Microsoft Office PowerPoint</Application>
  <PresentationFormat>Laajakuva</PresentationFormat>
  <Paragraphs>113</Paragraphs>
  <Slides>32</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32</vt:i4>
      </vt:variant>
    </vt:vector>
  </HeadingPairs>
  <TitlesOfParts>
    <vt:vector size="35" baseType="lpstr">
      <vt:lpstr>Arial</vt:lpstr>
      <vt:lpstr>Garamond</vt:lpstr>
      <vt:lpstr>Orgaaninen</vt:lpstr>
      <vt:lpstr>Lihavalmisteet</vt:lpstr>
      <vt:lpstr>PowerPoint-esitys</vt:lpstr>
      <vt:lpstr>Raakalihavamisteet </vt:lpstr>
      <vt:lpstr>Lihasäilykkeet</vt:lpstr>
      <vt:lpstr>Täyslihavalmisteet</vt:lpstr>
      <vt:lpstr>Makkarat</vt:lpstr>
      <vt:lpstr>Makkara-asetus</vt:lpstr>
      <vt:lpstr>Makkara-asetus</vt:lpstr>
      <vt:lpstr>Makkaraluokat</vt:lpstr>
      <vt:lpstr>Makkaraluokat</vt:lpstr>
      <vt:lpstr>Mak­ka­ran ai­ne­so­sat Liha </vt:lpstr>
      <vt:lpstr>Mak­ka­ran ai­ne­so­sat Kamara</vt:lpstr>
      <vt:lpstr>Mak­ka­ran ai­ne­so­sat Vesi ja jää</vt:lpstr>
      <vt:lpstr>Mak­ka­ran ai­ne­so­sat Perunajauho tai muu tärkkelys</vt:lpstr>
      <vt:lpstr>Mak­ka­ran ai­ne­so­sat Proteiinivalmisteet</vt:lpstr>
      <vt:lpstr>Mak­ka­ran ai­ne­so­sat Maitojauhe</vt:lpstr>
      <vt:lpstr>Kestomakkarat</vt:lpstr>
      <vt:lpstr>Kestomakkarat </vt:lpstr>
      <vt:lpstr>Kes­to­mak­ka­ra säi­lyy hy­vin </vt:lpstr>
      <vt:lpstr>Keittomakkarat</vt:lpstr>
      <vt:lpstr>Keittomakkarat</vt:lpstr>
      <vt:lpstr>Mak­ka­ra­mas­san val­mis­tus </vt:lpstr>
      <vt:lpstr>Mak­ka­ran muo­toi­lu </vt:lpstr>
      <vt:lpstr>Mak­ka­roi­den kyp­sen­nys </vt:lpstr>
      <vt:lpstr>Ruo­ka­mak­ka­rat </vt:lpstr>
      <vt:lpstr>Ruokamakkarat</vt:lpstr>
      <vt:lpstr>Ruokamakkarat</vt:lpstr>
      <vt:lpstr>Leik­ke­le­mak­ka­rat </vt:lpstr>
      <vt:lpstr>Raakamakkarat</vt:lpstr>
      <vt:lpstr>Makkaran kuori</vt:lpstr>
      <vt:lpstr>Makkaroiden rasvapitoisuus</vt:lpstr>
      <vt:lpstr>Mak­ka­roi­den suo­la­pi­toi­suus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Lihavalmisteet</dc:title>
  <dc:creator>Mari Ekman</dc:creator>
  <cp:lastModifiedBy>Mari Ekman</cp:lastModifiedBy>
  <cp:revision>12</cp:revision>
  <dcterms:created xsi:type="dcterms:W3CDTF">2017-05-02T11:21:38Z</dcterms:created>
  <dcterms:modified xsi:type="dcterms:W3CDTF">2017-05-02T12:31:04Z</dcterms:modified>
</cp:coreProperties>
</file>