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7"/>
  </p:notesMasterIdLst>
  <p:sldIdLst>
    <p:sldId id="256" r:id="rId2"/>
    <p:sldId id="258" r:id="rId3"/>
    <p:sldId id="259" r:id="rId4"/>
    <p:sldId id="260" r:id="rId5"/>
    <p:sldId id="261" r:id="rId6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8F50B4E-002F-8C43-9C3B-8AF79EFFC905}" v="4" dt="2022-02-18T19:04:06.71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756"/>
    <p:restoredTop sz="94648"/>
  </p:normalViewPr>
  <p:slideViewPr>
    <p:cSldViewPr snapToGrid="0">
      <p:cViewPr varScale="1">
        <p:scale>
          <a:sx n="109" d="100"/>
          <a:sy n="109" d="100"/>
        </p:scale>
        <p:origin x="288" y="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imo Heinonen" userId="b5fb17b4b0c19d5c" providerId="LiveId" clId="{A8F50B4E-002F-8C43-9C3B-8AF79EFFC905}"/>
    <pc:docChg chg="custSel modSld">
      <pc:chgData name="Timo Heinonen" userId="b5fb17b4b0c19d5c" providerId="LiveId" clId="{A8F50B4E-002F-8C43-9C3B-8AF79EFFC905}" dt="2022-02-21T12:44:01.566" v="28" actId="14100"/>
      <pc:docMkLst>
        <pc:docMk/>
      </pc:docMkLst>
      <pc:sldChg chg="addSp delSp modSp mod">
        <pc:chgData name="Timo Heinonen" userId="b5fb17b4b0c19d5c" providerId="LiveId" clId="{A8F50B4E-002F-8C43-9C3B-8AF79EFFC905}" dt="2022-02-18T18:59:17.087" v="9" actId="1076"/>
        <pc:sldMkLst>
          <pc:docMk/>
          <pc:sldMk cId="0" sldId="258"/>
        </pc:sldMkLst>
        <pc:spChg chg="del">
          <ac:chgData name="Timo Heinonen" userId="b5fb17b4b0c19d5c" providerId="LiveId" clId="{A8F50B4E-002F-8C43-9C3B-8AF79EFFC905}" dt="2022-02-18T18:58:38.789" v="0" actId="478"/>
          <ac:spMkLst>
            <pc:docMk/>
            <pc:sldMk cId="0" sldId="258"/>
            <ac:spMk id="60" creationId="{00000000-0000-0000-0000-000000000000}"/>
          </ac:spMkLst>
        </pc:spChg>
        <pc:spChg chg="del mod">
          <ac:chgData name="Timo Heinonen" userId="b5fb17b4b0c19d5c" providerId="LiveId" clId="{A8F50B4E-002F-8C43-9C3B-8AF79EFFC905}" dt="2022-02-18T18:58:46.359" v="2" actId="478"/>
          <ac:spMkLst>
            <pc:docMk/>
            <pc:sldMk cId="0" sldId="258"/>
            <ac:spMk id="61" creationId="{00000000-0000-0000-0000-000000000000}"/>
          </ac:spMkLst>
        </pc:spChg>
        <pc:picChg chg="add mod">
          <ac:chgData name="Timo Heinonen" userId="b5fb17b4b0c19d5c" providerId="LiveId" clId="{A8F50B4E-002F-8C43-9C3B-8AF79EFFC905}" dt="2022-02-18T18:59:17.087" v="9" actId="1076"/>
          <ac:picMkLst>
            <pc:docMk/>
            <pc:sldMk cId="0" sldId="258"/>
            <ac:picMk id="3" creationId="{E6F58E4C-A0B8-8E48-AAF0-08B05CF4B399}"/>
          </ac:picMkLst>
        </pc:picChg>
      </pc:sldChg>
      <pc:sldChg chg="addSp delSp modSp mod">
        <pc:chgData name="Timo Heinonen" userId="b5fb17b4b0c19d5c" providerId="LiveId" clId="{A8F50B4E-002F-8C43-9C3B-8AF79EFFC905}" dt="2022-02-18T19:02:05.119" v="21" actId="1076"/>
        <pc:sldMkLst>
          <pc:docMk/>
          <pc:sldMk cId="0" sldId="260"/>
        </pc:sldMkLst>
        <pc:spChg chg="mod">
          <ac:chgData name="Timo Heinonen" userId="b5fb17b4b0c19d5c" providerId="LiveId" clId="{A8F50B4E-002F-8C43-9C3B-8AF79EFFC905}" dt="2022-02-18T19:01:18.287" v="15" actId="14100"/>
          <ac:spMkLst>
            <pc:docMk/>
            <pc:sldMk cId="0" sldId="260"/>
            <ac:spMk id="73" creationId="{00000000-0000-0000-0000-000000000000}"/>
          </ac:spMkLst>
        </pc:spChg>
        <pc:spChg chg="del">
          <ac:chgData name="Timo Heinonen" userId="b5fb17b4b0c19d5c" providerId="LiveId" clId="{A8F50B4E-002F-8C43-9C3B-8AF79EFFC905}" dt="2022-02-18T19:00:54.667" v="11" actId="478"/>
          <ac:spMkLst>
            <pc:docMk/>
            <pc:sldMk cId="0" sldId="260"/>
            <ac:spMk id="74" creationId="{00000000-0000-0000-0000-000000000000}"/>
          </ac:spMkLst>
        </pc:spChg>
        <pc:picChg chg="add mod">
          <ac:chgData name="Timo Heinonen" userId="b5fb17b4b0c19d5c" providerId="LiveId" clId="{A8F50B4E-002F-8C43-9C3B-8AF79EFFC905}" dt="2022-02-18T19:02:05.119" v="21" actId="1076"/>
          <ac:picMkLst>
            <pc:docMk/>
            <pc:sldMk cId="0" sldId="260"/>
            <ac:picMk id="3" creationId="{AA1F76D5-FB3D-3242-8FF0-A23A046CE8EA}"/>
          </ac:picMkLst>
        </pc:picChg>
      </pc:sldChg>
      <pc:sldChg chg="addSp delSp modSp mod">
        <pc:chgData name="Timo Heinonen" userId="b5fb17b4b0c19d5c" providerId="LiveId" clId="{A8F50B4E-002F-8C43-9C3B-8AF79EFFC905}" dt="2022-02-21T12:44:01.566" v="28" actId="14100"/>
        <pc:sldMkLst>
          <pc:docMk/>
          <pc:sldMk cId="0" sldId="261"/>
        </pc:sldMkLst>
        <pc:spChg chg="del">
          <ac:chgData name="Timo Heinonen" userId="b5fb17b4b0c19d5c" providerId="LiveId" clId="{A8F50B4E-002F-8C43-9C3B-8AF79EFFC905}" dt="2022-02-18T19:02:37.918" v="22" actId="478"/>
          <ac:spMkLst>
            <pc:docMk/>
            <pc:sldMk cId="0" sldId="261"/>
            <ac:spMk id="81" creationId="{00000000-0000-0000-0000-000000000000}"/>
          </ac:spMkLst>
        </pc:spChg>
        <pc:picChg chg="add mod">
          <ac:chgData name="Timo Heinonen" userId="b5fb17b4b0c19d5c" providerId="LiveId" clId="{A8F50B4E-002F-8C43-9C3B-8AF79EFFC905}" dt="2022-02-21T12:44:01.566" v="28" actId="14100"/>
          <ac:picMkLst>
            <pc:docMk/>
            <pc:sldMk cId="0" sldId="261"/>
            <ac:picMk id="3" creationId="{1D69FC32-DA84-7C4F-9E43-71775902F2F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0a4a7ebe8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10a4a7ebe81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10a4a7ebe81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10a4a7ebe81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10a4a7ebe81_0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10a4a7ebe81_0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10a4a7ebe81_0_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10a4a7ebe81_0_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50086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6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0" y="213809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Skeema 4</a:t>
            </a:r>
            <a:br>
              <a:rPr lang="fi" sz="44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2.9 </a:t>
            </a:r>
            <a:r>
              <a:rPr lang="fi-FI" sz="4900" b="1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Tunteita ja psyykkistä hyvinvointia tutkitaan moninaisilla tutkimusotteilla</a:t>
            </a:r>
            <a:br>
              <a:rPr lang="fi-FI" sz="4800" dirty="0"/>
            </a:br>
            <a:endParaRPr sz="4900" b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91228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Ydinsisältö</a:t>
            </a:r>
            <a:endParaRPr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 descr="Kuva, joka sisältää kohteen teksti&#10;&#10;Kuvaus luotu automaattisesti">
            <a:extLst>
              <a:ext uri="{FF2B5EF4-FFF2-40B4-BE49-F238E27FC236}">
                <a16:creationId xmlns:a16="http://schemas.microsoft.com/office/drawing/2014/main" id="{E6F58E4C-A0B8-8E48-AAF0-08B05CF4B3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5937" y="651932"/>
            <a:ext cx="6894729" cy="412521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476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Korrelatiivinen tutkimusote 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7" name="Google Shape;67;p15"/>
          <p:cNvSpPr txBox="1">
            <a:spLocks noGrp="1"/>
          </p:cNvSpPr>
          <p:nvPr>
            <p:ph type="body" idx="1"/>
          </p:nvPr>
        </p:nvSpPr>
        <p:spPr>
          <a:xfrm>
            <a:off x="311700" y="1243650"/>
            <a:ext cx="5807746" cy="332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Korrelatiivisella tutkimusotteella tarkoitetaan asioiden välisen tilastollisen yhteyden tutkimista.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Korrelatiivinen tutkimus on määrällistä tutkimusta → ei-määrälliset muuttujat on operationalisoitava.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Muuttujien välille lasketaan tilastollinen korrelaatio, joka kertoo ovatko muuttujat tilastollisessa yhteydessä toisiinsa.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>
            <a:extLst>
              <a:ext uri="{FF2B5EF4-FFF2-40B4-BE49-F238E27FC236}">
                <a16:creationId xmlns:a16="http://schemas.microsoft.com/office/drawing/2014/main" id="{AA1F76D5-FB3D-3242-8FF0-A23A046CE8E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2834" y="2443648"/>
            <a:ext cx="6556500" cy="2332894"/>
          </a:xfrm>
          <a:prstGeom prst="rect">
            <a:avLst/>
          </a:prstGeom>
        </p:spPr>
      </p:pic>
      <p:sp>
        <p:nvSpPr>
          <p:cNvPr id="72" name="Google Shape;72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Korrelaatiokerroin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3" name="Google Shape;73;p16"/>
          <p:cNvSpPr txBox="1">
            <a:spLocks noGrp="1"/>
          </p:cNvSpPr>
          <p:nvPr>
            <p:ph type="body" idx="1"/>
          </p:nvPr>
        </p:nvSpPr>
        <p:spPr>
          <a:xfrm>
            <a:off x="311700" y="968292"/>
            <a:ext cx="8688367" cy="167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85000" lnSpcReduction="20000"/>
          </a:bodyPr>
          <a:lstStyle/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Positiivinen korrelaatio: 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asioilla on tilastollinen yhteys.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304165" algn="l" rtl="0">
              <a:spcBef>
                <a:spcPts val="0"/>
              </a:spcBef>
              <a:spcAft>
                <a:spcPts val="0"/>
              </a:spcAft>
              <a:buSzPct val="100000"/>
              <a:buChar char="○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Mitä lähempänä korrelaatiokerroin on arvoa +1, sitä voimakkaampi positiivinen yhteys asioilla on eli toisen muuttujan arvojen kasvaessa myös toisen muuttujan arvot kasvavat.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b="1" dirty="0">
                <a:latin typeface="Calibri" panose="020F0502020204030204" pitchFamily="34" charset="0"/>
                <a:cs typeface="Calibri" panose="020F0502020204030204" pitchFamily="34" charset="0"/>
              </a:rPr>
              <a:t>Negatiivinen korrelaatio </a:t>
            </a: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tarkoittaa, että toisen muuttujan arvojen kasvaessa toisen muuttujan arvot pienenevät.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Voi myös olla, että muuttujien välillä ei löydetä tilastollista yhteyttä (arvo lähellä nollaa).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25755" algn="l" rtl="0">
              <a:spcBef>
                <a:spcPts val="0"/>
              </a:spcBef>
              <a:spcAft>
                <a:spcPts val="0"/>
              </a:spcAft>
              <a:buSzPct val="1000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Korrelaatio ei ole todiste syy-seuraussuhteesta.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tutkimusote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0" name="Google Shape;80;p17"/>
          <p:cNvSpPr txBox="1">
            <a:spLocks noGrp="1"/>
          </p:cNvSpPr>
          <p:nvPr>
            <p:ph type="body" idx="1"/>
          </p:nvPr>
        </p:nvSpPr>
        <p:spPr>
          <a:xfrm>
            <a:off x="311701" y="1152475"/>
            <a:ext cx="5377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Kuvailevalla tutkimusotteella selvitetään ilmiön yleisyyttä ja esiintyvyyttä.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 voi olla määrällistä tai laadullista.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Tiedot pyritään yleistämään mahdollisimman kattavasti.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0" indent="-342900" algn="l" rtl="0">
              <a:spcBef>
                <a:spcPts val="0"/>
              </a:spcBef>
              <a:spcAft>
                <a:spcPts val="600"/>
              </a:spcAft>
              <a:buSzPts val="1800"/>
              <a:buChar char="●"/>
            </a:pPr>
            <a:r>
              <a:rPr lang="fi" dirty="0">
                <a:latin typeface="Calibri" panose="020F0502020204030204" pitchFamily="34" charset="0"/>
                <a:cs typeface="Calibri" panose="020F0502020204030204" pitchFamily="34" charset="0"/>
              </a:rPr>
              <a:t>Kuvaileva tutkimus tarjoaa usein pohjustavaa tietoa tarkempien tutkimuskysymysten muotoiluun.</a:t>
            </a:r>
            <a:endParaRPr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Kuva 2" descr="Kuva, joka sisältää kohteen ikkuna, henkilö, sisä, nainen&#10;&#10;Kuvaus luotu automaattisesti">
            <a:extLst>
              <a:ext uri="{FF2B5EF4-FFF2-40B4-BE49-F238E27FC236}">
                <a16:creationId xmlns:a16="http://schemas.microsoft.com/office/drawing/2014/main" id="{1D69FC32-DA84-7C4F-9E43-71775902F2F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9600" y="1835203"/>
            <a:ext cx="3454399" cy="286327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153</Words>
  <Application>Microsoft Office PowerPoint</Application>
  <PresentationFormat>Näytössä katseltava esitys (16:9)</PresentationFormat>
  <Paragraphs>17</Paragraphs>
  <Slides>5</Slides>
  <Notes>5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Simple Light</vt:lpstr>
      <vt:lpstr>Skeema 4 2.9 Tunteita ja psyykkistä hyvinvointia tutkitaan moninaisilla tutkimusotteilla </vt:lpstr>
      <vt:lpstr>PowerPoint-esitys</vt:lpstr>
      <vt:lpstr>Korrelatiivinen tutkimusote </vt:lpstr>
      <vt:lpstr>Korrelaatiokerroin</vt:lpstr>
      <vt:lpstr>Kuvaileva tutkimusote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1.1 Tunteet ilmenevät monin tavoin</dc:title>
  <cp:lastModifiedBy>Hanna Sokratous</cp:lastModifiedBy>
  <cp:revision>22</cp:revision>
  <dcterms:modified xsi:type="dcterms:W3CDTF">2022-03-11T13:01:12Z</dcterms:modified>
</cp:coreProperties>
</file>