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5" r:id="rId8"/>
    <p:sldId id="269" r:id="rId9"/>
    <p:sldId id="266" r:id="rId10"/>
    <p:sldId id="267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 varScale="1">
        <p:scale>
          <a:sx n="99" d="100"/>
          <a:sy n="99" d="100"/>
        </p:scale>
        <p:origin x="11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uvola.fi/wp-content/uploads/2019/01/kvl-strategia2030_iso_vihko_web.pdf" TargetMode="External"/><Relationship Id="rId2" Type="http://schemas.openxmlformats.org/officeDocument/2006/relationships/hyperlink" Target="https://peda.net/jao-ammatillinen/hankkeet/sujuvat/osaajiatyoelamaan/oppimisymparisto/moduuli3/pelis%C3%A4%C3%A4nt%C3%B6j%C3%A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544CCF-06C7-4118-A4D4-4521808765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Työpaikan sääntöjen mukaan toimiminen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46827CF-653D-4B31-85F7-1A76E16926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494129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2790092" y="995626"/>
            <a:ext cx="43062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Kaupunkilaisen</a:t>
            </a:r>
          </a:p>
          <a:p>
            <a:r>
              <a:rPr lang="fi-FI" sz="1200" b="1" dirty="0"/>
              <a:t>paras</a:t>
            </a:r>
          </a:p>
          <a:p>
            <a:r>
              <a:rPr lang="fi-FI" sz="1200" dirty="0"/>
              <a:t>Toimimme toistemme parhaaksi.</a:t>
            </a:r>
          </a:p>
          <a:p>
            <a:r>
              <a:rPr lang="fi-FI" sz="1200" dirty="0"/>
              <a:t>Teemme Kouvolasta kaupungin,</a:t>
            </a:r>
          </a:p>
          <a:p>
            <a:r>
              <a:rPr lang="fi-FI" sz="1200" dirty="0"/>
              <a:t>jossa kaikki viihtyvät ja voivat</a:t>
            </a:r>
          </a:p>
          <a:p>
            <a:r>
              <a:rPr lang="fi-FI" sz="1200" dirty="0"/>
              <a:t>hyvin.</a:t>
            </a:r>
          </a:p>
          <a:p>
            <a:r>
              <a:rPr lang="fi-FI" sz="1200" dirty="0"/>
              <a:t>Tämä ilmenee seuraavasti: toistemme</a:t>
            </a:r>
          </a:p>
          <a:p>
            <a:r>
              <a:rPr lang="fi-FI" sz="1200" dirty="0"/>
              <a:t>aktiivinen kuuntelu, oikeudenmukainen</a:t>
            </a:r>
          </a:p>
          <a:p>
            <a:r>
              <a:rPr lang="fi-FI" sz="1200" dirty="0"/>
              <a:t>kohtelu ja oman toiminnan jatkuva</a:t>
            </a:r>
          </a:p>
          <a:p>
            <a:r>
              <a:rPr lang="fi-FI" sz="1200" dirty="0"/>
              <a:t>kehittäminen</a:t>
            </a:r>
          </a:p>
          <a:p>
            <a:r>
              <a:rPr lang="fi-FI" sz="1200" dirty="0"/>
              <a:t>ARVOTEKIJÄT: Palveluhenkisyys /</a:t>
            </a:r>
          </a:p>
          <a:p>
            <a:r>
              <a:rPr lang="fi-FI" sz="1200" dirty="0"/>
              <a:t>Auttaminen / Työllisyys / Tarpeellisuus</a:t>
            </a:r>
          </a:p>
        </p:txBody>
      </p:sp>
      <p:sp>
        <p:nvSpPr>
          <p:cNvPr id="5" name="Suorakulmio 4"/>
          <p:cNvSpPr/>
          <p:nvPr/>
        </p:nvSpPr>
        <p:spPr>
          <a:xfrm>
            <a:off x="7879390" y="418838"/>
            <a:ext cx="3429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Vastuullinen</a:t>
            </a:r>
          </a:p>
          <a:p>
            <a:r>
              <a:rPr lang="fi-FI" sz="1200" b="1" dirty="0"/>
              <a:t>yhteistyö</a:t>
            </a:r>
          </a:p>
          <a:p>
            <a:r>
              <a:rPr lang="fi-FI" sz="1200" dirty="0"/>
              <a:t>Teemme Kouvolasta yhteisön,</a:t>
            </a:r>
          </a:p>
          <a:p>
            <a:r>
              <a:rPr lang="fi-FI" sz="1200" dirty="0"/>
              <a:t>jossa ihmiset luottavat toisiinsa.</a:t>
            </a:r>
          </a:p>
          <a:p>
            <a:r>
              <a:rPr lang="fi-FI" sz="1200" dirty="0"/>
              <a:t>Tämä ilmenee seuraavasti: keskinäinen</a:t>
            </a:r>
          </a:p>
          <a:p>
            <a:r>
              <a:rPr lang="fi-FI" sz="1200" dirty="0"/>
              <a:t>arvostus, avoin tiedonkulku, tekemisen</a:t>
            </a:r>
          </a:p>
          <a:p>
            <a:r>
              <a:rPr lang="fi-FI" sz="1200" dirty="0"/>
              <a:t>sujuvuus, palveluhenkisyys ja</a:t>
            </a:r>
          </a:p>
          <a:p>
            <a:r>
              <a:rPr lang="fi-FI" sz="1200" dirty="0"/>
              <a:t>ympäristöstä huolehtiminen.</a:t>
            </a:r>
          </a:p>
          <a:p>
            <a:r>
              <a:rPr lang="fi-FI" sz="1200" dirty="0"/>
              <a:t>ARVOTEKIJÄT: Oikeudenmukaisuus /</a:t>
            </a:r>
          </a:p>
          <a:p>
            <a:r>
              <a:rPr lang="fi-FI" sz="1200" dirty="0"/>
              <a:t>Työn ilo / Suvaitsevaisuus / Rehellisyys /</a:t>
            </a:r>
          </a:p>
          <a:p>
            <a:r>
              <a:rPr lang="fi-FI" sz="1200" dirty="0"/>
              <a:t>Luottamus / Johtajuus / Avoimuus /</a:t>
            </a:r>
          </a:p>
          <a:p>
            <a:r>
              <a:rPr lang="fi-FI" sz="1200" dirty="0"/>
              <a:t>Johdonmukaisuus / Kestävä kehitys</a:t>
            </a:r>
          </a:p>
        </p:txBody>
      </p:sp>
      <p:sp>
        <p:nvSpPr>
          <p:cNvPr id="7" name="Suorakulmio 6"/>
          <p:cNvSpPr/>
          <p:nvPr/>
        </p:nvSpPr>
        <p:spPr>
          <a:xfrm>
            <a:off x="275492" y="2591082"/>
            <a:ext cx="2514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/>
              <a:t>T</a:t>
            </a:r>
            <a:r>
              <a:rPr lang="fi-FI" sz="1200" b="1" dirty="0"/>
              <a:t>avoitteellisuus ja</a:t>
            </a:r>
          </a:p>
          <a:p>
            <a:r>
              <a:rPr lang="fi-FI" sz="1200" b="1" dirty="0"/>
              <a:t>tehokkuus</a:t>
            </a:r>
          </a:p>
          <a:p>
            <a:r>
              <a:rPr lang="fi-FI" sz="1200" dirty="0"/>
              <a:t>Meillä on yhteinen näkemys</a:t>
            </a:r>
          </a:p>
          <a:p>
            <a:r>
              <a:rPr lang="fi-FI" sz="1200" dirty="0"/>
              <a:t>tavoitteista, nopea päätöksenteko</a:t>
            </a:r>
          </a:p>
          <a:p>
            <a:r>
              <a:rPr lang="fi-FI" sz="1200" dirty="0"/>
              <a:t>sekä vastuullinen ja valtuuttava</a:t>
            </a:r>
          </a:p>
          <a:p>
            <a:r>
              <a:rPr lang="fi-FI" sz="1200" dirty="0"/>
              <a:t>johtamistapa.</a:t>
            </a:r>
          </a:p>
          <a:p>
            <a:r>
              <a:rPr lang="fi-FI" sz="1200" dirty="0"/>
              <a:t>Tämä ilmenee seuraavasti: asioiden</a:t>
            </a:r>
          </a:p>
          <a:p>
            <a:r>
              <a:rPr lang="fi-FI" sz="1200" dirty="0"/>
              <a:t>sujuminen, vahvistuva talous ja hyvä</a:t>
            </a:r>
          </a:p>
          <a:p>
            <a:r>
              <a:rPr lang="fi-FI" sz="1200" dirty="0"/>
              <a:t>maine.</a:t>
            </a:r>
          </a:p>
          <a:p>
            <a:r>
              <a:rPr lang="fi-FI" sz="1200" dirty="0"/>
              <a:t>ARVOTEKIJÄT: Osaaminen / Tuottavuus /</a:t>
            </a:r>
          </a:p>
          <a:p>
            <a:r>
              <a:rPr lang="fi-FI" sz="1200" dirty="0"/>
              <a:t>Tuloksellisuus / Toimivuus / Taloudellisuus</a:t>
            </a:r>
          </a:p>
          <a:p>
            <a:r>
              <a:rPr lang="fi-FI" sz="1200" dirty="0"/>
              <a:t>/</a:t>
            </a:r>
          </a:p>
          <a:p>
            <a:r>
              <a:rPr lang="fi-FI" sz="1200" dirty="0"/>
              <a:t>Yritysmyönteisyys / Haluttu</a:t>
            </a:r>
          </a:p>
          <a:p>
            <a:r>
              <a:rPr lang="fi-FI" sz="1200" dirty="0"/>
              <a:t>työ- ja kotikaupunki</a:t>
            </a:r>
          </a:p>
        </p:txBody>
      </p:sp>
      <p:sp>
        <p:nvSpPr>
          <p:cNvPr id="8" name="Suorakulmio 7"/>
          <p:cNvSpPr/>
          <p:nvPr/>
        </p:nvSpPr>
        <p:spPr>
          <a:xfrm>
            <a:off x="4086639" y="3614934"/>
            <a:ext cx="348680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Rohkea</a:t>
            </a:r>
          </a:p>
          <a:p>
            <a:r>
              <a:rPr lang="fi-FI" sz="1200" b="1" dirty="0"/>
              <a:t>uudistuminen</a:t>
            </a:r>
          </a:p>
          <a:p>
            <a:r>
              <a:rPr lang="fi-FI" sz="1200" dirty="0"/>
              <a:t>Tartumme rohkeasti uusiin</a:t>
            </a:r>
          </a:p>
          <a:p>
            <a:r>
              <a:rPr lang="fi-FI" sz="1200" dirty="0"/>
              <a:t>mahdollisuuksiin. Näin</a:t>
            </a:r>
          </a:p>
          <a:p>
            <a:r>
              <a:rPr lang="fi-FI" sz="1200" dirty="0"/>
              <a:t>kaupunkimme pysyy</a:t>
            </a:r>
          </a:p>
          <a:p>
            <a:r>
              <a:rPr lang="fi-FI" sz="1200" dirty="0"/>
              <a:t>kiinnostavana, kehittyvänä ja</a:t>
            </a:r>
          </a:p>
          <a:p>
            <a:r>
              <a:rPr lang="fi-FI" sz="1200" dirty="0"/>
              <a:t>elinvoimaisena.</a:t>
            </a:r>
          </a:p>
          <a:p>
            <a:r>
              <a:rPr lang="fi-FI" sz="1200" dirty="0"/>
              <a:t>Tämä ilmenee seuraavasti: rohkeasti uudistuvat</a:t>
            </a:r>
          </a:p>
          <a:p>
            <a:r>
              <a:rPr lang="fi-FI" sz="1200" dirty="0"/>
              <a:t>työtavat ja palvelut, asiakaspalautteen</a:t>
            </a:r>
          </a:p>
          <a:p>
            <a:r>
              <a:rPr lang="fi-FI" sz="1200" dirty="0"/>
              <a:t>ja kehitysideoiden hyödyntäminen.</a:t>
            </a:r>
          </a:p>
          <a:p>
            <a:r>
              <a:rPr lang="fi-FI" sz="1200" dirty="0"/>
              <a:t>ARVOTEKIJÄT: Luovuus / Oppiminen /</a:t>
            </a:r>
          </a:p>
          <a:p>
            <a:r>
              <a:rPr lang="fi-FI" sz="1200" dirty="0"/>
              <a:t>Innostavuus / Avarakatseisuus / Usko</a:t>
            </a:r>
          </a:p>
          <a:p>
            <a:r>
              <a:rPr lang="fi-FI" sz="1200" dirty="0"/>
              <a:t>tulevaisuuteen / Joustavuus / Itse-</a:t>
            </a:r>
          </a:p>
          <a:p>
            <a:r>
              <a:rPr lang="fi-FI" sz="1200" dirty="0"/>
              <a:t>luottamus</a:t>
            </a:r>
          </a:p>
          <a:p>
            <a:r>
              <a:rPr lang="fi-FI" sz="1200" dirty="0"/>
              <a:t>/ Uudistumishalu</a:t>
            </a:r>
          </a:p>
        </p:txBody>
      </p:sp>
      <p:sp>
        <p:nvSpPr>
          <p:cNvPr id="9" name="Suorakulmio 8"/>
          <p:cNvSpPr/>
          <p:nvPr/>
        </p:nvSpPr>
        <p:spPr>
          <a:xfrm>
            <a:off x="8135008" y="3303950"/>
            <a:ext cx="32476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Luotettavuus</a:t>
            </a:r>
          </a:p>
          <a:p>
            <a:r>
              <a:rPr lang="fi-FI" sz="1200" b="1" dirty="0"/>
              <a:t>ja turvallisuus</a:t>
            </a:r>
          </a:p>
          <a:p>
            <a:r>
              <a:rPr lang="fi-FI" sz="1200" dirty="0"/>
              <a:t>Kaupunki on luotettava ja</a:t>
            </a:r>
          </a:p>
          <a:p>
            <a:r>
              <a:rPr lang="fi-FI" sz="1200" dirty="0"/>
              <a:t>turvallinen yhteistyökumppani ja</a:t>
            </a:r>
          </a:p>
          <a:p>
            <a:r>
              <a:rPr lang="fi-FI" sz="1200" dirty="0"/>
              <a:t>palvelualusta. Toimintamme on</a:t>
            </a:r>
          </a:p>
          <a:p>
            <a:r>
              <a:rPr lang="fi-FI" sz="1200" dirty="0"/>
              <a:t>läpinäkyvää ja ennustettavaa.</a:t>
            </a:r>
          </a:p>
          <a:p>
            <a:r>
              <a:rPr lang="fi-FI" sz="1200" dirty="0"/>
              <a:t>Teemme päätökset</a:t>
            </a:r>
          </a:p>
          <a:p>
            <a:r>
              <a:rPr lang="fi-FI" sz="1200" dirty="0"/>
              <a:t>johdonmukaisesti ja linjakkaasti.</a:t>
            </a:r>
          </a:p>
          <a:p>
            <a:r>
              <a:rPr lang="fi-FI" sz="1200" dirty="0"/>
              <a:t>Tämä ilmenee seuraavasti: Ihmiset</a:t>
            </a:r>
          </a:p>
          <a:p>
            <a:r>
              <a:rPr lang="fi-FI" sz="1200" dirty="0"/>
              <a:t>kokevat olonsa turvalliseksi Kouvolassa</a:t>
            </a:r>
          </a:p>
          <a:p>
            <a:r>
              <a:rPr lang="fi-FI" sz="1200" dirty="0"/>
              <a:t>asuessaan ja liikkuessaan, palveluihimme</a:t>
            </a:r>
          </a:p>
          <a:p>
            <a:r>
              <a:rPr lang="fi-FI" sz="1200" dirty="0"/>
              <a:t>luotetaan.</a:t>
            </a:r>
          </a:p>
          <a:p>
            <a:r>
              <a:rPr lang="fi-FI" sz="1200" dirty="0"/>
              <a:t>ARVOTEKIJÄT: Historia / Jatkuvuus /</a:t>
            </a:r>
          </a:p>
          <a:p>
            <a:r>
              <a:rPr lang="fi-FI" sz="1200" dirty="0"/>
              <a:t>Perinteet / Täsmällisyys / Sitoutuminen /</a:t>
            </a:r>
          </a:p>
          <a:p>
            <a:r>
              <a:rPr lang="fi-FI" sz="1200" dirty="0"/>
              <a:t>Suunnitelmallisuus / Maaseutu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386255" y="315310"/>
            <a:ext cx="4437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 smtClean="0"/>
              <a:t>KOUVOLAN KAUPUNGIN ARVOT</a:t>
            </a:r>
            <a:endParaRPr lang="fi-FI" b="1" u="sng" dirty="0"/>
          </a:p>
        </p:txBody>
      </p:sp>
    </p:spTree>
    <p:extLst>
      <p:ext uri="{BB962C8B-B14F-4D97-AF65-F5344CB8AC3E}">
        <p14:creationId xmlns:p14="http://schemas.microsoft.com/office/powerpoint/2010/main" val="1692117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4F7E05-D61E-4C8A-B8CC-EBD715F16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8BFF2C-3DA0-4F22-80E3-DD405FBE3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Miettikää pienryhmissä 10 tärkeintä pelisääntöä työpaikalle</a:t>
            </a:r>
          </a:p>
          <a:p>
            <a:r>
              <a:rPr lang="fi-FI" dirty="0"/>
              <a:t>Kootkaa niistä huoneentaulu</a:t>
            </a:r>
          </a:p>
        </p:txBody>
      </p:sp>
    </p:spTree>
    <p:extLst>
      <p:ext uri="{BB962C8B-B14F-4D97-AF65-F5344CB8AC3E}">
        <p14:creationId xmlns:p14="http://schemas.microsoft.com/office/powerpoint/2010/main" val="3901501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CA302F-1A59-48FA-8C39-68D200AF3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99FC2A-BF26-4E11-ABF6-B891C8F08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https://peda.net/jao-ammatillinen/hankkeet/sujuvat/osaajiatyoelamaan/oppimisymparisto/moduuli3/pelis%C3%A4%C3%A4nt%C3%B6j%C3%A4</a:t>
            </a:r>
            <a:r>
              <a:rPr lang="fi-FI" dirty="0"/>
              <a:t> </a:t>
            </a:r>
            <a:endParaRPr lang="fi-FI" dirty="0" smtClean="0"/>
          </a:p>
          <a:p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www.kouvola.fi/wp-content/uploads/2019/01/kvl-strategia2030_iso_vihko_web.pdf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3692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5CA366-1588-45B6-97A5-BAF726B0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fi-FI" dirty="0"/>
              <a:t>AMMATTITAITOVAATIMUKSET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76C43A-0E77-4BEE-B80D-C21EAED06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94560"/>
            <a:ext cx="5816600" cy="4024125"/>
          </a:xfrm>
        </p:spPr>
        <p:txBody>
          <a:bodyPr>
            <a:normAutofit/>
          </a:bodyPr>
          <a:lstStyle/>
          <a:p>
            <a:r>
              <a:rPr lang="fi-FI" dirty="0"/>
              <a:t>K5 : Opiskelija toimii työyhteisön sääntöjen ja ohjeiden mukaisesti omatoimisesti erilaisissa </a:t>
            </a:r>
            <a:r>
              <a:rPr lang="fi-FI" dirty="0" smtClean="0"/>
              <a:t>tilanteissa</a:t>
            </a:r>
          </a:p>
          <a:p>
            <a:r>
              <a:rPr lang="fi-FI" dirty="0" smtClean="0"/>
              <a:t>K5: Osaa toimia työyhteisön arvojen ja tavoitteiden mukaan</a:t>
            </a:r>
            <a:endParaRPr lang="fi-FI" dirty="0"/>
          </a:p>
        </p:txBody>
      </p:sp>
      <p:pic>
        <p:nvPicPr>
          <p:cNvPr id="7" name="Graphic 6" descr="Valintamerkki">
            <a:extLst>
              <a:ext uri="{FF2B5EF4-FFF2-40B4-BE49-F238E27FC236}">
                <a16:creationId xmlns:a16="http://schemas.microsoft.com/office/drawing/2014/main" id="{1E371F54-3746-4174-8D2E-DA420AED66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5931" y="2272748"/>
            <a:ext cx="3639337" cy="36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257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B3F651-AF16-439E-9BE9-F15CE7A98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Työelämän pelisäännöt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FB98AB-C2F8-4365-9FCF-E04C3B106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0"/>
            <a:ext cx="10820400" cy="4729655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Työyhteisöissä pelataan joukkuepeliä, ja kuten missä tahansa joukkuelajissa, peliin tarvitaan yhteiset säännöt, jotta tiimi pelaa tehokkaasti kohti yhteistä tavoitetta.</a:t>
            </a:r>
          </a:p>
          <a:p>
            <a:pPr marL="0" indent="0">
              <a:buNone/>
            </a:pPr>
            <a:r>
              <a:rPr lang="fi-FI" dirty="0"/>
              <a:t> </a:t>
            </a:r>
          </a:p>
          <a:p>
            <a:r>
              <a:rPr lang="fi-FI" dirty="0"/>
              <a:t>Yhteisesti ymmärretyt vastuut ja velvollisuudet edistävät myös hyvän työsuhteen jatkuvuutta.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Työyhteisötaidot koskevat kaikkia asemaan, sukupuoleen tai ikään katsomatta.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Jokainen on vastuussa työpaikan hyvästä ilmapiiristä.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Työyhteisötaidot tarkoittavat mm. vastuunottoa omista työtehtävistä ja sovituista asioista, jokaiselle tuttuja käytöstapoja sekä toisten ihmisten huomiointia.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Tervehtiminen, kiittäminen, anteeksi pyytäminen ja antaminen sekä palautteen antaminen ja vastaanottaminen ovat tärkeitä taitoja ja tapoja työyhteisössä.</a:t>
            </a:r>
          </a:p>
        </p:txBody>
      </p:sp>
    </p:spTree>
    <p:extLst>
      <p:ext uri="{BB962C8B-B14F-4D97-AF65-F5344CB8AC3E}">
        <p14:creationId xmlns:p14="http://schemas.microsoft.com/office/powerpoint/2010/main" val="1069515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4C41CF4-4A13-4AA9-9300-CB7A2E37C8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017C137-4866-4102-AE9A-22BA6EEEE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609" y="764372"/>
            <a:ext cx="3173688" cy="5216013"/>
          </a:xfrm>
        </p:spPr>
        <p:txBody>
          <a:bodyPr>
            <a:normAutofit/>
          </a:bodyPr>
          <a:lstStyle/>
          <a:p>
            <a:r>
              <a:rPr lang="fi-FI" dirty="0"/>
              <a:t>MUISTA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77B115-9FF3-46AE-AE08-826DEB9A62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27197" y="1923563"/>
            <a:ext cx="0" cy="30175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E0C83F-7B7A-46A2-8295-488C3FB1E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138" y="764372"/>
            <a:ext cx="7086600" cy="5216013"/>
          </a:xfrm>
        </p:spPr>
        <p:txBody>
          <a:bodyPr anchor="ctr">
            <a:normAutofit/>
          </a:bodyPr>
          <a:lstStyle/>
          <a:p>
            <a:r>
              <a:rPr lang="fi-FI" sz="2000" dirty="0"/>
              <a:t>Noudata aikatauluja</a:t>
            </a:r>
          </a:p>
          <a:p>
            <a:r>
              <a:rPr lang="fi-FI" sz="2000" dirty="0"/>
              <a:t>Käyttäydy ystävällisesti ja asiallisesti</a:t>
            </a:r>
          </a:p>
          <a:p>
            <a:r>
              <a:rPr lang="fi-FI" sz="2000" dirty="0"/>
              <a:t>Pukeudun työpaikan ohjeiden mukaan</a:t>
            </a:r>
          </a:p>
        </p:txBody>
      </p:sp>
    </p:spTree>
    <p:extLst>
      <p:ext uri="{BB962C8B-B14F-4D97-AF65-F5344CB8AC3E}">
        <p14:creationId xmlns:p14="http://schemas.microsoft.com/office/powerpoint/2010/main" val="233409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7BA92C-96B5-4D75-B1EB-02F53C87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/>
              <a:t>käyttäytyminen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E71013-3531-488B-B8AB-C9BF79C6B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Olen oma-aloitteinen</a:t>
            </a:r>
          </a:p>
          <a:p>
            <a:r>
              <a:rPr lang="fi-FI" dirty="0"/>
              <a:t>Teen sovitut asiat</a:t>
            </a:r>
          </a:p>
          <a:p>
            <a:r>
              <a:rPr lang="fi-FI" dirty="0"/>
              <a:t>Tulen ajoissa paikalle</a:t>
            </a:r>
          </a:p>
          <a:p>
            <a:r>
              <a:rPr lang="fi-FI" dirty="0"/>
              <a:t>Kun näen epäkohdan, mietin miten voisin ratkaista sen</a:t>
            </a:r>
          </a:p>
          <a:p>
            <a:r>
              <a:rPr lang="fi-FI" dirty="0"/>
              <a:t>Mietin hetken ennen kuin alan valittaa</a:t>
            </a:r>
          </a:p>
          <a:p>
            <a:r>
              <a:rPr lang="fi-FI" dirty="0"/>
              <a:t>Pidän huolta itsestäni ja siitä, että elämääni mahtuu muutakin kuin työtä</a:t>
            </a:r>
          </a:p>
          <a:p>
            <a:r>
              <a:rPr lang="fi-FI" dirty="0"/>
              <a:t>Huolehdin itsestäni ja siitä, että lepään riittävästi</a:t>
            </a:r>
          </a:p>
          <a:p>
            <a:r>
              <a:rPr lang="fi-FI" dirty="0"/>
              <a:t>Olen vastuussa omasta hyvinvoinnistani</a:t>
            </a:r>
          </a:p>
          <a:p>
            <a:r>
              <a:rPr lang="fi-FI" dirty="0"/>
              <a:t>Kehitän ammattitaitoani ja pysyttelen tietoisena alaan liittyvistä muutoksista</a:t>
            </a:r>
          </a:p>
          <a:p>
            <a:r>
              <a:rPr lang="fi-FI" dirty="0"/>
              <a:t>Pidän huolen siitä, että esimieheni tietää miten hän voi auttaa minua, jos tarvetta ilmenee​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7949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BBB4E7-C004-47AF-A5EA-26984C7A4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Työyhteisössä tarvittavia taitoja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5A5D7A-531F-4B6E-B657-8B38455AF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organisaation perustehtävän sekä oman tehtävän ymmärtäminen osana kokonaisuutta</a:t>
            </a:r>
          </a:p>
          <a:p>
            <a:r>
              <a:rPr lang="fi-FI" dirty="0"/>
              <a:t>organisaation pelisääntöjen tunteminen ja noudattaminen</a:t>
            </a:r>
          </a:p>
          <a:p>
            <a:r>
              <a:rPr lang="fi-FI" dirty="0"/>
              <a:t>itsensä kehittäminen</a:t>
            </a:r>
          </a:p>
          <a:p>
            <a:r>
              <a:rPr lang="fi-FI" dirty="0"/>
              <a:t>ammatillisuus ja empaattisuus</a:t>
            </a:r>
          </a:p>
          <a:p>
            <a:r>
              <a:rPr lang="fi-FI" dirty="0"/>
              <a:t>hyvä käyttäytyminen ja vuorovaikutustaidot</a:t>
            </a:r>
          </a:p>
          <a:p>
            <a:r>
              <a:rPr lang="fi-FI" dirty="0"/>
              <a:t>työpaikan vaikuttamiskeinojen tunteminen ja niiden käyttäminen</a:t>
            </a:r>
          </a:p>
          <a:p>
            <a:r>
              <a:rPr lang="fi-FI" dirty="0"/>
              <a:t>ristiriitatilanteiden ratkaisutaidot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6484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619372-F861-48EC-90E8-14863BACC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Ammatinhallinta ja osaaminen työyhteisön tukena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B52832-5D8F-4F2D-8057-8D9247247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Ammattitaidolla ja sen hallitsemisella voi vaikuttaa paljon työyhteisöön. Löytämällä ja havainnoimalla omat ja koko työyhteisön vahvuudet saadaan paljon aikaiseksi. </a:t>
            </a:r>
          </a:p>
          <a:p>
            <a:r>
              <a:rPr lang="fi-FI" dirty="0"/>
              <a:t>Työyhteisössä on hyvä säännöllisesti pysähtyä miettimään omia taitoja ja kehittymistä työssä. Tähän on hyvä varata aikaa, eikä luottaa että se tehdään muiden töiden ohessa. </a:t>
            </a:r>
          </a:p>
          <a:p>
            <a:r>
              <a:rPr lang="fi-FI" dirty="0"/>
              <a:t>Kouluttautuminen kannattaa aina.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0555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Arvoilla </a:t>
            </a:r>
            <a:r>
              <a:rPr lang="fi-FI" dirty="0" smtClean="0"/>
              <a:t>tarkoitetaan jotain toivottua asiaa, suotavaa käyttäytymistä tai päämäärää</a:t>
            </a:r>
          </a:p>
          <a:p>
            <a:r>
              <a:rPr lang="fi-FI" dirty="0" smtClean="0"/>
              <a:t>Arvot ohjaavat ihmisen tai ihmisryhmän toimintaa</a:t>
            </a:r>
          </a:p>
          <a:p>
            <a:r>
              <a:rPr lang="fi-FI" dirty="0" smtClean="0"/>
              <a:t>Arvoja voi olla mm. maailmanrauha tai ahkeruus</a:t>
            </a:r>
          </a:p>
          <a:p>
            <a:r>
              <a:rPr lang="fi-FI" dirty="0" smtClean="0"/>
              <a:t>Työpaikan arvoista on oltava tietoinen, jotta tietää, mitä omalta toiminnalta odotetaan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3547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Työyhteisön arvot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1805354"/>
            <a:ext cx="10820400" cy="4413331"/>
          </a:xfrm>
        </p:spPr>
        <p:txBody>
          <a:bodyPr>
            <a:normAutofit/>
          </a:bodyPr>
          <a:lstStyle/>
          <a:p>
            <a:r>
              <a:rPr lang="fi-FI" dirty="0" smtClean="0"/>
              <a:t>Organisaation arvot määrittävät sitä, mitä organisaatiossa pidetään yhteisesti tärkeänä ja tavoiteltuna</a:t>
            </a:r>
          </a:p>
          <a:p>
            <a:r>
              <a:rPr lang="fi-FI" dirty="0" smtClean="0"/>
              <a:t>Työyhteisön </a:t>
            </a:r>
            <a:r>
              <a:rPr lang="fi-FI" dirty="0"/>
              <a:t>arvot muodostavat työpaikkakulttuurin ytimen ja vaikuttavat työyhteisön perustehtävän </a:t>
            </a:r>
            <a:r>
              <a:rPr lang="fi-FI" dirty="0" smtClean="0"/>
              <a:t>toteuttamiseen</a:t>
            </a:r>
          </a:p>
          <a:p>
            <a:r>
              <a:rPr lang="fi-FI" dirty="0" smtClean="0"/>
              <a:t>Jokaisen </a:t>
            </a:r>
            <a:r>
              <a:rPr lang="fi-FI" dirty="0"/>
              <a:t>työyhteisön ja organisaation on tärkeä määritellä työtä ja </a:t>
            </a:r>
            <a:r>
              <a:rPr lang="fi-FI" dirty="0" smtClean="0"/>
              <a:t>toimintaansa </a:t>
            </a:r>
            <a:r>
              <a:rPr lang="fi-FI" dirty="0"/>
              <a:t>ohjaavat </a:t>
            </a:r>
            <a:r>
              <a:rPr lang="fi-FI" dirty="0" smtClean="0"/>
              <a:t>arvot</a:t>
            </a:r>
          </a:p>
          <a:p>
            <a:r>
              <a:rPr lang="fi-FI" dirty="0" smtClean="0"/>
              <a:t>Työpaikalla vaikuttaa monen tasoiset arvot mm. </a:t>
            </a:r>
          </a:p>
          <a:p>
            <a:pPr lvl="1"/>
            <a:r>
              <a:rPr lang="fi-FI" dirty="0"/>
              <a:t>Y</a:t>
            </a:r>
            <a:r>
              <a:rPr lang="fi-FI" dirty="0" smtClean="0"/>
              <a:t>hteiskunnan arvot (esim. vapaus</a:t>
            </a:r>
            <a:r>
              <a:rPr lang="fi-FI" dirty="0"/>
              <a:t>, demokratia, yhdenvertaisuus, oikeudenmukaisuus ja </a:t>
            </a:r>
            <a:r>
              <a:rPr lang="fi-FI" dirty="0" smtClean="0"/>
              <a:t>yhteisvastuu)</a:t>
            </a:r>
          </a:p>
          <a:p>
            <a:pPr lvl="1"/>
            <a:r>
              <a:rPr lang="fi-FI" dirty="0" smtClean="0"/>
              <a:t>Kunnan arvot (esim. vastuullisuus, luotettavuus, turvallisuus)</a:t>
            </a:r>
          </a:p>
          <a:p>
            <a:pPr lvl="1"/>
            <a:r>
              <a:rPr lang="fi-FI" dirty="0" smtClean="0"/>
              <a:t>Työtä ohjaavat arvot (esim. lapsuuden ainutlaatuisuus, lapsen oikeudet, terveellinen ja kestävä elämäntapa)</a:t>
            </a:r>
          </a:p>
          <a:p>
            <a:pPr lvl="1"/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9816187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682</Words>
  <Application>Microsoft Office PowerPoint</Application>
  <PresentationFormat>Laajakuva</PresentationFormat>
  <Paragraphs>133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Century Gothic</vt:lpstr>
      <vt:lpstr>Tiivistymisjuova</vt:lpstr>
      <vt:lpstr>Työpaikan sääntöjen mukaan toimiminen</vt:lpstr>
      <vt:lpstr>AMMATTITAITOVAATIMUKSET</vt:lpstr>
      <vt:lpstr>Työelämän pelisäännöt</vt:lpstr>
      <vt:lpstr>MUISTA</vt:lpstr>
      <vt:lpstr>käyttäytyminen</vt:lpstr>
      <vt:lpstr>Työyhteisössä tarvittavia taitoja</vt:lpstr>
      <vt:lpstr>Ammatinhallinta ja osaaminen työyhteisön tukena</vt:lpstr>
      <vt:lpstr>Arvot</vt:lpstr>
      <vt:lpstr>Työyhteisön arvot</vt:lpstr>
      <vt:lpstr>PowerPoint-esitys</vt:lpstr>
      <vt:lpstr>Tehtävä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Työpaikan sääntöjen mukaan toimiminen</dc:title>
  <dc:creator>Pekkanen Tiina</dc:creator>
  <cp:lastModifiedBy>Pekkanen Tiina</cp:lastModifiedBy>
  <cp:revision>10</cp:revision>
  <dcterms:created xsi:type="dcterms:W3CDTF">2021-01-22T13:15:09Z</dcterms:created>
  <dcterms:modified xsi:type="dcterms:W3CDTF">2021-03-22T10:02:33Z</dcterms:modified>
</cp:coreProperties>
</file>