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0" r:id="rId5"/>
    <p:sldId id="264" r:id="rId6"/>
    <p:sldId id="268" r:id="rId7"/>
    <p:sldId id="27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57" d="100"/>
          <a:sy n="57" d="100"/>
        </p:scale>
        <p:origin x="69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i-FI" smtClean="0"/>
              <a:t>Muokkaa perustyyl. napsautt.</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12/13/2020</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12/13/2020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12/13/2020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12/13/2020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12/13/2020</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12/13/2020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i-FI" smtClean="0"/>
              <a:t>Muokkaa perustyyl. napsautt.</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Content Placeholder 3"/>
          <p:cNvSpPr>
            <a:spLocks noGrp="1"/>
          </p:cNvSpPr>
          <p:nvPr>
            <p:ph sz="half" idx="2"/>
          </p:nvPr>
        </p:nvSpPr>
        <p:spPr>
          <a:xfrm>
            <a:off x="1257300" y="2909102"/>
            <a:ext cx="4800600" cy="299639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Content Placeholder 5"/>
          <p:cNvSpPr>
            <a:spLocks noGrp="1"/>
          </p:cNvSpPr>
          <p:nvPr>
            <p:ph sz="quarter" idx="4"/>
          </p:nvPr>
        </p:nvSpPr>
        <p:spPr>
          <a:xfrm>
            <a:off x="6633864" y="2909102"/>
            <a:ext cx="4800600" cy="299639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12/13/2020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12/13/2020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12/13/2020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i-FI" smtClean="0"/>
              <a:t>Muokkaa perustyyl. napsautt.</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12/13/2020</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i-FI" smtClean="0"/>
              <a:t>Muokkaa perustyyl. napsautt.</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12/13/2020</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i-FI" smtClean="0"/>
              <a:t>Muokkaa perustyyl. napsautt.</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12/13/2020</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_DYLaxwNcA8"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GeyDiHKPdLY"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Tunnetaidot</a:t>
            </a:r>
            <a:endParaRPr lang="fi-FI" dirty="0"/>
          </a:p>
        </p:txBody>
      </p:sp>
      <p:sp>
        <p:nvSpPr>
          <p:cNvPr id="3" name="Alaotsikko 2"/>
          <p:cNvSpPr>
            <a:spLocks noGrp="1"/>
          </p:cNvSpPr>
          <p:nvPr>
            <p:ph type="subTitle" idx="1"/>
          </p:nvPr>
        </p:nvSpPr>
        <p:spPr>
          <a:xfrm>
            <a:off x="1492624" y="5298142"/>
            <a:ext cx="10699375" cy="1423334"/>
          </a:xfrm>
        </p:spPr>
        <p:txBody>
          <a:bodyPr>
            <a:normAutofit/>
          </a:bodyPr>
          <a:lstStyle/>
          <a:p>
            <a:r>
              <a:rPr lang="fi-FI" dirty="0" smtClean="0"/>
              <a:t>							Johanna </a:t>
            </a:r>
            <a:r>
              <a:rPr lang="fi-FI" dirty="0" err="1" smtClean="0"/>
              <a:t>paronen</a:t>
            </a:r>
            <a:endParaRPr lang="fi-FI" dirty="0" smtClean="0"/>
          </a:p>
          <a:p>
            <a:endParaRPr lang="fi-FI" dirty="0">
              <a:sym typeface="Wingdings" panose="05000000000000000000" pitchFamily="2" charset="2"/>
            </a:endParaRPr>
          </a:p>
          <a:p>
            <a:r>
              <a:rPr lang="fi-FI" dirty="0" smtClean="0">
                <a:sym typeface="Wingdings" panose="05000000000000000000" pitchFamily="2" charset="2"/>
              </a:rPr>
              <a:t>						      -diat Jenni </a:t>
            </a:r>
            <a:r>
              <a:rPr lang="fi-FI" dirty="0" err="1">
                <a:sym typeface="Wingdings" panose="05000000000000000000" pitchFamily="2" charset="2"/>
              </a:rPr>
              <a:t>Paukkuri</a:t>
            </a:r>
            <a:r>
              <a:rPr lang="fi-FI" dirty="0">
                <a:sym typeface="Wingdings" panose="05000000000000000000" pitchFamily="2" charset="2"/>
              </a:rPr>
              <a:t>-</a:t>
            </a:r>
            <a:endParaRPr lang="fi-FI" dirty="0"/>
          </a:p>
        </p:txBody>
      </p:sp>
    </p:spTree>
    <p:extLst>
      <p:ext uri="{BB962C8B-B14F-4D97-AF65-F5344CB8AC3E}">
        <p14:creationId xmlns:p14="http://schemas.microsoft.com/office/powerpoint/2010/main" val="20955316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1290918" y="1452282"/>
            <a:ext cx="10408023" cy="2862322"/>
          </a:xfrm>
          <a:prstGeom prst="rect">
            <a:avLst/>
          </a:prstGeom>
        </p:spPr>
        <p:txBody>
          <a:bodyPr wrap="square">
            <a:spAutoFit/>
          </a:bodyPr>
          <a:lstStyle/>
          <a:p>
            <a:r>
              <a:rPr lang="fi-FI" sz="3600" dirty="0" smtClean="0"/>
              <a:t>Katsotaan </a:t>
            </a:r>
            <a:r>
              <a:rPr lang="fi-FI" sz="3600" dirty="0"/>
              <a:t>yhdessä Mitä on tunnetaidot?-video:</a:t>
            </a:r>
          </a:p>
          <a:p>
            <a:endParaRPr lang="fi-FI" sz="3600" dirty="0"/>
          </a:p>
          <a:p>
            <a:r>
              <a:rPr lang="fi-FI" sz="3600" dirty="0">
                <a:hlinkClick r:id="rId2"/>
              </a:rPr>
              <a:t>https://www.youtube.com/watch?v=_</a:t>
            </a:r>
            <a:r>
              <a:rPr lang="fi-FI" sz="3600" dirty="0" smtClean="0">
                <a:hlinkClick r:id="rId2"/>
              </a:rPr>
              <a:t>DYLaxwNcA8</a:t>
            </a:r>
            <a:endParaRPr lang="fi-FI" sz="3600" dirty="0" smtClean="0"/>
          </a:p>
          <a:p>
            <a:endParaRPr lang="fi-FI" sz="3600" dirty="0"/>
          </a:p>
          <a:p>
            <a:r>
              <a:rPr lang="fi-FI" sz="3600" dirty="0" smtClean="0"/>
              <a:t> </a:t>
            </a:r>
            <a:endParaRPr lang="fi-FI" sz="3600" dirty="0"/>
          </a:p>
        </p:txBody>
      </p:sp>
    </p:spTree>
    <p:extLst>
      <p:ext uri="{BB962C8B-B14F-4D97-AF65-F5344CB8AC3E}">
        <p14:creationId xmlns:p14="http://schemas.microsoft.com/office/powerpoint/2010/main" val="20936180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ruutu 3">
            <a:extLst>
              <a:ext uri="{FF2B5EF4-FFF2-40B4-BE49-F238E27FC236}">
                <a16:creationId xmlns:a16="http://schemas.microsoft.com/office/drawing/2014/main" id="{5799F3F1-6F14-4B29-B2E7-E5CB4BC3A916}"/>
              </a:ext>
            </a:extLst>
          </p:cNvPr>
          <p:cNvSpPr txBox="1"/>
          <p:nvPr/>
        </p:nvSpPr>
        <p:spPr>
          <a:xfrm>
            <a:off x="4249272" y="1121790"/>
            <a:ext cx="7841466" cy="5170646"/>
          </a:xfrm>
          <a:prstGeom prst="rect">
            <a:avLst/>
          </a:prstGeom>
          <a:noFill/>
        </p:spPr>
        <p:txBody>
          <a:bodyPr wrap="square" rtlCol="0">
            <a:spAutoFit/>
          </a:bodyPr>
          <a:lstStyle/>
          <a:p>
            <a:r>
              <a:rPr lang="fi-FI" sz="2400" i="1" dirty="0"/>
              <a:t>Mitä on tunnetaidot?</a:t>
            </a:r>
            <a:endParaRPr lang="fi-FI" dirty="0"/>
          </a:p>
          <a:p>
            <a:endParaRPr lang="fi-FI" dirty="0"/>
          </a:p>
          <a:p>
            <a:r>
              <a:rPr lang="fi-FI" dirty="0"/>
              <a:t>• kykyä havaita, ilmaista ja säädellä omia tunteita</a:t>
            </a:r>
          </a:p>
          <a:p>
            <a:endParaRPr lang="fi-FI" dirty="0"/>
          </a:p>
          <a:p>
            <a:r>
              <a:rPr lang="fi-FI" dirty="0"/>
              <a:t>• auttavat   ilmaisemaan ja säätelemään omia tunteita</a:t>
            </a:r>
          </a:p>
          <a:p>
            <a:r>
              <a:rPr lang="fi-FI" dirty="0"/>
              <a:t>		   hillitsemään itseä tarpeen mukaan</a:t>
            </a:r>
          </a:p>
          <a:p>
            <a:r>
              <a:rPr lang="fi-FI" dirty="0"/>
              <a:t>		   tunnistamaan omia tarpeita</a:t>
            </a:r>
          </a:p>
          <a:p>
            <a:r>
              <a:rPr lang="fi-FI" dirty="0"/>
              <a:t>		   toimimaan jämäkästi silloin, kun omat rajat meinaavat ylittyä</a:t>
            </a:r>
          </a:p>
          <a:p>
            <a:r>
              <a:rPr lang="fi-FI" dirty="0"/>
              <a:t>		   luomaan toimivia ihmissuhteita</a:t>
            </a:r>
          </a:p>
          <a:p>
            <a:r>
              <a:rPr lang="fi-FI" dirty="0"/>
              <a:t>                 </a:t>
            </a:r>
            <a:r>
              <a:rPr lang="fi-FI" dirty="0" smtClean="0"/>
              <a:t> huolehtimaan </a:t>
            </a:r>
            <a:r>
              <a:rPr lang="fi-FI" dirty="0"/>
              <a:t>omasta hyvinvoinnista ja rakentamaan oman 			   </a:t>
            </a:r>
            <a:r>
              <a:rPr lang="fi-FI" dirty="0" smtClean="0"/>
              <a:t>        näköistä </a:t>
            </a:r>
            <a:r>
              <a:rPr lang="fi-FI" dirty="0"/>
              <a:t>elämää</a:t>
            </a:r>
          </a:p>
          <a:p>
            <a:endParaRPr lang="fi-FI" dirty="0"/>
          </a:p>
          <a:p>
            <a:r>
              <a:rPr lang="fi-FI" dirty="0"/>
              <a:t>• ovat vahvasti yhteydessä sosiaalisiin taitoihin </a:t>
            </a:r>
            <a:r>
              <a:rPr lang="fi-FI" dirty="0">
                <a:sym typeface="Wingdings" panose="05000000000000000000" pitchFamily="2" charset="2"/>
              </a:rPr>
              <a:t> kun osaa toimia omien tunteiden kanssa, osaa myös huomioida muut sosiaalisissa tilanteissa ja </a:t>
            </a:r>
            <a:r>
              <a:rPr lang="fi-FI" dirty="0" smtClean="0">
                <a:sym typeface="Wingdings" panose="05000000000000000000" pitchFamily="2" charset="2"/>
              </a:rPr>
              <a:t>ryhmissä</a:t>
            </a:r>
          </a:p>
          <a:p>
            <a:endParaRPr lang="fi-FI" dirty="0">
              <a:sym typeface="Wingdings" panose="05000000000000000000" pitchFamily="2" charset="2"/>
            </a:endParaRPr>
          </a:p>
          <a:p>
            <a:endParaRPr lang="fi-FI" dirty="0" smtClean="0">
              <a:sym typeface="Wingdings" panose="05000000000000000000" pitchFamily="2" charset="2"/>
            </a:endParaRPr>
          </a:p>
          <a:p>
            <a:endParaRPr lang="fi-FI" dirty="0">
              <a:sym typeface="Wingdings" panose="05000000000000000000" pitchFamily="2" charset="2"/>
            </a:endParaRPr>
          </a:p>
          <a:p>
            <a:r>
              <a:rPr lang="fi-FI" dirty="0" smtClean="0">
                <a:sym typeface="Wingdings" panose="05000000000000000000" pitchFamily="2" charset="2"/>
              </a:rPr>
              <a:t>									-dian tehnyt Jenni </a:t>
            </a:r>
            <a:r>
              <a:rPr lang="fi-FI" dirty="0" err="1">
                <a:sym typeface="Wingdings" panose="05000000000000000000" pitchFamily="2" charset="2"/>
              </a:rPr>
              <a:t>P</a:t>
            </a:r>
            <a:r>
              <a:rPr lang="fi-FI" dirty="0" err="1" smtClean="0">
                <a:sym typeface="Wingdings" panose="05000000000000000000" pitchFamily="2" charset="2"/>
              </a:rPr>
              <a:t>aukkuri</a:t>
            </a:r>
            <a:r>
              <a:rPr lang="fi-FI" dirty="0" smtClean="0">
                <a:sym typeface="Wingdings" panose="05000000000000000000" pitchFamily="2" charset="2"/>
              </a:rPr>
              <a:t>-</a:t>
            </a:r>
            <a:endParaRPr lang="fi-FI" dirty="0"/>
          </a:p>
        </p:txBody>
      </p:sp>
      <p:pic>
        <p:nvPicPr>
          <p:cNvPr id="3" name="Kuva 2" descr="Kuva, joka sisältää kohteen henkilö, ruoho, ulko, poika&#10;&#10;Kuvaus luotu automaattisesti">
            <a:extLst>
              <a:ext uri="{FF2B5EF4-FFF2-40B4-BE49-F238E27FC236}">
                <a16:creationId xmlns:a16="http://schemas.microsoft.com/office/drawing/2014/main" id="{F7B8F6CA-F719-41AF-B232-395B900DA0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1304364" y="1304364"/>
            <a:ext cx="6858000" cy="4249272"/>
          </a:xfrm>
          <a:prstGeom prst="rect">
            <a:avLst/>
          </a:prstGeom>
          <a:effectLst>
            <a:softEdge rad="952500"/>
          </a:effectLst>
        </p:spPr>
      </p:pic>
    </p:spTree>
    <p:extLst>
      <p:ext uri="{BB962C8B-B14F-4D97-AF65-F5344CB8AC3E}">
        <p14:creationId xmlns:p14="http://schemas.microsoft.com/office/powerpoint/2010/main" val="30314404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ruutu 3">
            <a:extLst>
              <a:ext uri="{FF2B5EF4-FFF2-40B4-BE49-F238E27FC236}">
                <a16:creationId xmlns:a16="http://schemas.microsoft.com/office/drawing/2014/main" id="{6FA6E67E-6BCF-4B24-9F9E-A875E0FAAF42}"/>
              </a:ext>
            </a:extLst>
          </p:cNvPr>
          <p:cNvSpPr txBox="1"/>
          <p:nvPr/>
        </p:nvSpPr>
        <p:spPr>
          <a:xfrm>
            <a:off x="1614115" y="1105231"/>
            <a:ext cx="9970935" cy="3416320"/>
          </a:xfrm>
          <a:prstGeom prst="rect">
            <a:avLst/>
          </a:prstGeom>
          <a:noFill/>
        </p:spPr>
        <p:txBody>
          <a:bodyPr wrap="square" rtlCol="0">
            <a:spAutoFit/>
          </a:bodyPr>
          <a:lstStyle/>
          <a:p>
            <a:r>
              <a:rPr lang="fi-FI" dirty="0"/>
              <a:t>1</a:t>
            </a:r>
            <a:r>
              <a:rPr lang="fi-FI" dirty="0">
                <a:solidFill>
                  <a:schemeClr val="tx1">
                    <a:lumMod val="95000"/>
                  </a:schemeClr>
                </a:solidFill>
              </a:rPr>
              <a:t>. Tunnistaminen: tiedostaminen ja hyväksyminen </a:t>
            </a:r>
          </a:p>
          <a:p>
            <a:r>
              <a:rPr lang="fi-FI" dirty="0"/>
              <a:t> </a:t>
            </a:r>
          </a:p>
          <a:p>
            <a:r>
              <a:rPr lang="fi-FI" dirty="0"/>
              <a:t>2. Sietäminen ja kannattelu     </a:t>
            </a:r>
          </a:p>
          <a:p>
            <a:endParaRPr lang="fi-FI" dirty="0"/>
          </a:p>
          <a:p>
            <a:r>
              <a:rPr lang="fi-FI" dirty="0"/>
              <a:t>3. Säätely: Ajattelu, fokus, toiminta, keho tai toisen tuki   </a:t>
            </a:r>
          </a:p>
          <a:p>
            <a:endParaRPr lang="fi-FI" dirty="0"/>
          </a:p>
          <a:p>
            <a:r>
              <a:rPr lang="fi-FI" dirty="0"/>
              <a:t>4. Ilmaiseminen: Toiselle tai vähintään itselle sisäisenä puheena </a:t>
            </a:r>
          </a:p>
          <a:p>
            <a:endParaRPr lang="fi-FI" dirty="0"/>
          </a:p>
          <a:p>
            <a:r>
              <a:rPr lang="fi-FI" dirty="0"/>
              <a:t>5. Käsittely ja purkaminen: Luovin ja kehollisin keinoin. </a:t>
            </a:r>
          </a:p>
          <a:p>
            <a:endParaRPr lang="fi-FI" dirty="0"/>
          </a:p>
          <a:p>
            <a:r>
              <a:rPr lang="fi-FI" dirty="0"/>
              <a:t>6. Voimaantuminen: Tietoisuus ja taidot kasvavat   </a:t>
            </a:r>
          </a:p>
          <a:p>
            <a:endParaRPr lang="fi-FI" dirty="0"/>
          </a:p>
        </p:txBody>
      </p:sp>
      <p:sp>
        <p:nvSpPr>
          <p:cNvPr id="5" name="Tekstiruutu 4">
            <a:extLst>
              <a:ext uri="{FF2B5EF4-FFF2-40B4-BE49-F238E27FC236}">
                <a16:creationId xmlns:a16="http://schemas.microsoft.com/office/drawing/2014/main" id="{76998B3E-17CB-45AA-B9BE-E067977E48F2}"/>
              </a:ext>
            </a:extLst>
          </p:cNvPr>
          <p:cNvSpPr txBox="1"/>
          <p:nvPr/>
        </p:nvSpPr>
        <p:spPr>
          <a:xfrm>
            <a:off x="2154803" y="508883"/>
            <a:ext cx="2650084" cy="400110"/>
          </a:xfrm>
          <a:prstGeom prst="rect">
            <a:avLst/>
          </a:prstGeom>
          <a:noFill/>
        </p:spPr>
        <p:txBody>
          <a:bodyPr wrap="none" rtlCol="0">
            <a:spAutoFit/>
          </a:bodyPr>
          <a:lstStyle/>
          <a:p>
            <a:r>
              <a:rPr lang="fi-FI" sz="2000" i="1" dirty="0"/>
              <a:t>Tunnetaidot prosessina</a:t>
            </a:r>
          </a:p>
        </p:txBody>
      </p:sp>
      <p:sp>
        <p:nvSpPr>
          <p:cNvPr id="6" name="Tekstiruutu 5">
            <a:extLst>
              <a:ext uri="{FF2B5EF4-FFF2-40B4-BE49-F238E27FC236}">
                <a16:creationId xmlns:a16="http://schemas.microsoft.com/office/drawing/2014/main" id="{E8A89931-7F6E-4E56-A27A-7023728A8FF9}"/>
              </a:ext>
            </a:extLst>
          </p:cNvPr>
          <p:cNvSpPr txBox="1"/>
          <p:nvPr/>
        </p:nvSpPr>
        <p:spPr>
          <a:xfrm>
            <a:off x="2858699" y="5349833"/>
            <a:ext cx="7673008" cy="646331"/>
          </a:xfrm>
          <a:prstGeom prst="rect">
            <a:avLst/>
          </a:prstGeom>
          <a:noFill/>
        </p:spPr>
        <p:txBody>
          <a:bodyPr wrap="square" rtlCol="0">
            <a:spAutoFit/>
          </a:bodyPr>
          <a:lstStyle/>
          <a:p>
            <a:r>
              <a:rPr lang="fi-FI" b="1" i="1" dirty="0"/>
              <a:t>Katsotaan video myönteisten ajatusten merkityksestä: </a:t>
            </a:r>
            <a:r>
              <a:rPr lang="fi-FI" dirty="0">
                <a:hlinkClick r:id="rId2"/>
              </a:rPr>
              <a:t>https://www.youtube.com/watch?v=GeyDiHKPdLY</a:t>
            </a:r>
            <a:r>
              <a:rPr lang="fi-FI" dirty="0"/>
              <a:t>  </a:t>
            </a:r>
          </a:p>
        </p:txBody>
      </p:sp>
      <p:sp>
        <p:nvSpPr>
          <p:cNvPr id="2" name="Ajatuskupla: Pilvi 1">
            <a:extLst>
              <a:ext uri="{FF2B5EF4-FFF2-40B4-BE49-F238E27FC236}">
                <a16:creationId xmlns:a16="http://schemas.microsoft.com/office/drawing/2014/main" id="{144B0AC6-17A9-4A28-84A3-4B2BD466020F}"/>
              </a:ext>
            </a:extLst>
          </p:cNvPr>
          <p:cNvSpPr/>
          <p:nvPr/>
        </p:nvSpPr>
        <p:spPr>
          <a:xfrm>
            <a:off x="416911" y="205189"/>
            <a:ext cx="1197204" cy="756345"/>
          </a:xfrm>
          <a:prstGeom prst="cloudCallout">
            <a:avLst>
              <a:gd name="adj1" fmla="val 47513"/>
              <a:gd name="adj2" fmla="val 69053"/>
            </a:avLst>
          </a:prstGeom>
          <a:solidFill>
            <a:schemeClr val="bg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dirty="0"/>
              <a:t>Tämä on pelkoa.</a:t>
            </a:r>
          </a:p>
        </p:txBody>
      </p:sp>
      <p:sp>
        <p:nvSpPr>
          <p:cNvPr id="3" name="Ajatuskupla: Pilvi 2">
            <a:extLst>
              <a:ext uri="{FF2B5EF4-FFF2-40B4-BE49-F238E27FC236}">
                <a16:creationId xmlns:a16="http://schemas.microsoft.com/office/drawing/2014/main" id="{9B949A4C-6AC5-4D7C-A882-D247D09E60BC}"/>
              </a:ext>
            </a:extLst>
          </p:cNvPr>
          <p:cNvSpPr/>
          <p:nvPr/>
        </p:nvSpPr>
        <p:spPr>
          <a:xfrm>
            <a:off x="5638800" y="1461061"/>
            <a:ext cx="2373984" cy="612648"/>
          </a:xfrm>
          <a:prstGeom prst="cloudCallout">
            <a:avLst>
              <a:gd name="adj1" fmla="val -74184"/>
              <a:gd name="adj2" fmla="val 16339"/>
            </a:avLst>
          </a:pr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100" dirty="0"/>
              <a:t>Okei, nyt tuntuu tältä</a:t>
            </a:r>
            <a:r>
              <a:rPr lang="fi-FI" dirty="0"/>
              <a:t>.</a:t>
            </a:r>
          </a:p>
        </p:txBody>
      </p:sp>
      <p:sp>
        <p:nvSpPr>
          <p:cNvPr id="7" name="Ajatuskupla: Pilvi 6">
            <a:extLst>
              <a:ext uri="{FF2B5EF4-FFF2-40B4-BE49-F238E27FC236}">
                <a16:creationId xmlns:a16="http://schemas.microsoft.com/office/drawing/2014/main" id="{A205AD06-5042-4AEA-8613-4C5416F64716}"/>
              </a:ext>
            </a:extLst>
          </p:cNvPr>
          <p:cNvSpPr/>
          <p:nvPr/>
        </p:nvSpPr>
        <p:spPr>
          <a:xfrm>
            <a:off x="8884517" y="1649692"/>
            <a:ext cx="1541528" cy="961440"/>
          </a:xfrm>
          <a:prstGeom prst="cloudCallout">
            <a:avLst>
              <a:gd name="adj1" fmla="val -89643"/>
              <a:gd name="adj2" fmla="val 30445"/>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dirty="0"/>
              <a:t>Hengitän syvään ja ajattelen kivoja asioita.</a:t>
            </a:r>
          </a:p>
        </p:txBody>
      </p:sp>
      <p:sp>
        <p:nvSpPr>
          <p:cNvPr id="8" name="Ajatuskupla: Pilvi 7">
            <a:extLst>
              <a:ext uri="{FF2B5EF4-FFF2-40B4-BE49-F238E27FC236}">
                <a16:creationId xmlns:a16="http://schemas.microsoft.com/office/drawing/2014/main" id="{71FDC63A-9551-40C7-82AD-06FCCC851DEC}"/>
              </a:ext>
            </a:extLst>
          </p:cNvPr>
          <p:cNvSpPr/>
          <p:nvPr/>
        </p:nvSpPr>
        <p:spPr>
          <a:xfrm>
            <a:off x="149749" y="2229501"/>
            <a:ext cx="1197203" cy="756345"/>
          </a:xfrm>
          <a:prstGeom prst="cloudCallout">
            <a:avLst>
              <a:gd name="adj1" fmla="val 67787"/>
              <a:gd name="adj2" fmla="val 49667"/>
            </a:avLst>
          </a:prstGeom>
          <a:solidFill>
            <a:schemeClr val="tx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100" dirty="0"/>
              <a:t>Soitanpa kaverille ja kerron.</a:t>
            </a:r>
          </a:p>
        </p:txBody>
      </p:sp>
      <p:sp>
        <p:nvSpPr>
          <p:cNvPr id="9" name="Ajatuskupla: Pilvi 8">
            <a:extLst>
              <a:ext uri="{FF2B5EF4-FFF2-40B4-BE49-F238E27FC236}">
                <a16:creationId xmlns:a16="http://schemas.microsoft.com/office/drawing/2014/main" id="{AE85697B-6410-490E-8A50-16E1D391A85D}"/>
              </a:ext>
            </a:extLst>
          </p:cNvPr>
          <p:cNvSpPr/>
          <p:nvPr/>
        </p:nvSpPr>
        <p:spPr>
          <a:xfrm>
            <a:off x="432551" y="4737185"/>
            <a:ext cx="1722251" cy="1607054"/>
          </a:xfrm>
          <a:prstGeom prst="cloudCallout">
            <a:avLst>
              <a:gd name="adj1" fmla="val 85730"/>
              <a:gd name="adj2" fmla="val -59338"/>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100" dirty="0" err="1"/>
              <a:t>Jes</a:t>
            </a:r>
            <a:r>
              <a:rPr lang="fi-FI" sz="1100" dirty="0"/>
              <a:t>, selvisin pelon yli. Seuraavalla kerralla tiedän, miten on hyvä toimia.</a:t>
            </a:r>
          </a:p>
        </p:txBody>
      </p:sp>
      <p:sp>
        <p:nvSpPr>
          <p:cNvPr id="10" name="Ajatuskupla: Pilvi 9">
            <a:extLst>
              <a:ext uri="{FF2B5EF4-FFF2-40B4-BE49-F238E27FC236}">
                <a16:creationId xmlns:a16="http://schemas.microsoft.com/office/drawing/2014/main" id="{B3A564A7-74DC-4639-A69F-44B9B50B4F4B}"/>
              </a:ext>
            </a:extLst>
          </p:cNvPr>
          <p:cNvSpPr/>
          <p:nvPr/>
        </p:nvSpPr>
        <p:spPr>
          <a:xfrm>
            <a:off x="8427316" y="2838149"/>
            <a:ext cx="1541528" cy="1083402"/>
          </a:xfrm>
          <a:prstGeom prst="cloudCallout">
            <a:avLst>
              <a:gd name="adj1" fmla="val -114794"/>
              <a:gd name="adj2" fmla="val 12754"/>
            </a:avLst>
          </a:prstGeom>
          <a:solidFill>
            <a:schemeClr val="tx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dirty="0"/>
              <a:t>Maalaan, piirrän, kirjoitan, laulan…</a:t>
            </a:r>
          </a:p>
        </p:txBody>
      </p:sp>
    </p:spTree>
    <p:extLst>
      <p:ext uri="{BB962C8B-B14F-4D97-AF65-F5344CB8AC3E}">
        <p14:creationId xmlns:p14="http://schemas.microsoft.com/office/powerpoint/2010/main" val="8769557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9FD041C-B3DE-4E67-A97A-40552CEE5BC5}"/>
              </a:ext>
            </a:extLst>
          </p:cNvPr>
          <p:cNvSpPr>
            <a:spLocks noGrp="1"/>
          </p:cNvSpPr>
          <p:nvPr>
            <p:ph type="ctrTitle"/>
          </p:nvPr>
        </p:nvSpPr>
        <p:spPr>
          <a:xfrm>
            <a:off x="1913642" y="389841"/>
            <a:ext cx="8408710" cy="1385172"/>
          </a:xfrm>
        </p:spPr>
        <p:txBody>
          <a:bodyPr>
            <a:normAutofit/>
          </a:bodyPr>
          <a:lstStyle/>
          <a:p>
            <a:r>
              <a:rPr lang="fi-FI" sz="3600" dirty="0" smtClean="0"/>
              <a:t>Toisen </a:t>
            </a:r>
            <a:r>
              <a:rPr lang="fi-FI" sz="3600" dirty="0"/>
              <a:t>huomioiminen tunnereaktioissa</a:t>
            </a:r>
          </a:p>
        </p:txBody>
      </p:sp>
      <p:sp>
        <p:nvSpPr>
          <p:cNvPr id="3" name="Alaotsikko 2">
            <a:extLst>
              <a:ext uri="{FF2B5EF4-FFF2-40B4-BE49-F238E27FC236}">
                <a16:creationId xmlns:a16="http://schemas.microsoft.com/office/drawing/2014/main" id="{6EF1ADC6-8E5E-48B9-83C6-9BA6CD1909BD}"/>
              </a:ext>
            </a:extLst>
          </p:cNvPr>
          <p:cNvSpPr>
            <a:spLocks noGrp="1"/>
          </p:cNvSpPr>
          <p:nvPr>
            <p:ph type="subTitle" idx="1"/>
          </p:nvPr>
        </p:nvSpPr>
        <p:spPr>
          <a:xfrm>
            <a:off x="510988" y="2017059"/>
            <a:ext cx="11120718" cy="4935070"/>
          </a:xfrm>
        </p:spPr>
        <p:txBody>
          <a:bodyPr>
            <a:normAutofit/>
          </a:bodyPr>
          <a:lstStyle/>
          <a:p>
            <a:pPr marL="457200" indent="-457200">
              <a:buAutoNum type="arabicPeriod"/>
            </a:pPr>
            <a:r>
              <a:rPr lang="fi-FI" sz="1800" dirty="0"/>
              <a:t>Pysähdy ja ota tunne vastaan. Aina ei tarvitse ymmärtää mistä on kyse – pelkkä läsnäolo ja hyväksyntä riittää</a:t>
            </a:r>
            <a:r>
              <a:rPr lang="fi-FI" sz="1800" dirty="0" smtClean="0"/>
              <a:t>.</a:t>
            </a:r>
            <a:endParaRPr lang="fi-FI" sz="1800" dirty="0"/>
          </a:p>
          <a:p>
            <a:pPr marL="457200" indent="-457200">
              <a:buAutoNum type="arabicPeriod"/>
            </a:pPr>
            <a:r>
              <a:rPr lang="fi-FI" sz="1800" dirty="0"/>
              <a:t>Välitä turvanmerkkejä. Tilan antaminen, katse, äänensävyt, rauhallisuus ja hengittäminen.</a:t>
            </a:r>
          </a:p>
          <a:p>
            <a:pPr marL="457200" indent="-457200">
              <a:buAutoNum type="arabicPeriod"/>
            </a:pPr>
            <a:r>
              <a:rPr lang="fi-FI" sz="1800" dirty="0"/>
              <a:t>Osoita, että kuuntelet. Liika kysely pois, salli myös hiljaisuus.</a:t>
            </a:r>
          </a:p>
          <a:p>
            <a:pPr marL="457200" indent="-457200">
              <a:buAutoNum type="arabicPeriod"/>
            </a:pPr>
            <a:r>
              <a:rPr lang="fi-FI" sz="1800" dirty="0"/>
              <a:t>Anna empatiaa.  </a:t>
            </a:r>
            <a:r>
              <a:rPr lang="fi-FI" sz="1800" b="1" dirty="0"/>
              <a:t>Sanattomasti</a:t>
            </a:r>
            <a:r>
              <a:rPr lang="fi-FI" sz="1800" dirty="0"/>
              <a:t>: katse ja olemus, hiljaiset nyökkäykset, hyväksyvät äännähdykset, rauhallinen hengitys  </a:t>
            </a:r>
            <a:r>
              <a:rPr lang="fi-FI" sz="1800" b="1" dirty="0"/>
              <a:t>Sanallisesti</a:t>
            </a:r>
            <a:r>
              <a:rPr lang="fi-FI" sz="1800" dirty="0"/>
              <a:t>: ”sinusta tuntuu siis…” ”Taidat olla tosi pettynyt, koska…” ” Haluaisit itse siis vaikuttaa enemmän…” ” </a:t>
            </a:r>
            <a:r>
              <a:rPr lang="fi-FI" sz="1800" dirty="0" err="1"/>
              <a:t>Sä</a:t>
            </a:r>
            <a:r>
              <a:rPr lang="fi-FI" sz="1800" dirty="0"/>
              <a:t> haluaisit olla mukana porukassa…</a:t>
            </a:r>
          </a:p>
        </p:txBody>
      </p:sp>
    </p:spTree>
    <p:extLst>
      <p:ext uri="{BB962C8B-B14F-4D97-AF65-F5344CB8AC3E}">
        <p14:creationId xmlns:p14="http://schemas.microsoft.com/office/powerpoint/2010/main" val="10980627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2AF9448-F820-4FB4-8158-3EEC3D7B5733}"/>
              </a:ext>
            </a:extLst>
          </p:cNvPr>
          <p:cNvSpPr>
            <a:spLocks noGrp="1"/>
          </p:cNvSpPr>
          <p:nvPr>
            <p:ph type="ctrTitle"/>
          </p:nvPr>
        </p:nvSpPr>
        <p:spPr>
          <a:xfrm>
            <a:off x="989815" y="389841"/>
            <a:ext cx="10651322" cy="1580362"/>
          </a:xfrm>
        </p:spPr>
        <p:txBody>
          <a:bodyPr>
            <a:normAutofit/>
          </a:bodyPr>
          <a:lstStyle/>
          <a:p>
            <a:r>
              <a:rPr lang="fi-FI" sz="3600" dirty="0"/>
              <a:t>Oman tunneilmaisun ja tunnetaitojen  kehittäminen</a:t>
            </a:r>
          </a:p>
        </p:txBody>
      </p:sp>
      <p:sp>
        <p:nvSpPr>
          <p:cNvPr id="3" name="Alaotsikko 2">
            <a:extLst>
              <a:ext uri="{FF2B5EF4-FFF2-40B4-BE49-F238E27FC236}">
                <a16:creationId xmlns:a16="http://schemas.microsoft.com/office/drawing/2014/main" id="{BBD4B409-559D-41E3-93D8-7C55E801E7A8}"/>
              </a:ext>
            </a:extLst>
          </p:cNvPr>
          <p:cNvSpPr>
            <a:spLocks noGrp="1"/>
          </p:cNvSpPr>
          <p:nvPr>
            <p:ph type="subTitle" idx="1"/>
          </p:nvPr>
        </p:nvSpPr>
        <p:spPr>
          <a:xfrm>
            <a:off x="311086" y="1667435"/>
            <a:ext cx="9407706" cy="4867836"/>
          </a:xfrm>
        </p:spPr>
        <p:txBody>
          <a:bodyPr>
            <a:normAutofit fontScale="47500" lnSpcReduction="20000"/>
          </a:bodyPr>
          <a:lstStyle/>
          <a:p>
            <a:pPr marL="342900" indent="-342900">
              <a:buFontTx/>
              <a:buChar char="-"/>
            </a:pPr>
            <a:r>
              <a:rPr lang="fi-FI" sz="2900" i="1" dirty="0"/>
              <a:t>Kiinnitä huomiota tunteisiisi. </a:t>
            </a:r>
            <a:r>
              <a:rPr lang="fi-FI" sz="2500" dirty="0"/>
              <a:t>Onko tunteiden tunnistaminen sinulle helppoa? Onko sinulla sanoja tunteille? Mikäli tunteiden tunnistaminen on vaikeaa, voit hyödyntää erilaisia tunnelistoja tunteiden sanoittamisen </a:t>
            </a:r>
            <a:r>
              <a:rPr lang="fi-FI" sz="2500" dirty="0" smtClean="0"/>
              <a:t>apuna</a:t>
            </a:r>
          </a:p>
          <a:p>
            <a:pPr marL="342900" indent="-342900">
              <a:buFontTx/>
              <a:buChar char="-"/>
            </a:pPr>
            <a:endParaRPr lang="fi-FI" sz="2500" i="1" dirty="0"/>
          </a:p>
          <a:p>
            <a:pPr marL="342900" indent="-342900">
              <a:buFontTx/>
              <a:buChar char="-"/>
            </a:pPr>
            <a:r>
              <a:rPr lang="fi-FI" sz="2900" i="1" dirty="0" smtClean="0"/>
              <a:t>Ovatko </a:t>
            </a:r>
            <a:r>
              <a:rPr lang="fi-FI" sz="2900" i="1" dirty="0"/>
              <a:t>jotkin tunteet sinulle sallitumpia kuin toiset?</a:t>
            </a:r>
            <a:r>
              <a:rPr lang="fi-FI" dirty="0"/>
              <a:t>  </a:t>
            </a:r>
            <a:r>
              <a:rPr lang="fi-FI" sz="2500" dirty="0"/>
              <a:t>Onko sinulla kiellettyjä tunteita, joita et salli itsesi kokea? Pyri suhtautumaan tunteisiin ilman arvottamista hyviin ja huonoihin, sallittuihin ja kiellettyihin. Anna itsellesi lupa ilmaista kaikenlaisia tunteita. Mieti, miten voit tehdä sen vahingoittamatta itseäsi tai </a:t>
            </a:r>
            <a:r>
              <a:rPr lang="fi-FI" sz="2500" dirty="0" smtClean="0"/>
              <a:t>muita</a:t>
            </a:r>
          </a:p>
          <a:p>
            <a:pPr marL="342900" indent="-342900">
              <a:buFontTx/>
              <a:buChar char="-"/>
            </a:pPr>
            <a:endParaRPr lang="fi-FI" sz="2500" i="1" dirty="0"/>
          </a:p>
          <a:p>
            <a:pPr marL="342900" indent="-342900">
              <a:buFontTx/>
              <a:buChar char="-"/>
            </a:pPr>
            <a:r>
              <a:rPr lang="fi-FI" sz="2900" i="1" dirty="0" smtClean="0"/>
              <a:t>Etsi </a:t>
            </a:r>
            <a:r>
              <a:rPr lang="fi-FI" sz="2900" i="1" dirty="0"/>
              <a:t>keinoja säädellä tunteitasi ja hillitä itseäsi tilanteissa, joissa tunteiden ilmaiseminen ei jostain syystä ole mahdollista tai suotavaa. </a:t>
            </a:r>
            <a:r>
              <a:rPr lang="fi-FI" sz="2500" dirty="0"/>
              <a:t>Viesti itsellesi, että olet huomannut tunteesi ja palaat siihen tarvittaessa </a:t>
            </a:r>
            <a:r>
              <a:rPr lang="fi-FI" sz="2500" dirty="0" smtClean="0"/>
              <a:t>myöhemmin</a:t>
            </a:r>
          </a:p>
          <a:p>
            <a:pPr marL="342900" indent="-342900">
              <a:buFontTx/>
              <a:buChar char="-"/>
            </a:pPr>
            <a:r>
              <a:rPr lang="fi-FI" sz="2500" dirty="0" smtClean="0"/>
              <a:t>.</a:t>
            </a:r>
            <a:endParaRPr lang="fi-FI" sz="2500" dirty="0"/>
          </a:p>
          <a:p>
            <a:pPr marL="342900" indent="-342900">
              <a:buFontTx/>
              <a:buChar char="-"/>
            </a:pPr>
            <a:r>
              <a:rPr lang="fi-FI" sz="2900" i="1" dirty="0"/>
              <a:t>Kohtele itseäsi arvostaen. </a:t>
            </a:r>
            <a:r>
              <a:rPr lang="fi-FI" sz="2500" dirty="0"/>
              <a:t>Itsearvostus on tunnetaitojen perusta. Arvostava suhtautuminen itseä kohtaan mahdollistaa sen, että olet halukas kuuntelemaan tunteitasi ja ottamaan niiden välittämät viestit </a:t>
            </a:r>
            <a:r>
              <a:rPr lang="fi-FI" sz="2500" dirty="0" smtClean="0"/>
              <a:t>vastaan</a:t>
            </a:r>
          </a:p>
          <a:p>
            <a:pPr marL="342900" indent="-342900">
              <a:buFontTx/>
              <a:buChar char="-"/>
            </a:pPr>
            <a:endParaRPr lang="fi-FI" sz="2500" dirty="0"/>
          </a:p>
          <a:p>
            <a:pPr marL="342900" indent="-342900">
              <a:buFontTx/>
              <a:buChar char="-"/>
            </a:pPr>
            <a:r>
              <a:rPr lang="fi-FI" sz="2900" i="1" dirty="0"/>
              <a:t>Suhtaudu tunteisiin viestintuojina. </a:t>
            </a:r>
            <a:r>
              <a:rPr lang="fi-FI" sz="2500" dirty="0"/>
              <a:t>Tunteella on sinulle aina jotain kerrottavaa, ja ne pyrkivät ohjaamaan sinua oikeaan suuntaan elämässä</a:t>
            </a:r>
          </a:p>
        </p:txBody>
      </p:sp>
      <p:pic>
        <p:nvPicPr>
          <p:cNvPr id="5" name="Kuva 4" descr="Kuva, joka sisältää kohteen ulko, auringonlasku, lentävä, seisominen&#10;&#10;Kuvaus luotu automaattisesti">
            <a:extLst>
              <a:ext uri="{FF2B5EF4-FFF2-40B4-BE49-F238E27FC236}">
                <a16:creationId xmlns:a16="http://schemas.microsoft.com/office/drawing/2014/main" id="{180FF82F-92B7-4133-9E84-DC04C4CF50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8792" y="3397903"/>
            <a:ext cx="2619375" cy="1743075"/>
          </a:xfrm>
          <a:prstGeom prst="rect">
            <a:avLst/>
          </a:prstGeom>
          <a:effectLst>
            <a:softEdge rad="50800"/>
          </a:effectLst>
        </p:spPr>
      </p:pic>
    </p:spTree>
    <p:extLst>
      <p:ext uri="{BB962C8B-B14F-4D97-AF65-F5344CB8AC3E}">
        <p14:creationId xmlns:p14="http://schemas.microsoft.com/office/powerpoint/2010/main" val="3461951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aotsikko 2">
            <a:extLst>
              <a:ext uri="{FF2B5EF4-FFF2-40B4-BE49-F238E27FC236}">
                <a16:creationId xmlns:a16="http://schemas.microsoft.com/office/drawing/2014/main" id="{425A837B-71BA-4DDC-A9F7-5195A649FD55}"/>
              </a:ext>
            </a:extLst>
          </p:cNvPr>
          <p:cNvSpPr>
            <a:spLocks noGrp="1"/>
          </p:cNvSpPr>
          <p:nvPr>
            <p:ph type="subTitle" idx="1"/>
          </p:nvPr>
        </p:nvSpPr>
        <p:spPr>
          <a:xfrm>
            <a:off x="551258" y="672810"/>
            <a:ext cx="9560930" cy="5956590"/>
          </a:xfrm>
        </p:spPr>
        <p:txBody>
          <a:bodyPr>
            <a:normAutofit/>
          </a:bodyPr>
          <a:lstStyle/>
          <a:p>
            <a:r>
              <a:rPr lang="fi-FI" sz="4400" dirty="0">
                <a:latin typeface="+mj-lt"/>
              </a:rPr>
              <a:t>Tunnekehoyhteys</a:t>
            </a:r>
          </a:p>
          <a:p>
            <a:pPr marL="571500" indent="-571500">
              <a:buFontTx/>
              <a:buChar char="-"/>
            </a:pPr>
            <a:r>
              <a:rPr lang="fi-FI" sz="3000" dirty="0"/>
              <a:t>Tietoinen yhteys tuntevaan ja aistivaan kehoomme</a:t>
            </a:r>
          </a:p>
          <a:p>
            <a:pPr marL="571500" indent="-571500">
              <a:buFontTx/>
              <a:buChar char="-"/>
            </a:pPr>
            <a:r>
              <a:rPr lang="fi-FI" sz="3000" dirty="0"/>
              <a:t>Antautumista aistimaan sellaista, mille ei aina löydy sanoja</a:t>
            </a:r>
          </a:p>
          <a:p>
            <a:pPr marL="571500" indent="-571500">
              <a:buFontTx/>
              <a:buChar char="-"/>
            </a:pPr>
            <a:r>
              <a:rPr lang="fi-FI" sz="3000" dirty="0"/>
              <a:t>Esimerkiksi puristuksen ja paineen tunteen rinnassa ymmärtäminen ahdistukseksi tai vaikkapa riittämättömyyden tunteeksi </a:t>
            </a:r>
          </a:p>
        </p:txBody>
      </p:sp>
      <p:pic>
        <p:nvPicPr>
          <p:cNvPr id="5" name="Kuva 4" descr="Kuva, joka sisältää kohteen ulko, mies, seisominen, puu&#10;&#10;Kuvaus luotu automaattisesti">
            <a:extLst>
              <a:ext uri="{FF2B5EF4-FFF2-40B4-BE49-F238E27FC236}">
                <a16:creationId xmlns:a16="http://schemas.microsoft.com/office/drawing/2014/main" id="{F6AF4738-8BE8-4037-A18F-C2D9D6508D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45901" y="269398"/>
            <a:ext cx="3146099" cy="2093586"/>
          </a:xfrm>
          <a:prstGeom prst="rect">
            <a:avLst/>
          </a:prstGeom>
          <a:ln>
            <a:noFill/>
          </a:ln>
          <a:effectLst>
            <a:softEdge rad="112500"/>
          </a:effectLst>
        </p:spPr>
      </p:pic>
    </p:spTree>
    <p:extLst>
      <p:ext uri="{BB962C8B-B14F-4D97-AF65-F5344CB8AC3E}">
        <p14:creationId xmlns:p14="http://schemas.microsoft.com/office/powerpoint/2010/main" val="451801751"/>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TM10001106[[fn=Merkki]]</Template>
  <TotalTime>24</TotalTime>
  <Words>532</Words>
  <Application>Microsoft Office PowerPoint</Application>
  <PresentationFormat>Laajakuva</PresentationFormat>
  <Paragraphs>63</Paragraphs>
  <Slides>7</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7</vt:i4>
      </vt:variant>
    </vt:vector>
  </HeadingPairs>
  <TitlesOfParts>
    <vt:vector size="12" baseType="lpstr">
      <vt:lpstr>Arial</vt:lpstr>
      <vt:lpstr>Gill Sans MT</vt:lpstr>
      <vt:lpstr>Impact</vt:lpstr>
      <vt:lpstr>Wingdings</vt:lpstr>
      <vt:lpstr>Badge</vt:lpstr>
      <vt:lpstr>Tunnetaidot</vt:lpstr>
      <vt:lpstr>PowerPoint-esitys</vt:lpstr>
      <vt:lpstr>PowerPoint-esitys</vt:lpstr>
      <vt:lpstr>PowerPoint-esitys</vt:lpstr>
      <vt:lpstr>Toisen huomioiminen tunnereaktioissa</vt:lpstr>
      <vt:lpstr>Oman tunneilmaisun ja tunnetaitojen  kehittäminen</vt:lpstr>
      <vt:lpstr>PowerPoint-esitys</vt:lpstr>
    </vt:vector>
  </TitlesOfParts>
  <Company>Kouvolan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Tunnetaidot</dc:title>
  <dc:creator>Paronen Johanna</dc:creator>
  <cp:lastModifiedBy>Paronen Johanna</cp:lastModifiedBy>
  <cp:revision>5</cp:revision>
  <dcterms:created xsi:type="dcterms:W3CDTF">2020-12-13T07:37:56Z</dcterms:created>
  <dcterms:modified xsi:type="dcterms:W3CDTF">2020-12-13T08:02:36Z</dcterms:modified>
</cp:coreProperties>
</file>