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7"/>
  </p:handoutMasterIdLst>
  <p:sldIdLst>
    <p:sldId id="256" r:id="rId2"/>
    <p:sldId id="257" r:id="rId3"/>
    <p:sldId id="280" r:id="rId4"/>
    <p:sldId id="281" r:id="rId5"/>
    <p:sldId id="282" r:id="rId6"/>
    <p:sldId id="283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6" r:id="rId30"/>
    <p:sldId id="287" r:id="rId31"/>
    <p:sldId id="288" r:id="rId32"/>
    <p:sldId id="284" r:id="rId33"/>
    <p:sldId id="285" r:id="rId34"/>
    <p:sldId id="289" r:id="rId35"/>
    <p:sldId id="290" r:id="rId36"/>
  </p:sldIdLst>
  <p:sldSz cx="9144000" cy="6858000" type="screen4x3"/>
  <p:notesSz cx="6669088" cy="9775825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69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887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887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25F881-ECEA-43D0-80F7-9E49C50103AA}" type="datetimeFigureOut">
              <a:rPr lang="fi-FI" smtClean="0"/>
              <a:t>4.5.2017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285337"/>
            <a:ext cx="2889938" cy="4887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777607" y="9285337"/>
            <a:ext cx="2889938" cy="4887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E5D195-1F33-40C1-AA66-495FE76AF2E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0903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A6A37-974C-4997-A6A8-5B5AF8689327}" type="datetimeFigureOut">
              <a:rPr lang="fi-FI" smtClean="0"/>
              <a:t>4.5.2017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5BECA-A286-4D5D-A9BF-ED2B5D0F484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A6A37-974C-4997-A6A8-5B5AF8689327}" type="datetimeFigureOut">
              <a:rPr lang="fi-FI" smtClean="0"/>
              <a:t>4.5.2017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5BECA-A286-4D5D-A9BF-ED2B5D0F484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A6A37-974C-4997-A6A8-5B5AF8689327}" type="datetimeFigureOut">
              <a:rPr lang="fi-FI" smtClean="0"/>
              <a:t>4.5.2017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5BECA-A286-4D5D-A9BF-ED2B5D0F4844}" type="slidenum">
              <a:rPr lang="fi-FI" smtClean="0"/>
              <a:t>‹#›</a:t>
            </a:fld>
            <a:endParaRPr lang="fi-FI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A6A37-974C-4997-A6A8-5B5AF8689327}" type="datetimeFigureOut">
              <a:rPr lang="fi-FI" smtClean="0"/>
              <a:t>4.5.2017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5BECA-A286-4D5D-A9BF-ED2B5D0F4844}" type="slidenum">
              <a:rPr lang="fi-FI" smtClean="0"/>
              <a:t>‹#›</a:t>
            </a:fld>
            <a:endParaRPr lang="fi-FI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A6A37-974C-4997-A6A8-5B5AF8689327}" type="datetimeFigureOut">
              <a:rPr lang="fi-FI" smtClean="0"/>
              <a:t>4.5.2017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5BECA-A286-4D5D-A9BF-ED2B5D0F484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A6A37-974C-4997-A6A8-5B5AF8689327}" type="datetimeFigureOut">
              <a:rPr lang="fi-FI" smtClean="0"/>
              <a:t>4.5.2017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5BECA-A286-4D5D-A9BF-ED2B5D0F4844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A6A37-974C-4997-A6A8-5B5AF8689327}" type="datetimeFigureOut">
              <a:rPr lang="fi-FI" smtClean="0"/>
              <a:t>4.5.2017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5BECA-A286-4D5D-A9BF-ED2B5D0F484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A6A37-974C-4997-A6A8-5B5AF8689327}" type="datetimeFigureOut">
              <a:rPr lang="fi-FI" smtClean="0"/>
              <a:t>4.5.2017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5BECA-A286-4D5D-A9BF-ED2B5D0F484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A6A37-974C-4997-A6A8-5B5AF8689327}" type="datetimeFigureOut">
              <a:rPr lang="fi-FI" smtClean="0"/>
              <a:t>4.5.2017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5BECA-A286-4D5D-A9BF-ED2B5D0F484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A6A37-974C-4997-A6A8-5B5AF8689327}" type="datetimeFigureOut">
              <a:rPr lang="fi-FI" smtClean="0"/>
              <a:t>4.5.2017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5BECA-A286-4D5D-A9BF-ED2B5D0F4844}" type="slidenum">
              <a:rPr lang="fi-FI" smtClean="0"/>
              <a:t>‹#›</a:t>
            </a:fld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A6A37-974C-4997-A6A8-5B5AF8689327}" type="datetimeFigureOut">
              <a:rPr lang="fi-FI" smtClean="0"/>
              <a:t>4.5.2017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5BECA-A286-4D5D-A9BF-ED2B5D0F4844}" type="slidenum">
              <a:rPr lang="fi-FI" smtClean="0"/>
              <a:t>‹#›</a:t>
            </a:fld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3B4A6A37-974C-4997-A6A8-5B5AF8689327}" type="datetimeFigureOut">
              <a:rPr lang="fi-FI" smtClean="0"/>
              <a:t>4.5.2017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97B5BECA-A286-4D5D-A9BF-ED2B5D0F4844}" type="slidenum">
              <a:rPr lang="fi-FI" smtClean="0"/>
              <a:t>‹#›</a:t>
            </a:fld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VILJAVALMISTEET</a:t>
            </a:r>
            <a:br>
              <a:rPr lang="fi-FI" dirty="0"/>
            </a:b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45174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sz="2400" dirty="0"/>
              <a:t>Jyvän ydin:</a:t>
            </a:r>
            <a:br>
              <a:rPr lang="fi-FI" sz="2400" dirty="0"/>
            </a:br>
            <a:r>
              <a:rPr lang="fi-FI" sz="2400" dirty="0"/>
              <a:t>runsaasti tärkkelystä ja proteiineja</a:t>
            </a:r>
            <a:r>
              <a:rPr lang="fi-FI" sz="2400" dirty="0" smtClean="0"/>
              <a:t>.</a:t>
            </a:r>
          </a:p>
          <a:p>
            <a:pPr marL="0" indent="0">
              <a:buNone/>
            </a:pPr>
            <a:endParaRPr lang="fi-FI" sz="2400" dirty="0" smtClean="0"/>
          </a:p>
          <a:p>
            <a:r>
              <a:rPr lang="fi-FI" sz="2400" dirty="0" smtClean="0"/>
              <a:t>Uloimmat kuorikerrokset: runsaasti kuitua. Sen lisäksi kuorikerroksissa on B-ryhmän vitamiineja ja kivennäisaineita.</a:t>
            </a:r>
          </a:p>
          <a:p>
            <a:pPr marL="0" indent="0">
              <a:buNone/>
            </a:pPr>
            <a:endParaRPr lang="fi-FI" sz="2400" dirty="0" smtClean="0"/>
          </a:p>
          <a:p>
            <a:r>
              <a:rPr lang="fi-FI" sz="2400" dirty="0" smtClean="0"/>
              <a:t>Sisemmät kuorikerrokset: enemmän proteiineja kuin uloimmissa kuorikerroksissa</a:t>
            </a:r>
          </a:p>
          <a:p>
            <a:pPr marL="0" indent="0">
              <a:buNone/>
            </a:pPr>
            <a:endParaRPr lang="fi-FI" sz="2400" dirty="0" smtClean="0"/>
          </a:p>
          <a:p>
            <a:r>
              <a:rPr lang="fi-FI" sz="2400" dirty="0" smtClean="0"/>
              <a:t>Alkio:</a:t>
            </a:r>
            <a:br>
              <a:rPr lang="fi-FI" sz="2400" dirty="0" smtClean="0"/>
            </a:br>
            <a:r>
              <a:rPr lang="fi-FI" sz="2400" dirty="0" smtClean="0"/>
              <a:t>runsaasti rasvaa, rasvaliukoisia vitamiineja, proteiinia ja kivennäisaineita.</a:t>
            </a:r>
            <a:endParaRPr lang="fi-FI" sz="2400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J</a:t>
            </a:r>
            <a:r>
              <a:rPr lang="fi-FI" sz="3200" dirty="0" smtClean="0"/>
              <a:t>yvän ravinteet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26602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033888"/>
            <a:ext cx="4562674" cy="3996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sz="3600" dirty="0" smtClean="0"/>
              <a:t>Jyvän rakenne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17269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72067" y="2348880"/>
            <a:ext cx="7408333" cy="3777283"/>
          </a:xfrm>
        </p:spPr>
        <p:txBody>
          <a:bodyPr>
            <a:noAutofit/>
          </a:bodyPr>
          <a:lstStyle/>
          <a:p>
            <a:r>
              <a:rPr lang="fi-FI" dirty="0"/>
              <a:t>Jyvän ydin:</a:t>
            </a:r>
            <a:br>
              <a:rPr lang="fi-FI" dirty="0"/>
            </a:br>
            <a:r>
              <a:rPr lang="fi-FI" dirty="0"/>
              <a:t>erikois-, puolikarkeat ja karkeat vehnäjauhot, mannasuurimot</a:t>
            </a:r>
          </a:p>
          <a:p>
            <a:r>
              <a:rPr lang="fi-FI" dirty="0"/>
              <a:t>Ydin ja sisemmät kuorikerrokset: hiivaleipäjauhot, sihtiruisjauhot</a:t>
            </a:r>
          </a:p>
          <a:p>
            <a:r>
              <a:rPr lang="fi-FI" dirty="0"/>
              <a:t>Koko jyvä: </a:t>
            </a:r>
            <a:br>
              <a:rPr lang="fi-FI" dirty="0"/>
            </a:br>
            <a:r>
              <a:rPr lang="fi-FI" dirty="0"/>
              <a:t>graham-, ohra- ja ruisjauhot, hiutaleet, suurimot</a:t>
            </a:r>
          </a:p>
          <a:p>
            <a:r>
              <a:rPr lang="fi-FI" dirty="0"/>
              <a:t>Kuorikerrokset: </a:t>
            </a:r>
            <a:r>
              <a:rPr lang="fi-FI" dirty="0" smtClean="0"/>
              <a:t>leseet</a:t>
            </a:r>
            <a:endParaRPr lang="fi-FI" dirty="0"/>
          </a:p>
          <a:p>
            <a:r>
              <a:rPr lang="fi-FI" dirty="0"/>
              <a:t>Alkiot: </a:t>
            </a:r>
            <a:r>
              <a:rPr lang="fi-FI" dirty="0" smtClean="0"/>
              <a:t>sellaisenaan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sz="3600" dirty="0" smtClean="0"/>
              <a:t>Jauhatustuotteet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36250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Vehnä on tärkein leipävilja maailmassa, sillä sen jyvän ydinosan koostumus on ainutlaatuinen. </a:t>
            </a:r>
            <a:endParaRPr lang="fi-FI" dirty="0" smtClean="0"/>
          </a:p>
          <a:p>
            <a:r>
              <a:rPr lang="fi-FI" dirty="0" smtClean="0"/>
              <a:t>Vehnän </a:t>
            </a:r>
            <a:r>
              <a:rPr lang="fi-FI" dirty="0"/>
              <a:t>valkuaisaineet muodostavat leivonnassa ns. sitkon, joka antaa hiivataikinalle hyvät </a:t>
            </a:r>
            <a:r>
              <a:rPr lang="fi-FI" dirty="0" smtClean="0"/>
              <a:t>leivontaominaisuudet.</a:t>
            </a:r>
          </a:p>
          <a:p>
            <a:r>
              <a:rPr lang="fi-FI" dirty="0" smtClean="0"/>
              <a:t>Sitkonmuodostuskykyä </a:t>
            </a:r>
            <a:r>
              <a:rPr lang="fi-FI" dirty="0"/>
              <a:t>ei ole muilla viljalajeilla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Vehnä </a:t>
            </a:r>
            <a:br>
              <a:rPr lang="fi-FI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57270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fi-FI" sz="2800" dirty="0"/>
              <a:t>valmistetaan jauhamalla jyvät kokonaisuudessaan jauhoiksi. </a:t>
            </a:r>
            <a:endParaRPr lang="fi-FI" sz="2800" dirty="0" smtClean="0"/>
          </a:p>
          <a:p>
            <a:pPr lvl="0"/>
            <a:r>
              <a:rPr lang="fi-FI" sz="2800" dirty="0" smtClean="0"/>
              <a:t>Täysjyväjauhoissa </a:t>
            </a:r>
            <a:r>
              <a:rPr lang="fi-FI" sz="2800" dirty="0"/>
              <a:t>on kaikki vitamiinit, kivennäisaineet ja ravintokuitu </a:t>
            </a:r>
            <a:r>
              <a:rPr lang="fi-FI" sz="2800" dirty="0" smtClean="0"/>
              <a:t>tallella.</a:t>
            </a:r>
          </a:p>
          <a:p>
            <a:pPr lvl="0"/>
            <a:r>
              <a:rPr lang="fi-FI" sz="2800" dirty="0" smtClean="0"/>
              <a:t>Grahamjauhoja </a:t>
            </a:r>
            <a:r>
              <a:rPr lang="fi-FI" sz="2800" dirty="0"/>
              <a:t>käytetään ruokaleipä-, sämpylä- ja piirakkataikinoihin yhdessä vehnäjauhojen kanssa</a:t>
            </a:r>
            <a:r>
              <a:rPr lang="fi-FI" sz="2800" dirty="0" smtClean="0"/>
              <a:t>.</a:t>
            </a:r>
          </a:p>
          <a:p>
            <a:pPr lvl="0"/>
            <a:r>
              <a:rPr lang="fi-FI" sz="2800" dirty="0" smtClean="0"/>
              <a:t> </a:t>
            </a:r>
            <a:r>
              <a:rPr lang="fi-FI" sz="2800" dirty="0"/>
              <a:t>Niistä voi valmistaa myös puuroja ja vellejä. </a:t>
            </a:r>
            <a:endParaRPr lang="fi-FI" sz="2800" dirty="0" smtClean="0"/>
          </a:p>
          <a:p>
            <a:pPr lvl="0"/>
            <a:r>
              <a:rPr lang="fi-FI" sz="2800" dirty="0" smtClean="0"/>
              <a:t>Grahamjauhot </a:t>
            </a:r>
            <a:r>
              <a:rPr lang="fi-FI" sz="2800" dirty="0"/>
              <a:t>ovat väriltään tummia ja ne maistuvat viljaisilta.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Grahamjauhot eli täysjyvävehnäjauhot </a:t>
            </a:r>
          </a:p>
        </p:txBody>
      </p:sp>
    </p:spTree>
    <p:extLst>
      <p:ext uri="{BB962C8B-B14F-4D97-AF65-F5344CB8AC3E}">
        <p14:creationId xmlns:p14="http://schemas.microsoft.com/office/powerpoint/2010/main" val="417392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jauhetaan jyvän kuorikerrosta lähellä olevasta osasta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Hiivaleipäjauhot</a:t>
            </a:r>
          </a:p>
        </p:txBody>
      </p:sp>
    </p:spTree>
    <p:extLst>
      <p:ext uri="{BB962C8B-B14F-4D97-AF65-F5344CB8AC3E}">
        <p14:creationId xmlns:p14="http://schemas.microsoft.com/office/powerpoint/2010/main" val="233456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jyvän ytimen sisimmistä osista jauhettuja jauhoja. </a:t>
            </a:r>
            <a:endParaRPr lang="fi-FI" sz="2800" dirty="0" smtClean="0"/>
          </a:p>
          <a:p>
            <a:r>
              <a:rPr lang="fi-FI" sz="2800" dirty="0" smtClean="0"/>
              <a:t>Ydinvehnäjauhot </a:t>
            </a:r>
            <a:r>
              <a:rPr lang="fi-FI" sz="2800" dirty="0"/>
              <a:t>ovat </a:t>
            </a:r>
            <a:r>
              <a:rPr lang="fi-FI" sz="2800" dirty="0" err="1"/>
              <a:t>vahvasitkoisia</a:t>
            </a:r>
            <a:r>
              <a:rPr lang="fi-FI" sz="2800" dirty="0"/>
              <a:t> ja erittäin hyvin leipoutuvia. </a:t>
            </a:r>
            <a:endParaRPr lang="fi-FI" sz="2800" dirty="0" smtClean="0"/>
          </a:p>
          <a:p>
            <a:r>
              <a:rPr lang="fi-FI" sz="2800" dirty="0" smtClean="0"/>
              <a:t>Ne </a:t>
            </a:r>
            <a:r>
              <a:rPr lang="fi-FI" sz="2800" dirty="0"/>
              <a:t>sopivat runsaammin sokeria ja rasvaa sisältäviin leivonnaisiin, kuten kakkuihin ja pullaan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Erikoisvehnäjauhot eli ydinvehnäjauhot </a:t>
            </a:r>
          </a:p>
        </p:txBody>
      </p:sp>
    </p:spTree>
    <p:extLst>
      <p:ext uri="{BB962C8B-B14F-4D97-AF65-F5344CB8AC3E}">
        <p14:creationId xmlns:p14="http://schemas.microsoft.com/office/powerpoint/2010/main" val="456204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z="2800" dirty="0"/>
              <a:t>leivonnan ja ruoanvalmistuksen yleisjauhoja. </a:t>
            </a:r>
            <a:endParaRPr lang="fi-FI" sz="2800" dirty="0" smtClean="0"/>
          </a:p>
          <a:p>
            <a:pPr lvl="0"/>
            <a:r>
              <a:rPr lang="fi-FI" sz="2800" dirty="0" smtClean="0"/>
              <a:t>Niiden </a:t>
            </a:r>
            <a:r>
              <a:rPr lang="fi-FI" sz="2800" dirty="0"/>
              <a:t>karkeusaste on hienompi kuin erikoisvehnäjauhojen. </a:t>
            </a:r>
            <a:endParaRPr lang="fi-FI" sz="2800" dirty="0" smtClean="0"/>
          </a:p>
          <a:p>
            <a:pPr lvl="0"/>
            <a:r>
              <a:rPr lang="fi-FI" sz="2800" dirty="0" smtClean="0"/>
              <a:t>Ne </a:t>
            </a:r>
            <a:r>
              <a:rPr lang="fi-FI" sz="2800" dirty="0"/>
              <a:t>sopivat parhaiten hiivalla kohotettavien taikinoiden, pikkuleipätaikinoiden ja voitaikinoiden valmistukseen.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Puolikarkeat vehnäjauhot </a:t>
            </a:r>
          </a:p>
        </p:txBody>
      </p:sp>
    </p:spTree>
    <p:extLst>
      <p:ext uri="{BB962C8B-B14F-4D97-AF65-F5344CB8AC3E}">
        <p14:creationId xmlns:p14="http://schemas.microsoft.com/office/powerpoint/2010/main" val="2118613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tarkoitettu keveiden, sitkottomien kakku- ja kääretorttutaikinoiden valmistukseen. </a:t>
            </a:r>
            <a:endParaRPr lang="fi-FI" dirty="0" smtClean="0"/>
          </a:p>
          <a:p>
            <a:pPr lvl="0"/>
            <a:r>
              <a:rPr lang="fi-FI" dirty="0" smtClean="0"/>
              <a:t>Ne </a:t>
            </a:r>
            <a:r>
              <a:rPr lang="fi-FI" dirty="0"/>
              <a:t>soveltuvat karkeutensa ansiosta myös hyvin kastikejauhoiksi.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Karkeat vehnäjauhot </a:t>
            </a:r>
          </a:p>
        </p:txBody>
      </p:sp>
    </p:spTree>
    <p:extLst>
      <p:ext uri="{BB962C8B-B14F-4D97-AF65-F5344CB8AC3E}">
        <p14:creationId xmlns:p14="http://schemas.microsoft.com/office/powerpoint/2010/main" val="2632709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erittäin hienorakeisia vehnänydinrakeita, joita käytetään puurojen, vellien ja jälkiruokien valmistamiseen. </a:t>
            </a:r>
            <a:endParaRPr lang="fi-FI" dirty="0" smtClean="0"/>
          </a:p>
          <a:p>
            <a:r>
              <a:rPr lang="fi-FI" dirty="0" smtClean="0"/>
              <a:t>Niillä </a:t>
            </a:r>
            <a:r>
              <a:rPr lang="fi-FI" dirty="0"/>
              <a:t>voi myös jauhottaa kakkuvuoan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Mannasuurimot</a:t>
            </a:r>
          </a:p>
        </p:txBody>
      </p:sp>
    </p:spTree>
    <p:extLst>
      <p:ext uri="{BB962C8B-B14F-4D97-AF65-F5344CB8AC3E}">
        <p14:creationId xmlns:p14="http://schemas.microsoft.com/office/powerpoint/2010/main" val="3261329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Vilja on ihmisten perusruokaa. </a:t>
            </a:r>
            <a:endParaRPr lang="fi-FI" dirty="0" smtClean="0"/>
          </a:p>
          <a:p>
            <a:r>
              <a:rPr lang="fi-FI" dirty="0" smtClean="0"/>
              <a:t>Suomessa </a:t>
            </a:r>
            <a:r>
              <a:rPr lang="fi-FI" dirty="0"/>
              <a:t>tutuimpia viljaruokia ovat erilaiset puurot, joita syödään makeina ja suolaisina niin aamupalalla, välipaloilla kuin pääruualla. </a:t>
            </a:r>
            <a:endParaRPr lang="fi-FI" dirty="0" smtClean="0"/>
          </a:p>
          <a:p>
            <a:r>
              <a:rPr lang="fi-FI" dirty="0" smtClean="0"/>
              <a:t>Vilja </a:t>
            </a:r>
            <a:r>
              <a:rPr lang="fi-FI" dirty="0"/>
              <a:t>on myös leivän tärkein raaka-aine. 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1076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sisältävät vehnän ydinosan lisäksi myös kuoriosia ja alkiota, joten niiden ravintoarvo on parempi kuin mannasuurimoiden.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Tummat mannasuurimot </a:t>
            </a:r>
          </a:p>
        </p:txBody>
      </p:sp>
    </p:spTree>
    <p:extLst>
      <p:ext uri="{BB962C8B-B14F-4D97-AF65-F5344CB8AC3E}">
        <p14:creationId xmlns:p14="http://schemas.microsoft.com/office/powerpoint/2010/main" val="1377009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sz="2800" dirty="0"/>
              <a:t>Rukiin proteiinit eivät muodostaa vehnälle tyypillistä sitkorakennetta. </a:t>
            </a:r>
            <a:endParaRPr lang="fi-FI" sz="2800" dirty="0" smtClean="0"/>
          </a:p>
          <a:p>
            <a:r>
              <a:rPr lang="fi-FI" sz="2800" dirty="0" smtClean="0"/>
              <a:t>Ruis </a:t>
            </a:r>
            <a:r>
              <a:rPr lang="fi-FI" sz="2800" dirty="0"/>
              <a:t>on perinteisten suomalaisten ruokaleipien, erityisesti hapanleipien raaka-aine, sitä käytetään myös sämpylöiden, puurojen ja monien perinneruokien valmistukseen. </a:t>
            </a:r>
            <a:endParaRPr lang="fi-FI" sz="2800" dirty="0" smtClean="0"/>
          </a:p>
          <a:p>
            <a:r>
              <a:rPr lang="fi-FI" sz="2800" dirty="0" smtClean="0"/>
              <a:t>Ruisjauhojen </a:t>
            </a:r>
            <a:r>
              <a:rPr lang="fi-FI" sz="2800" dirty="0"/>
              <a:t>leivontaominaisuuksia voi parantaa lisäämällä taikinaan vehnäjauhoja</a:t>
            </a:r>
            <a:r>
              <a:rPr lang="fi-FI" dirty="0"/>
              <a:t>.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Ruis</a:t>
            </a:r>
            <a:br>
              <a:rPr lang="fi-FI" sz="3200" dirty="0"/>
            </a:b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2848361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valmistetaan jauhamalla rukiin koko jyvä sopivan leivontakarkeaksi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Ruisjauhot</a:t>
            </a:r>
          </a:p>
        </p:txBody>
      </p:sp>
    </p:spTree>
    <p:extLst>
      <p:ext uri="{BB962C8B-B14F-4D97-AF65-F5344CB8AC3E}">
        <p14:creationId xmlns:p14="http://schemas.microsoft.com/office/powerpoint/2010/main" val="2259350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fi-FI" sz="2800" dirty="0"/>
              <a:t>valmistetaan osittain kuorituista rukiinjyvistä. </a:t>
            </a:r>
            <a:endParaRPr lang="fi-FI" sz="2800" dirty="0" smtClean="0"/>
          </a:p>
          <a:p>
            <a:pPr lvl="0"/>
            <a:r>
              <a:rPr lang="fi-FI" sz="2800" dirty="0" smtClean="0"/>
              <a:t>Ne </a:t>
            </a:r>
            <a:r>
              <a:rPr lang="fi-FI" sz="2800" dirty="0"/>
              <a:t>ovat tavallisia ruisjauhoja hienojakoisempia ja vaaleampia. </a:t>
            </a:r>
            <a:endParaRPr lang="fi-FI" sz="2800" dirty="0" smtClean="0"/>
          </a:p>
          <a:p>
            <a:pPr lvl="0"/>
            <a:r>
              <a:rPr lang="fi-FI" sz="2800" dirty="0" smtClean="0"/>
              <a:t>Sihtiruisjauhot </a:t>
            </a:r>
            <a:r>
              <a:rPr lang="fi-FI" sz="2800" dirty="0"/>
              <a:t>sopivat karjalanpiirakoiden kuoritaikinan valmistukseen, ruokaleipiin ja sämpylöihin sekä kääretorttuihin, piparkakkuihin ja makeiden piiraiden pohjiin vehnäjauhojen asemesta ja lisänä.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Sihtiruisjauhot</a:t>
            </a:r>
          </a:p>
        </p:txBody>
      </p:sp>
    </p:spTree>
    <p:extLst>
      <p:ext uri="{BB962C8B-B14F-4D97-AF65-F5344CB8AC3E}">
        <p14:creationId xmlns:p14="http://schemas.microsoft.com/office/powerpoint/2010/main" val="3724397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Ohra on täysjyväviljaa, jota kokonaisina tai rikottuina käytetään puuroihin, velleihin, piirakoiden täytteeksi, laatikkoruokiin ja rieskoihin.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Ohra</a:t>
            </a:r>
          </a:p>
        </p:txBody>
      </p:sp>
    </p:spTree>
    <p:extLst>
      <p:ext uri="{BB962C8B-B14F-4D97-AF65-F5344CB8AC3E}">
        <p14:creationId xmlns:p14="http://schemas.microsoft.com/office/powerpoint/2010/main" val="241861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z="2800" dirty="0"/>
              <a:t>ovat täysjyväviljaa, jossa on runsaasti </a:t>
            </a:r>
            <a:r>
              <a:rPr lang="fi-FI" sz="2800" dirty="0" smtClean="0"/>
              <a:t>vitamiineja, </a:t>
            </a:r>
            <a:r>
              <a:rPr lang="fi-FI" sz="2800" dirty="0"/>
              <a:t>kivennäisaineita ja kuitua. </a:t>
            </a:r>
            <a:endParaRPr lang="fi-FI" sz="2800" dirty="0" smtClean="0"/>
          </a:p>
          <a:p>
            <a:pPr lvl="0"/>
            <a:r>
              <a:rPr lang="fi-FI" sz="2800" dirty="0" smtClean="0"/>
              <a:t> </a:t>
            </a:r>
            <a:r>
              <a:rPr lang="fi-FI" sz="2800" dirty="0"/>
              <a:t>käytetään leipätaikinoihin yhdessä vehnäjauhojen kanssa, sillä ohra ei muodosta sitkoa. </a:t>
            </a:r>
            <a:endParaRPr lang="fi-FI" sz="2800" dirty="0" smtClean="0"/>
          </a:p>
          <a:p>
            <a:pPr lvl="0"/>
            <a:r>
              <a:rPr lang="fi-FI" sz="2800" dirty="0" smtClean="0"/>
              <a:t> </a:t>
            </a:r>
            <a:r>
              <a:rPr lang="fi-FI" sz="2800" dirty="0"/>
              <a:t>voi käyttää myös ohukaisten, pannukakkujen, puurojen ja vellien valmistamiseen.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Ohrajauhot</a:t>
            </a:r>
          </a:p>
        </p:txBody>
      </p:sp>
    </p:spTree>
    <p:extLst>
      <p:ext uri="{BB962C8B-B14F-4D97-AF65-F5344CB8AC3E}">
        <p14:creationId xmlns:p14="http://schemas.microsoft.com/office/powerpoint/2010/main" val="477734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kokonaisia ohran jyviä, rikotut suurimot ovat paloiteltuja jyviä. 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O</a:t>
            </a:r>
            <a:r>
              <a:rPr lang="fi-FI" sz="3200" dirty="0" smtClean="0"/>
              <a:t>hrasuurimot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4215498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Kaurahiutaleita </a:t>
            </a:r>
            <a:r>
              <a:rPr lang="fi-FI" dirty="0"/>
              <a:t>käytetään esimerkiksi puuroihin, leipien ja sämpylöiden leivontaan sekä makuaineena. Kaura on ravitsemuksellisesti monipuolinen viljalaji.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sz="3600" dirty="0" smtClean="0"/>
              <a:t>Kaura</a:t>
            </a: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71934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z="2800" dirty="0" smtClean="0"/>
              <a:t>soveltuvat puuron valmistamiseen, leipä- ja sämpylätaikinoiden lisäksi makeisiin leivonnaisiin sekä jogurtin sekaan </a:t>
            </a:r>
            <a:r>
              <a:rPr lang="fi-FI" sz="2800" smtClean="0"/>
              <a:t>sellaisenaan.</a:t>
            </a:r>
            <a:r>
              <a:rPr lang="fi-FI" smtClean="0"/>
              <a:t> </a:t>
            </a:r>
            <a:endParaRPr lang="fi-FI" dirty="0" smtClean="0"/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 smtClean="0"/>
              <a:t>Kaurahiutaleet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725713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Riisityyppejä on noin 8 000. </a:t>
            </a:r>
            <a:endParaRPr lang="fi-FI" dirty="0" smtClean="0"/>
          </a:p>
          <a:p>
            <a:r>
              <a:rPr lang="fi-FI" dirty="0" smtClean="0"/>
              <a:t>Yleisimmin </a:t>
            </a:r>
            <a:r>
              <a:rPr lang="fi-FI" dirty="0"/>
              <a:t>viljellään suo- eli vesiriisiä. </a:t>
            </a:r>
            <a:endParaRPr lang="fi-FI" dirty="0" smtClean="0"/>
          </a:p>
          <a:p>
            <a:r>
              <a:rPr lang="fi-FI" dirty="0" smtClean="0"/>
              <a:t>Riisi </a:t>
            </a:r>
            <a:r>
              <a:rPr lang="fi-FI" dirty="0"/>
              <a:t>jaetaan muodon mukaan kolmeen perustyyppiin: pyöreä-, pitkä- ja puolipyöreäjyväiseen. </a:t>
            </a:r>
            <a:endParaRPr lang="fi-FI" dirty="0" smtClean="0"/>
          </a:p>
          <a:p>
            <a:r>
              <a:rPr lang="fi-FI" dirty="0" smtClean="0"/>
              <a:t>Mikään </a:t>
            </a:r>
            <a:r>
              <a:rPr lang="fi-FI" dirty="0"/>
              <a:t>riisityyppi ei leipoudu. </a:t>
            </a:r>
            <a:endParaRPr lang="fi-FI" dirty="0" smtClean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Riisi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96926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Kotimaiset viljat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dirty="0" smtClean="0"/>
              <a:t>Kaura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9041" y="2492896"/>
            <a:ext cx="4101526" cy="36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9788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Täysjyvä- eli raakariisistä (</a:t>
            </a:r>
            <a:r>
              <a:rPr lang="fi-FI" dirty="0" err="1"/>
              <a:t>brown</a:t>
            </a:r>
            <a:r>
              <a:rPr lang="fi-FI" dirty="0"/>
              <a:t> tai </a:t>
            </a:r>
            <a:r>
              <a:rPr lang="fi-FI" dirty="0" err="1"/>
              <a:t>cargo</a:t>
            </a:r>
            <a:r>
              <a:rPr lang="fi-FI" dirty="0"/>
              <a:t> </a:t>
            </a:r>
            <a:r>
              <a:rPr lang="fi-FI" dirty="0" err="1"/>
              <a:t>rice</a:t>
            </a:r>
            <a:r>
              <a:rPr lang="fi-FI" dirty="0"/>
              <a:t>) on poistettu akanat, mutta kuorikerros ja vitamiinit sekä kivennäisaineet ovat jäljellä. </a:t>
            </a:r>
          </a:p>
          <a:p>
            <a:r>
              <a:rPr lang="fi-FI" dirty="0"/>
              <a:t>Tumma riisi on kevyesti hiottua. Sen uloin kuorikerros on poistettu, mistä syystä se kypsyy jonkin verran täysjyväistä nopeammin. </a:t>
            </a:r>
          </a:p>
          <a:p>
            <a:r>
              <a:rPr lang="fi-FI" dirty="0"/>
              <a:t>Kun raakariisistä poistetaan kuori ja alkio, saadaan kiillotettua riisiä.</a:t>
            </a:r>
            <a:br>
              <a:rPr lang="fi-FI" dirty="0"/>
            </a:br>
            <a:endParaRPr lang="fi-FI" dirty="0"/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3808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err="1"/>
              <a:t>Parboiled</a:t>
            </a:r>
            <a:r>
              <a:rPr lang="fi-FI" dirty="0"/>
              <a:t>-riisi (</a:t>
            </a:r>
            <a:r>
              <a:rPr lang="fi-FI" dirty="0" err="1"/>
              <a:t>partially</a:t>
            </a:r>
            <a:r>
              <a:rPr lang="fi-FI" dirty="0"/>
              <a:t> </a:t>
            </a:r>
            <a:r>
              <a:rPr lang="fi-FI" dirty="0" err="1"/>
              <a:t>boiled</a:t>
            </a:r>
            <a:r>
              <a:rPr lang="fi-FI" dirty="0"/>
              <a:t> eli osittain keitetty, </a:t>
            </a:r>
            <a:r>
              <a:rPr lang="fi-FI" dirty="0" err="1"/>
              <a:t>converted</a:t>
            </a:r>
            <a:r>
              <a:rPr lang="fi-FI" dirty="0"/>
              <a:t>, </a:t>
            </a:r>
            <a:r>
              <a:rPr lang="fi-FI" dirty="0" err="1"/>
              <a:t>avorio</a:t>
            </a:r>
            <a:r>
              <a:rPr lang="fi-FI" dirty="0"/>
              <a:t>) esikäsitellään ennen hiomista siten, että jyvään imeytetään kuuman vesihöyryn avulla osa pintakerroksen vitamiineista. </a:t>
            </a:r>
            <a:endParaRPr lang="fi-FI" dirty="0" smtClean="0"/>
          </a:p>
          <a:p>
            <a:r>
              <a:rPr lang="fi-FI" dirty="0" smtClean="0"/>
              <a:t>Samalla </a:t>
            </a:r>
            <a:r>
              <a:rPr lang="fi-FI" dirty="0"/>
              <a:t>pinnan tärkkelys kypsyy ja riisi pysyy keitettäessä irtonaisena. </a:t>
            </a:r>
            <a:endParaRPr lang="fi-FI" dirty="0" smtClean="0"/>
          </a:p>
          <a:p>
            <a:r>
              <a:rPr lang="fi-FI" dirty="0" smtClean="0"/>
              <a:t>Hiottu </a:t>
            </a:r>
            <a:r>
              <a:rPr lang="fi-FI" dirty="0" err="1"/>
              <a:t>parboiled</a:t>
            </a:r>
            <a:r>
              <a:rPr lang="fi-FI" dirty="0"/>
              <a:t>-riisi (valkoriisi) sisältää 60-80 % täysjyväriisin vitamiineista.</a:t>
            </a:r>
            <a:br>
              <a:rPr lang="fi-FI" dirty="0"/>
            </a:b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0706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2662085"/>
              </p:ext>
            </p:extLst>
          </p:nvPr>
        </p:nvGraphicFramePr>
        <p:xfrm>
          <a:off x="457199" y="1764011"/>
          <a:ext cx="8363273" cy="48498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05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05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222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5995">
                <a:tc>
                  <a:txBody>
                    <a:bodyPr/>
                    <a:lstStyle/>
                    <a:p>
                      <a:r>
                        <a:rPr lang="fi-FI" sz="1000" b="1" dirty="0" smtClean="0">
                          <a:effectLst/>
                        </a:rPr>
                        <a:t>Riisituotteiden </a:t>
                      </a:r>
                      <a:r>
                        <a:rPr lang="fi-FI" sz="1000" b="1" dirty="0">
                          <a:effectLst/>
                        </a:rPr>
                        <a:t>valmistus ja </a:t>
                      </a:r>
                      <a:r>
                        <a:rPr lang="fi-FI" sz="1000" b="1" dirty="0" smtClean="0">
                          <a:effectLst/>
                        </a:rPr>
                        <a:t>käyttö</a:t>
                      </a:r>
                      <a:r>
                        <a:rPr lang="fi-FI" sz="1000" dirty="0"/>
                        <a:t/>
                      </a:r>
                      <a:br>
                        <a:rPr lang="fi-FI" sz="1000" dirty="0"/>
                      </a:br>
                      <a:r>
                        <a:rPr lang="fi-FI" sz="1000" b="1" dirty="0">
                          <a:effectLst/>
                        </a:rPr>
                        <a:t>Riisi </a:t>
                      </a:r>
                      <a:r>
                        <a:rPr lang="fi-FI" sz="1000" b="1" i="1" dirty="0">
                          <a:effectLst/>
                        </a:rPr>
                        <a:t>(</a:t>
                      </a:r>
                      <a:r>
                        <a:rPr lang="fi-FI" sz="1000" b="1" i="1" dirty="0" err="1">
                          <a:effectLst/>
                        </a:rPr>
                        <a:t>Oryza</a:t>
                      </a:r>
                      <a:r>
                        <a:rPr lang="fi-FI" sz="1000" b="1" i="1" dirty="0">
                          <a:effectLst/>
                        </a:rPr>
                        <a:t> </a:t>
                      </a:r>
                      <a:r>
                        <a:rPr lang="fi-FI" sz="1000" b="1" i="1" dirty="0" err="1">
                          <a:effectLst/>
                        </a:rPr>
                        <a:t>sativa</a:t>
                      </a:r>
                      <a:r>
                        <a:rPr lang="fi-FI" sz="1000" b="1" i="1" dirty="0" smtClean="0">
                          <a:effectLst/>
                        </a:rPr>
                        <a:t>)</a:t>
                      </a:r>
                      <a:endParaRPr lang="fi-FI" sz="10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fi-FI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1398">
                <a:tc>
                  <a:txBody>
                    <a:bodyPr/>
                    <a:lstStyle/>
                    <a:p>
                      <a:r>
                        <a:rPr lang="fi-FI" sz="1000" b="1" dirty="0">
                          <a:effectLst/>
                        </a:rPr>
                        <a:t>Tuote</a:t>
                      </a:r>
                      <a:br>
                        <a:rPr lang="fi-FI" sz="1000" b="1" dirty="0">
                          <a:effectLst/>
                        </a:rPr>
                      </a:br>
                      <a:r>
                        <a:rPr lang="fi-FI" sz="1000" b="1" dirty="0">
                          <a:effectLst/>
                        </a:rPr>
                        <a:t/>
                      </a:r>
                      <a:br>
                        <a:rPr lang="fi-FI" sz="1000" b="1" dirty="0">
                          <a:effectLst/>
                        </a:rPr>
                      </a:br>
                      <a:endParaRPr lang="fi-FI" sz="1000" b="1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V</a:t>
                      </a:r>
                      <a:r>
                        <a:rPr lang="fi-FI" sz="1000" b="1" dirty="0">
                          <a:effectLst/>
                        </a:rPr>
                        <a:t>almistus</a:t>
                      </a:r>
                      <a:endParaRPr lang="fi-FI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i-FI" sz="1000" b="1" dirty="0">
                          <a:effectLst/>
                        </a:rPr>
                        <a:t>Ominaisuudet/käyttö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9008">
                <a:tc>
                  <a:txBody>
                    <a:bodyPr/>
                    <a:lstStyle/>
                    <a:p>
                      <a:r>
                        <a:rPr lang="fi-FI" sz="1000" dirty="0"/>
                        <a:t>Villiriisi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i-FI" sz="1000"/>
                        <a:t>Kaislakasvi. Sadonkorjuutavasta (käsin poiminta) johtuen suhteellisen kallista.</a:t>
                      </a:r>
                      <a:br>
                        <a:rPr lang="fi-FI" sz="1000"/>
                      </a:br>
                      <a:r>
                        <a:rPr lang="fi-FI" sz="1000"/>
                        <a:t/>
                      </a:r>
                      <a:br>
                        <a:rPr lang="fi-FI" sz="1000"/>
                      </a:br>
                      <a:endParaRPr lang="fi-FI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Lisävärinä ja -makuna. Vaatii normaalia pitemmän kypsymisajan, noin 60 min.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06619">
                <a:tc>
                  <a:txBody>
                    <a:bodyPr/>
                    <a:lstStyle/>
                    <a:p>
                      <a:r>
                        <a:rPr lang="fi-FI" sz="1000" dirty="0"/>
                        <a:t>Täysjyväriisi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Valmistetaan pyöreäjyväisestä raakariisistä. Ei hiota. Tämän takia vitamiinit ja kivennäisaineet jäljellä.</a:t>
                      </a:r>
                      <a:br>
                        <a:rPr lang="fi-FI" sz="1000" dirty="0"/>
                      </a:br>
                      <a:r>
                        <a:rPr lang="fi-FI" sz="1000" dirty="0"/>
                        <a:t/>
                      </a:r>
                      <a:br>
                        <a:rPr lang="fi-FI" sz="1000" dirty="0"/>
                      </a:br>
                      <a:endParaRPr lang="fi-FI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Lisäkkeenä, laatikko- ja pataruoissa sekä puuroissa, joskaan ei puuroudu hiotun riisin tapaan. Kypsymisaika noin 35 min.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9008">
                <a:tc>
                  <a:txBody>
                    <a:bodyPr/>
                    <a:lstStyle/>
                    <a:p>
                      <a:r>
                        <a:rPr lang="fi-FI" sz="1000"/>
                        <a:t>Tumma riisi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Kevyesti hiottu pyöreäjyväinen riisi, josta uloin kuorikerros poistettu.</a:t>
                      </a:r>
                      <a:br>
                        <a:rPr lang="fi-FI" sz="1000" dirty="0"/>
                      </a:br>
                      <a:r>
                        <a:rPr lang="fi-FI" sz="1000" dirty="0"/>
                        <a:t/>
                      </a:r>
                      <a:br>
                        <a:rPr lang="fi-FI" sz="1000" dirty="0"/>
                      </a:br>
                      <a:endParaRPr lang="fi-FI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Käyttö täysjyväriisin tapaan. Kypsymisaika 20 min.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09008">
                <a:tc>
                  <a:txBody>
                    <a:bodyPr/>
                    <a:lstStyle/>
                    <a:p>
                      <a:r>
                        <a:rPr lang="fi-FI" sz="1000" dirty="0"/>
                        <a:t>Pitkäjyväinen riisi, puuroutumaton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Jyvään imeytetään osa kuorikerroksen vitamiineista.</a:t>
                      </a:r>
                      <a:br>
                        <a:rPr lang="fi-FI" sz="1000" dirty="0"/>
                      </a:br>
                      <a:r>
                        <a:rPr lang="fi-FI" sz="1000" dirty="0"/>
                        <a:t/>
                      </a:r>
                      <a:br>
                        <a:rPr lang="fi-FI" sz="1000" dirty="0"/>
                      </a:br>
                      <a:endParaRPr lang="fi-FI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Lisäkkeeksi, salaatteihin ja jälkiruokiin. Pysyy irtonaisena. Kypsymisaika noin 20 min.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426376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Riisi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6013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Riisi</a:t>
            </a:r>
            <a:endParaRPr lang="fi-FI" dirty="0"/>
          </a:p>
        </p:txBody>
      </p:sp>
      <p:graphicFrame>
        <p:nvGraphicFramePr>
          <p:cNvPr id="3" name="Taulukk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6049336"/>
              </p:ext>
            </p:extLst>
          </p:nvPr>
        </p:nvGraphicFramePr>
        <p:xfrm>
          <a:off x="539553" y="2043710"/>
          <a:ext cx="7848870" cy="42475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6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62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162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5106">
                <a:tc>
                  <a:txBody>
                    <a:bodyPr/>
                    <a:lstStyle/>
                    <a:p>
                      <a:r>
                        <a:rPr lang="fi-FI" sz="1000" dirty="0"/>
                        <a:t>Puuroriisi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Pyöreäjyväinen riisi, joka saadaan hiomalla raakariisistä lesekerrokset ja alkio pois.</a:t>
                      </a:r>
                      <a:br>
                        <a:rPr lang="fi-FI" sz="1000" dirty="0"/>
                      </a:br>
                      <a:r>
                        <a:rPr lang="fi-FI" sz="1000" dirty="0"/>
                        <a:t/>
                      </a:r>
                      <a:br>
                        <a:rPr lang="fi-FI" sz="1000" dirty="0"/>
                      </a:br>
                      <a:endParaRPr lang="fi-FI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Puuroihin, velleihin, aasialaistyyppisenä lisäkeriisinä sekä laatikko- ja pataruoissa. Kypsyy 15 </a:t>
                      </a:r>
                      <a:r>
                        <a:rPr lang="fi-FI" sz="1000" dirty="0" err="1"/>
                        <a:t>min:ssa</a:t>
                      </a:r>
                      <a:r>
                        <a:rPr lang="fi-FI" sz="1000" dirty="0"/>
                        <a:t>, puuroutuu  45 </a:t>
                      </a:r>
                      <a:r>
                        <a:rPr lang="fi-FI" sz="1000" dirty="0" err="1"/>
                        <a:t>min:ssa</a:t>
                      </a:r>
                      <a:r>
                        <a:rPr lang="fi-FI" sz="1000" dirty="0"/>
                        <a:t>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41914">
                <a:tc>
                  <a:txBody>
                    <a:bodyPr/>
                    <a:lstStyle/>
                    <a:p>
                      <a:r>
                        <a:rPr lang="fi-FI" sz="1000" dirty="0"/>
                        <a:t>Riisimuro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Valmistetaan painehöyryllä, jolloin jyvien tilavuus kasvaa tärkkelyksen paisuessa. Paahdetaan ja maustetaan.</a:t>
                      </a:r>
                      <a:br>
                        <a:rPr lang="fi-FI" sz="1000" dirty="0"/>
                      </a:br>
                      <a:r>
                        <a:rPr lang="fi-FI" sz="1000" dirty="0"/>
                        <a:t/>
                      </a:r>
                      <a:br>
                        <a:rPr lang="fi-FI" sz="1000" dirty="0"/>
                      </a:br>
                      <a:endParaRPr lang="fi-FI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Aamiaistuotteena ja välipalana maidon, jogurtin, viilin tai mehukeiton kanssa.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81541">
                <a:tc>
                  <a:txBody>
                    <a:bodyPr/>
                    <a:lstStyle/>
                    <a:p>
                      <a:r>
                        <a:rPr lang="fi-FI" sz="1000" dirty="0"/>
                        <a:t>Riisihiutale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Valmistetaan </a:t>
                      </a:r>
                      <a:r>
                        <a:rPr lang="fi-FI" sz="1000" dirty="0" err="1"/>
                        <a:t>hiutaloimalla</a:t>
                      </a:r>
                      <a:r>
                        <a:rPr lang="fi-FI" sz="1000" dirty="0"/>
                        <a:t> esikypsytettyä hiottua riisiä.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Puurona, leivonnassa sekä murskattuna korppujauhojen asemesta kinkun kuorrutuksessa tai ns. juustokakun pohjataikinassa. Kypsymisaika 3 min.</a:t>
                      </a:r>
                      <a:br>
                        <a:rPr lang="fi-FI" sz="1000" dirty="0"/>
                      </a:br>
                      <a:r>
                        <a:rPr lang="fi-FI" sz="1000" dirty="0"/>
                        <a:t/>
                      </a:r>
                      <a:br>
                        <a:rPr lang="fi-FI" sz="1000" dirty="0"/>
                      </a:br>
                      <a:endParaRPr lang="fi-FI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3032">
                <a:tc>
                  <a:txBody>
                    <a:bodyPr/>
                    <a:lstStyle/>
                    <a:p>
                      <a:r>
                        <a:rPr lang="fi-FI" sz="1000" dirty="0"/>
                        <a:t>Riisijauho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Suurimoita valmistettaessa rikkoutuneista suurimoista tehtyä jauhoa.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i-FI" sz="1000" dirty="0"/>
                        <a:t>Puuron, leivän ja ohukaisten sekä pannukakkujen valmistukseen.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1020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Valmistetaan perinteisesti vedestä ja vehnäjauhoista</a:t>
            </a:r>
          </a:p>
          <a:p>
            <a:r>
              <a:rPr lang="fi-FI" dirty="0" smtClean="0"/>
              <a:t>Nykyään jauhoina voi olla neljänviljan jauhoja, kaurajauhoa, ja ruisjauhoa</a:t>
            </a:r>
          </a:p>
          <a:p>
            <a:r>
              <a:rPr lang="fi-FI" dirty="0" smtClean="0"/>
              <a:t>Pastataikinaan voi lisätä myös munaa ja väriä antamaan pinaattia tai tomaattia.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Pasta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1253384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Puristetaan sakea taikina erimuotoisten suuttimien läpi.</a:t>
            </a:r>
          </a:p>
          <a:p>
            <a:r>
              <a:rPr lang="fi-FI" dirty="0" smtClean="0"/>
              <a:t>Pasta kuivatetaan muotoilin jälkeen</a:t>
            </a:r>
          </a:p>
          <a:p>
            <a:r>
              <a:rPr lang="fi-FI" dirty="0" smtClean="0"/>
              <a:t>Tuorepastaa ei kuivata, jolloin sen kypsymisaika on lyhyempi. 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Pastan valmistus</a:t>
            </a:r>
            <a:br>
              <a:rPr lang="fi-FI" dirty="0" smtClean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26547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dirty="0" smtClean="0"/>
              <a:t>Ohra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7994" y="2564904"/>
            <a:ext cx="3960440" cy="36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831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dirty="0" smtClean="0"/>
              <a:t>Ruis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564904"/>
            <a:ext cx="3816424" cy="3240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1922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dirty="0" smtClean="0"/>
              <a:t>Vehnä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2420888"/>
            <a:ext cx="4032447" cy="3952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1058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 jauhoja</a:t>
            </a:r>
          </a:p>
          <a:p>
            <a:endParaRPr lang="fi-FI" dirty="0" smtClean="0"/>
          </a:p>
          <a:p>
            <a:r>
              <a:rPr lang="fi-FI" dirty="0" smtClean="0"/>
              <a:t> hiutaleita</a:t>
            </a:r>
          </a:p>
          <a:p>
            <a:endParaRPr lang="fi-FI" dirty="0" smtClean="0"/>
          </a:p>
          <a:p>
            <a:r>
              <a:rPr lang="fi-FI" dirty="0" smtClean="0"/>
              <a:t> suurimoita </a:t>
            </a:r>
          </a:p>
          <a:p>
            <a:endParaRPr lang="fi-FI" dirty="0" smtClean="0"/>
          </a:p>
          <a:p>
            <a:r>
              <a:rPr lang="fi-FI" dirty="0" smtClean="0"/>
              <a:t> leseitä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252728"/>
          </a:xfrm>
        </p:spPr>
        <p:txBody>
          <a:bodyPr/>
          <a:lstStyle/>
          <a:p>
            <a:r>
              <a:rPr lang="fi-FI" dirty="0" smtClean="0"/>
              <a:t>Viljan jyvistä saadaan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94951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ulukk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453301"/>
              </p:ext>
            </p:extLst>
          </p:nvPr>
        </p:nvGraphicFramePr>
        <p:xfrm>
          <a:off x="251520" y="260648"/>
          <a:ext cx="8712968" cy="62186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442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604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47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400" dirty="0">
                          <a:effectLst/>
                        </a:rPr>
                        <a:t>viljavalmiste</a:t>
                      </a:r>
                      <a:endParaRPr lang="fi-FI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159" marR="37159" marT="37159" marB="37159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400" dirty="0" smtClean="0">
                          <a:effectLst/>
                        </a:rPr>
                        <a:t>valmistustapa</a:t>
                      </a:r>
                      <a:endParaRPr lang="fi-FI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159" marR="37159" marT="37159" marB="37159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400" dirty="0">
                          <a:effectLst/>
                        </a:rPr>
                        <a:t>käyttötarkoitus</a:t>
                      </a:r>
                      <a:endParaRPr lang="fi-FI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159" marR="37159" marT="37159" marB="3715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80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400" dirty="0">
                          <a:effectLst/>
                        </a:rPr>
                        <a:t>suurimot</a:t>
                      </a:r>
                      <a:endParaRPr lang="fi-FI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159" marR="37159" marT="37159" marB="37159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200" dirty="0">
                          <a:effectLst/>
                        </a:rPr>
                        <a:t>kokonaisia tai rikottuja jyviä, jotka valmistetaan hiomalla jyvän uloimpia kuorikerroksia. </a:t>
                      </a:r>
                      <a:endParaRPr lang="fi-FI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159" marR="37159" marT="37159" marB="37159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200" dirty="0">
                          <a:effectLst/>
                        </a:rPr>
                        <a:t>Soveltuvat pitkään haudutettavien uunipuurojen valmistukseen, risottoihin, karjalanpiirakoiden täytteeksi sekä pata- ja laatikkoruokiin.</a:t>
                      </a:r>
                      <a:endParaRPr lang="fi-FI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159" marR="37159" marT="37159" marB="3715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28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400" dirty="0">
                          <a:effectLst/>
                        </a:rPr>
                        <a:t>hiutaleet </a:t>
                      </a:r>
                      <a:endParaRPr lang="fi-FI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159" marR="37159" marT="37159" marB="37159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200" dirty="0">
                          <a:effectLst/>
                        </a:rPr>
                        <a:t>valmistetaan leikatuista jyvistä esikypsyttämällä, höyryttämällä ja litistämällä ne hiutaleiksi.</a:t>
                      </a:r>
                      <a:endParaRPr lang="fi-FI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159" marR="37159" marT="37159" marB="37159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200" dirty="0">
                          <a:effectLst/>
                        </a:rPr>
                        <a:t>Hiutaleista voi valmistaa puuroa tai käyttää ruokaleipä- ja sämpylätaikinoiden osana.</a:t>
                      </a:r>
                      <a:endParaRPr lang="fi-FI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159" marR="37159" marT="37159" marB="3715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93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400" dirty="0">
                          <a:effectLst/>
                        </a:rPr>
                        <a:t>jauhot </a:t>
                      </a:r>
                      <a:endParaRPr lang="fi-FI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159" marR="37159" marT="37159" marB="37159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200" dirty="0">
                          <a:effectLst/>
                        </a:rPr>
                        <a:t>hienoin jyvistä jauhettu jauhatustuote. Eri jauholaatujen karkeusaste vaihtelee. </a:t>
                      </a:r>
                      <a:endParaRPr lang="fi-FI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159" marR="37159" marT="37159" marB="37159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200" dirty="0">
                          <a:effectLst/>
                        </a:rPr>
                        <a:t>Jauhoja käytetään erilaisiin taikinoihin ja puuroihin. </a:t>
                      </a:r>
                      <a:endParaRPr lang="fi-FI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159" marR="37159" marT="37159" marB="3715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984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400" dirty="0">
                          <a:effectLst/>
                        </a:rPr>
                        <a:t>leseet </a:t>
                      </a:r>
                      <a:endParaRPr lang="fi-FI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159" marR="37159" marT="37159" marB="37159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200" dirty="0">
                          <a:effectLst/>
                        </a:rPr>
                        <a:t>jyvän uloimpia kuorikerroksia.</a:t>
                      </a:r>
                      <a:endParaRPr lang="fi-FI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159" marR="37159" marT="37159" marB="37159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200" dirty="0">
                          <a:effectLst/>
                        </a:rPr>
                        <a:t>Leseillä voi lisätä ruokavalion kuitupitoisuutta. Niitä voi käyttää sellaisenaan jogurtin, viilin tai maidon kanssa tai lisätä taikinoiden joukkoon tai puuroihin ja velleihin. Kauraleseistä voi valmistaa maukkaan puuron.</a:t>
                      </a:r>
                      <a:endParaRPr lang="fi-FI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159" marR="37159" marT="37159" marB="37159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984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400" dirty="0">
                          <a:effectLst/>
                        </a:rPr>
                        <a:t>jyvän alkiot </a:t>
                      </a:r>
                      <a:endParaRPr lang="fi-FI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159" marR="37159" marT="37159" marB="37159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200" dirty="0">
                          <a:effectLst/>
                        </a:rPr>
                        <a:t>valmistetaan irrottamalla jyvästä liuskemainen alkio-osa. </a:t>
                      </a:r>
                      <a:endParaRPr lang="fi-FI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159" marR="37159" marT="37159" marB="37159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200" dirty="0">
                          <a:effectLst/>
                        </a:rPr>
                        <a:t>Sisältävät runsaasti vitamiineja, kivennäisaineita, ravintokuituja ja proteiineja. Alkioita voi lisätä puuroihin, velleihin ja leivonnaisiin, käyttää jogurtin kanssa tai korvata niillä korppujauhot lihamurekeseoksessa. </a:t>
                      </a:r>
                      <a:endParaRPr lang="fi-FI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159" marR="37159" marT="37159" marB="37159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986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400" dirty="0">
                          <a:effectLst/>
                        </a:rPr>
                        <a:t>maltaat </a:t>
                      </a:r>
                      <a:endParaRPr lang="fi-FI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159" marR="37159" marT="37159" marB="37159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200" dirty="0">
                          <a:effectLst/>
                        </a:rPr>
                        <a:t>valmistetaan ohran tai rukiin jyvistä. Jyvät idätetään kosteassa ja lämpimässä.</a:t>
                      </a:r>
                      <a:endParaRPr lang="fi-FI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159" marR="37159" marT="37159" marB="37159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200" dirty="0">
                          <a:effectLst/>
                        </a:rPr>
                        <a:t>Ruismaltaista valmistetaan mämmiä tai karkeita kaljamaltaita. Ohramaltaista valmistetaan olutta.</a:t>
                      </a:r>
                      <a:endParaRPr lang="fi-FI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159" marR="37159" marT="37159" marB="37159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5366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Jyvässä eli viljakasvin siemenessä on runsaasti ravintoaineita, jotka ovat jakaantuneet epätasaisesti eri jyvän osiin. </a:t>
            </a:r>
            <a:endParaRPr lang="fi-FI" dirty="0" smtClean="0"/>
          </a:p>
          <a:p>
            <a:r>
              <a:rPr lang="fi-FI" dirty="0" smtClean="0"/>
              <a:t>Jyvästä </a:t>
            </a:r>
            <a:r>
              <a:rPr lang="fi-FI" dirty="0"/>
              <a:t>valmistetaan monia jauhatustuotteita, jotka ovat ravintoarvoltaan ja käyttötarkoitukseltaan erilaisia.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JYVÄ</a:t>
            </a:r>
            <a:br>
              <a:rPr lang="fi-FI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39050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altomuoto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altomuoto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Aaltomuoto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80</TotalTime>
  <Words>1046</Words>
  <Application>Microsoft Office PowerPoint</Application>
  <PresentationFormat>Näytössä katseltava diaesitys (4:3)</PresentationFormat>
  <Paragraphs>155</Paragraphs>
  <Slides>35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35</vt:i4>
      </vt:variant>
    </vt:vector>
  </HeadingPairs>
  <TitlesOfParts>
    <vt:vector size="40" baseType="lpstr">
      <vt:lpstr>Calibri</vt:lpstr>
      <vt:lpstr>Candara</vt:lpstr>
      <vt:lpstr>Symbol</vt:lpstr>
      <vt:lpstr>Times New Roman</vt:lpstr>
      <vt:lpstr>Aaltomuoto</vt:lpstr>
      <vt:lpstr>VILJAVALMISTEET </vt:lpstr>
      <vt:lpstr>PowerPoint-esitys</vt:lpstr>
      <vt:lpstr>Kotimaiset viljat</vt:lpstr>
      <vt:lpstr>PowerPoint-esitys</vt:lpstr>
      <vt:lpstr>PowerPoint-esitys</vt:lpstr>
      <vt:lpstr>PowerPoint-esitys</vt:lpstr>
      <vt:lpstr>Viljan jyvistä saadaan</vt:lpstr>
      <vt:lpstr>PowerPoint-esitys</vt:lpstr>
      <vt:lpstr>JYVÄ </vt:lpstr>
      <vt:lpstr>Jyvän ravinteet </vt:lpstr>
      <vt:lpstr>Jyvän rakenne </vt:lpstr>
      <vt:lpstr>Jauhatustuotteet </vt:lpstr>
      <vt:lpstr>Vehnä  </vt:lpstr>
      <vt:lpstr>Grahamjauhot eli täysjyvävehnäjauhot </vt:lpstr>
      <vt:lpstr>Hiivaleipäjauhot</vt:lpstr>
      <vt:lpstr>Erikoisvehnäjauhot eli ydinvehnäjauhot </vt:lpstr>
      <vt:lpstr>Puolikarkeat vehnäjauhot </vt:lpstr>
      <vt:lpstr>Karkeat vehnäjauhot </vt:lpstr>
      <vt:lpstr>Mannasuurimot</vt:lpstr>
      <vt:lpstr>Tummat mannasuurimot </vt:lpstr>
      <vt:lpstr>Ruis </vt:lpstr>
      <vt:lpstr>Ruisjauhot</vt:lpstr>
      <vt:lpstr>Sihtiruisjauhot</vt:lpstr>
      <vt:lpstr>Ohra</vt:lpstr>
      <vt:lpstr>Ohrajauhot</vt:lpstr>
      <vt:lpstr>Ohrasuurimot</vt:lpstr>
      <vt:lpstr>Kaura </vt:lpstr>
      <vt:lpstr>Kaurahiutaleet</vt:lpstr>
      <vt:lpstr>Riisi</vt:lpstr>
      <vt:lpstr>PowerPoint-esitys</vt:lpstr>
      <vt:lpstr>PowerPoint-esitys</vt:lpstr>
      <vt:lpstr>Riisi</vt:lpstr>
      <vt:lpstr>Riisi</vt:lpstr>
      <vt:lpstr>Pasta</vt:lpstr>
      <vt:lpstr>Pastan valmistus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VILJAVALMISTEET </dc:title>
  <dc:creator>malli</dc:creator>
  <cp:lastModifiedBy>Mari Ekman</cp:lastModifiedBy>
  <cp:revision>18</cp:revision>
  <cp:lastPrinted>2013-08-27T06:44:11Z</cp:lastPrinted>
  <dcterms:created xsi:type="dcterms:W3CDTF">2012-08-16T07:13:12Z</dcterms:created>
  <dcterms:modified xsi:type="dcterms:W3CDTF">2017-05-04T11:24:28Z</dcterms:modified>
</cp:coreProperties>
</file>