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67" r:id="rId5"/>
    <p:sldId id="278" r:id="rId6"/>
    <p:sldId id="290" r:id="rId7"/>
    <p:sldId id="292" r:id="rId8"/>
    <p:sldId id="283" r:id="rId9"/>
    <p:sldId id="293" r:id="rId10"/>
    <p:sldId id="291" r:id="rId11"/>
    <p:sldId id="285" r:id="rId12"/>
    <p:sldId id="286" r:id="rId13"/>
    <p:sldId id="284" r:id="rId14"/>
    <p:sldId id="287" r:id="rId15"/>
    <p:sldId id="289" r:id="rId16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98" d="100"/>
          <a:sy n="98" d="100"/>
        </p:scale>
        <p:origin x="110" y="101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A4E5FF-11EE-4CAC-B83C-3F3008B40F4B}" type="datetime1">
              <a:rPr lang="fi-FI" smtClean="0"/>
              <a:t>25.8.2021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FE21706-A104-49C6-BF3F-CDF6364538B3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5BB11E1-E749-4F33-AE30-33831F69A787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Soikio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/>
            </a:p>
          </p:txBody>
        </p:sp>
        <p:sp>
          <p:nvSpPr>
            <p:cNvPr id="9" name="Soikio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/>
            </a:p>
          </p:txBody>
        </p:sp>
        <p:grpSp>
          <p:nvGrpSpPr>
            <p:cNvPr id="10" name="Ryhmä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uora yhdysviiva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Ryhmä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Soikio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/>
            </a:p>
          </p:txBody>
        </p:sp>
        <p:sp>
          <p:nvSpPr>
            <p:cNvPr id="15" name="Soikio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/>
            </a:p>
          </p:txBody>
        </p:sp>
        <p:grpSp>
          <p:nvGrpSpPr>
            <p:cNvPr id="16" name="Ryhmä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uora yhdysviiva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uora yhdysviiva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7FB431-E1EB-49B6-8E23-F196589BBA3D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F60F68-A995-4A93-AFC9-B4994DA00F6A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EE02C3-8EBA-4499-B028-B1292A63DA48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2CDEA-C440-47FB-BD62-3A8D5C1F4E00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  <p:grpSp>
        <p:nvGrpSpPr>
          <p:cNvPr id="13" name="Ryhmä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Soikio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Soikio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Ryhmä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uora yhdysviiva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uora yhdysviiva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CD1171-1299-4004-8703-F9B77E7AC14D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89143B-0857-41BB-B2CC-FBF56E85F638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55FF8F-B2AD-480C-A3C7-5A8EF53460AB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FBEADE-DFF0-4EA1-BABF-43C45BA12CCE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48E6EF-7849-467F-903E-AD157065D4CC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8" name="Suorakulmi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89B191-21B9-4C53-BB3B-BC7441836810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2400" noProof="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BA48EBA0-9BFC-40E9-AF67-253D60C82C6F}" type="datetime1">
              <a:rPr lang="fi-FI" smtClean="0"/>
              <a:pPr/>
              <a:t>25.8.2021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_TO8VlAsw" TargetMode="External"/><Relationship Id="rId2" Type="http://schemas.openxmlformats.org/officeDocument/2006/relationships/hyperlink" Target="https://vimeo.com/1459792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stensivut.fi/assets/Uploads/Lapsen-oikeudet-esite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#/fi/varhaiskasvatus/1266381/tekstikappale/12918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koulutus-ja-tutkinnot/perusopetuksen-opetussuunnitelman-ydinasiat" TargetMode="External"/><Relationship Id="rId2" Type="http://schemas.openxmlformats.org/officeDocument/2006/relationships/hyperlink" Target="https://www.oph.fi/fi/koulutus-ja-tutkinnot/varhaiskasvatussuunnitelman-perusteet-pahkinankuores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stensuojelu.info/lastensuojelun-perusta/" TargetMode="External"/><Relationship Id="rId4" Type="http://schemas.openxmlformats.org/officeDocument/2006/relationships/hyperlink" Target="https://www.kouvola.fi/wp-content/uploads/2019/06/Kouvolan_varhaiskasvatussuunnitelma_010819_alkaen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misoikeuskeskus.fi/ihmisoikeudet/perus-ja-ihmisoikeudet-euroopan-/" TargetMode="External"/><Relationship Id="rId2" Type="http://schemas.openxmlformats.org/officeDocument/2006/relationships/hyperlink" Target="https://www.youtube.com/watch?v=BoSUAReevM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Kasvatus- ja ohjausalaa koskeva lainsäädäntö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err="1"/>
              <a:t>Amko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E89667-B3F8-4D65-B626-DA4E5123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YK:N LASTENOIKEUKSIEN SOPIMUS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C12818-39E9-4FC9-A573-952E3A84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Tuli kansainvälisesti voimaan 2.9.1990. </a:t>
            </a:r>
          </a:p>
          <a:p>
            <a:r>
              <a:rPr lang="fi-FI" dirty="0"/>
              <a:t>Sopimus on ollut Suomessa voimassa laintasoisena vuodesta 1991.</a:t>
            </a:r>
          </a:p>
          <a:p>
            <a:r>
              <a:rPr lang="fi-FI" dirty="0"/>
              <a:t>Lapsen oikeuksien sopimus on maailman laajimmin voimaansaatettu ihmisoikeussopimus. </a:t>
            </a:r>
          </a:p>
          <a:p>
            <a:r>
              <a:rPr lang="fi-FI" dirty="0"/>
              <a:t>Lapsen oikeuksien sopimus koskee kaikkia alle 18-vuotiaita henkilöitä</a:t>
            </a:r>
          </a:p>
          <a:p>
            <a:r>
              <a:rPr lang="fi-FI" dirty="0"/>
              <a:t>Sopimuksen tärkein tavoite on terveyden, koulutuksen, tasa-arvon ja turvan takaaminen kaikille lapsille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7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44B2A-D2C1-4ACB-B6CD-350D0ED2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4435CE-7DEE-47FD-852D-8EB743AA3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Katso lasten oikeuksia koskeva videot</a:t>
            </a:r>
          </a:p>
          <a:p>
            <a:pPr lvl="1"/>
            <a:r>
              <a:rPr lang="fi-FI" dirty="0"/>
              <a:t> </a:t>
            </a:r>
            <a:r>
              <a:rPr lang="fi-FI" dirty="0">
                <a:hlinkClick r:id="rId2"/>
              </a:rPr>
              <a:t>https://vimeo.com/145979252</a:t>
            </a:r>
            <a:r>
              <a:rPr lang="fi-FI" dirty="0"/>
              <a:t> </a:t>
            </a:r>
            <a:r>
              <a:rPr lang="fi-FI" dirty="0" smtClean="0"/>
              <a:t>(3,04min)</a:t>
            </a:r>
            <a:endParaRPr lang="fi-FI" dirty="0"/>
          </a:p>
          <a:p>
            <a:pPr lvl="1">
              <a:spcBef>
                <a:spcPts val="1800"/>
              </a:spcBef>
              <a:buClr>
                <a:srgbClr val="6A3A20"/>
              </a:buClr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  <a:hlinkClick r:id="rId3"/>
              </a:rPr>
              <a:t>https://www.youtube.com/watch?v=M4_TO8VlAsw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fi-FI" b="0" i="0" u="none" strike="noStrike" kern="1200" cap="none" spc="0" normalizeH="0" baseline="0" noProof="0" dirty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(7,17min)</a:t>
            </a:r>
            <a:endParaRPr lang="fi-FI" dirty="0"/>
          </a:p>
          <a:p>
            <a:r>
              <a:rPr lang="fi-FI" dirty="0"/>
              <a:t>Tutustu lastenoikeuksien sopimukseen sivulla</a:t>
            </a:r>
          </a:p>
          <a:p>
            <a:pPr marL="0" indent="0">
              <a:buNone/>
            </a:pPr>
            <a:r>
              <a:rPr lang="fi-FI" dirty="0">
                <a:solidFill>
                  <a:schemeClr val="tx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https://www.lastensivut.fi/assets/Uploads/Lapsen-oikeudet-esite.pdf</a:t>
            </a:r>
            <a:r>
              <a:rPr lang="fi-F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endParaRPr lang="fi-FI" dirty="0"/>
          </a:p>
          <a:p>
            <a:r>
              <a:rPr lang="fi-FI" dirty="0"/>
              <a:t>Nosta  sopimuksesta esiin mielestäsi kolme tärkeää lain kohtaa:</a:t>
            </a:r>
          </a:p>
          <a:p>
            <a:pPr lvl="1"/>
            <a:r>
              <a:rPr lang="fi-FI" dirty="0"/>
              <a:t>joita ilman lapsi ei voi elää</a:t>
            </a:r>
          </a:p>
          <a:p>
            <a:pPr lvl="1"/>
            <a:r>
              <a:rPr lang="fi-FI" dirty="0"/>
              <a:t>joiden avulla lapsi voi saada hyvän tulevaisuuden</a:t>
            </a:r>
          </a:p>
          <a:p>
            <a:pPr lvl="1"/>
            <a:r>
              <a:rPr lang="fi-FI" dirty="0"/>
              <a:t>jotka auttavat lasta nauttimaan elämästä</a:t>
            </a:r>
          </a:p>
          <a:p>
            <a:r>
              <a:rPr lang="fi-FI" dirty="0"/>
              <a:t>Pohdi, miten nämä valitsemasi yhdeksän kohtaa toteutuvat Suomessa. </a:t>
            </a:r>
          </a:p>
          <a:p>
            <a:r>
              <a:rPr lang="fi-FI" dirty="0"/>
              <a:t>Palauta pohdintasi </a:t>
            </a:r>
            <a:r>
              <a:rPr lang="fi-FI" dirty="0" err="1"/>
              <a:t>Peda.nettiin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7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05493C-D24C-4DA5-82F2-A2180922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B7A4B3-38CC-4E55-8F02-84E27C6A6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https://eperusteet.opintopolku.fi/#/fi/varhaiskasvatus/1266381/tekstikappale/1291820</a:t>
            </a:r>
            <a:r>
              <a:rPr lang="fi-FI" dirty="0"/>
              <a:t> </a:t>
            </a:r>
          </a:p>
          <a:p>
            <a:r>
              <a:rPr lang="fi-FI" dirty="0"/>
              <a:t>Kasvatus- ja ohjausalan käsikirja s. </a:t>
            </a:r>
            <a:r>
              <a:rPr lang="fi-FI"/>
              <a:t>51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93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/>
          <a:p>
            <a:pPr rtl="0"/>
            <a:r>
              <a:rPr lang="fi-FI" dirty="0"/>
              <a:t>AMMATTITAITOVAATIMUKSET</a:t>
            </a:r>
            <a:br>
              <a:rPr lang="fi-FI" dirty="0"/>
            </a:b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dirty="0"/>
              <a:t>K5 : Opiskelija toimii alaa ohjaavan lainsäädännön, asiakirjojen ja arvopohjan mukaisesti, perustelee niiden pohjalta tekemiään ratkaisuja sekä ymmärtää lainsäädännön ja asiakirjojen merkityksen työssään.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0BDAE0-50C4-4DA6-AA9C-A0712C99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ARVOPOHJAT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5A4B0C-E77B-4992-BACB-D52A07DC9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VARHAISKASVATUS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A7E778-FF90-4135-BCA1-0B3D296743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  <a:p>
            <a:pPr lvl="1"/>
            <a:r>
              <a:rPr lang="fi-FI" dirty="0"/>
              <a:t>Lapsuuden itseisarvo</a:t>
            </a:r>
          </a:p>
          <a:p>
            <a:pPr lvl="1"/>
            <a:r>
              <a:rPr lang="fi-FI" dirty="0"/>
              <a:t>Ihmisenä kasvaminen</a:t>
            </a:r>
          </a:p>
          <a:p>
            <a:pPr lvl="1"/>
            <a:r>
              <a:rPr lang="fi-FI" dirty="0"/>
              <a:t>Lapsen oikeudet</a:t>
            </a:r>
          </a:p>
          <a:p>
            <a:pPr lvl="1"/>
            <a:r>
              <a:rPr lang="fi-FI" dirty="0"/>
              <a:t>Yhdenvertaisuus, tasa-arvo ja moninaisuus</a:t>
            </a:r>
          </a:p>
          <a:p>
            <a:pPr lvl="1"/>
            <a:r>
              <a:rPr lang="fi-FI" dirty="0"/>
              <a:t>Perheiden monimuotoisuus</a:t>
            </a:r>
          </a:p>
          <a:p>
            <a:pPr lvl="1"/>
            <a:r>
              <a:rPr lang="fi-FI" dirty="0"/>
              <a:t>Terveellinen ja kestävä elämäntapa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1FBE1CD-EEB8-4AAF-9176-E33DC4287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PERUSOPETUS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BF096FF-717A-4C26-A942-E60F977A42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  <a:p>
            <a:pPr lvl="1"/>
            <a:r>
              <a:rPr lang="fi-FI" dirty="0"/>
              <a:t>Oppilaan ainutlaatuisuus ja oikeus hyvään opetukseen</a:t>
            </a:r>
          </a:p>
          <a:p>
            <a:pPr lvl="1"/>
            <a:r>
              <a:rPr lang="fi-FI" dirty="0"/>
              <a:t>Ihmisyys, sivistys, tasa-arvo ja demokratia</a:t>
            </a:r>
          </a:p>
          <a:p>
            <a:pPr lvl="1"/>
            <a:r>
              <a:rPr lang="fi-FI" dirty="0"/>
              <a:t>Kulttuurien moninaisuus rikkautena</a:t>
            </a:r>
          </a:p>
          <a:p>
            <a:pPr lvl="1"/>
            <a:r>
              <a:rPr lang="fi-FI" dirty="0"/>
              <a:t>Kestävän elämäntavan välttämättömyys</a:t>
            </a:r>
          </a:p>
        </p:txBody>
      </p:sp>
    </p:spTree>
    <p:extLst>
      <p:ext uri="{BB962C8B-B14F-4D97-AF65-F5344CB8AC3E}">
        <p14:creationId xmlns:p14="http://schemas.microsoft.com/office/powerpoint/2010/main" val="25102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Kasvatusalan ammattilaisen arvoja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Itsemääräämisoikeus</a:t>
            </a:r>
          </a:p>
          <a:p>
            <a:r>
              <a:rPr lang="fi-FI" dirty="0" smtClean="0"/>
              <a:t>Oikeudenmukaisuus</a:t>
            </a:r>
          </a:p>
          <a:p>
            <a:r>
              <a:rPr lang="fi-FI" dirty="0" smtClean="0"/>
              <a:t>Tasa-arvo</a:t>
            </a:r>
          </a:p>
          <a:p>
            <a:r>
              <a:rPr lang="fi-FI" dirty="0" smtClean="0"/>
              <a:t>Vastuullisuus</a:t>
            </a:r>
          </a:p>
          <a:p>
            <a:r>
              <a:rPr lang="fi-FI" dirty="0" smtClean="0"/>
              <a:t>Yhteisöllisyys</a:t>
            </a:r>
          </a:p>
          <a:p>
            <a:r>
              <a:rPr lang="fi-FI" dirty="0" smtClean="0"/>
              <a:t>Aito välittäminen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814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A4E6A1-A561-4DB9-9693-7684380A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TYÖTÄ OHJAAVA LAINSÄÄDÄNTÖ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203C41-937E-4944-AAAA-4E847CFB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Työtehtävästä ja työorganisaatiosta riippuen kasvatus- ja ohjausalan työtä voi ohjata mm. seuraavat lait, sopimukset ja ohjeet: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Varhaiskasvatuslaki 540/2018</a:t>
            </a:r>
          </a:p>
          <a:p>
            <a:pPr lvl="1"/>
            <a:r>
              <a:rPr lang="fi-FI" dirty="0"/>
              <a:t>Perusopetuslaki 682/1998</a:t>
            </a:r>
          </a:p>
          <a:p>
            <a:pPr lvl="1"/>
            <a:r>
              <a:rPr lang="fi-FI" dirty="0"/>
              <a:t>Sosiaalihuoltolaki 1301/2014</a:t>
            </a:r>
          </a:p>
          <a:p>
            <a:pPr lvl="1"/>
            <a:r>
              <a:rPr lang="fi-FI" dirty="0"/>
              <a:t>Lastensuojelulaki 417/2007</a:t>
            </a:r>
          </a:p>
          <a:p>
            <a:pPr lvl="1"/>
            <a:r>
              <a:rPr lang="fi-FI" dirty="0"/>
              <a:t>Laki asiakkaan asemasta ja oikeuksista 812/2000</a:t>
            </a:r>
          </a:p>
          <a:p>
            <a:pPr lvl="1"/>
            <a:r>
              <a:rPr lang="fi-FI" dirty="0"/>
              <a:t>Laki kehitysvammaisen erityshuollosta 519/1977</a:t>
            </a:r>
          </a:p>
          <a:p>
            <a:pPr lvl="1"/>
            <a:r>
              <a:rPr lang="fi-FI" dirty="0"/>
              <a:t>Nuorisolaki 1285/2016</a:t>
            </a:r>
          </a:p>
          <a:p>
            <a:pPr marL="548640" marR="0" lvl="1" indent="-246888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3A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Laki lasten kanssa työskentelevien rikostaustan selvittämisestä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90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Learning </a:t>
            </a:r>
            <a:r>
              <a:rPr lang="fi-FI" dirty="0" err="1" smtClean="0"/>
              <a:t>caf</a:t>
            </a:r>
            <a:r>
              <a:rPr lang="fi-FI" dirty="0" err="1"/>
              <a:t>è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Valitaan 5 hengen ryhmissä joku ryhmää puhutteleva kohta varhaiskasvatuslaista tai perusopetuslaista</a:t>
            </a:r>
          </a:p>
          <a:p>
            <a:r>
              <a:rPr lang="fi-FI" dirty="0" smtClean="0"/>
              <a:t>Ryhmä valitsee itselleen puheenjohtajan, joka kirjaa ryhmän ajatuksia lainkohdasta isolle ”</a:t>
            </a:r>
            <a:r>
              <a:rPr lang="fi-FI" dirty="0" err="1" smtClean="0"/>
              <a:t>fläpille</a:t>
            </a:r>
            <a:r>
              <a:rPr lang="fi-FI" dirty="0" smtClean="0"/>
              <a:t>”</a:t>
            </a:r>
          </a:p>
          <a:p>
            <a:pPr lvl="1"/>
            <a:r>
              <a:rPr lang="fi-FI" dirty="0" smtClean="0"/>
              <a:t>Voitte pohtia vastauksia mm. seuraaviin kysymyksiin: ”Miten kohta vaikuttaa omaan työhöni varhaiskasvatuksessa/koulussa?”, ”Miksi kyseinen kohta on kirjattu lakiin?”, ”Mikä saattaa estää lain toteutumista?”</a:t>
            </a:r>
          </a:p>
          <a:p>
            <a:pPr marL="301752" lvl="1" indent="0">
              <a:buNone/>
            </a:pPr>
            <a:endParaRPr lang="fi-FI" dirty="0" smtClean="0"/>
          </a:p>
          <a:p>
            <a:pPr lvl="0">
              <a:buClr>
                <a:srgbClr val="6A3A20"/>
              </a:buClr>
            </a:pPr>
            <a:r>
              <a:rPr lang="fi-FI" dirty="0" smtClean="0">
                <a:solidFill>
                  <a:srgbClr val="6A3A20"/>
                </a:solidFill>
              </a:rPr>
              <a:t>Keskustelu kestää n. 10 minuuttia, minkä jälkeen puheenjohtaja jää ”</a:t>
            </a:r>
            <a:r>
              <a:rPr lang="fi-FI" dirty="0" err="1" smtClean="0">
                <a:solidFill>
                  <a:srgbClr val="6A3A20"/>
                </a:solidFill>
              </a:rPr>
              <a:t>fläpin</a:t>
            </a:r>
            <a:r>
              <a:rPr lang="fi-FI" dirty="0" smtClean="0">
                <a:solidFill>
                  <a:srgbClr val="6A3A20"/>
                </a:solidFill>
              </a:rPr>
              <a:t>” luo ja muu ryhmä siirtyy seuraavalle ”</a:t>
            </a:r>
            <a:r>
              <a:rPr lang="fi-FI" dirty="0" err="1" smtClean="0">
                <a:solidFill>
                  <a:srgbClr val="6A3A20"/>
                </a:solidFill>
              </a:rPr>
              <a:t>fläpille</a:t>
            </a:r>
            <a:r>
              <a:rPr lang="fi-FI" dirty="0" smtClean="0">
                <a:solidFill>
                  <a:srgbClr val="6A3A20"/>
                </a:solidFill>
              </a:rPr>
              <a:t>”</a:t>
            </a:r>
            <a:endParaRPr lang="fi-FI" dirty="0">
              <a:solidFill>
                <a:srgbClr val="6A3A20"/>
              </a:solidFill>
            </a:endParaRPr>
          </a:p>
          <a:p>
            <a:pPr marL="301752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39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TYÖTÄ OHJAAVIA SUUNNITELMIA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/>
              <a:t>Varhaiskasvatussuunnitelman perusteet </a:t>
            </a:r>
            <a:r>
              <a:rPr lang="fi-FI" dirty="0">
                <a:hlinkClick r:id="rId2"/>
              </a:rPr>
              <a:t>https://www.oph.fi/fi/koulutus-ja-tutkinnot/varhaiskasvatussuunnitelman-perusteet-pahkinankuoressa</a:t>
            </a:r>
            <a:r>
              <a:rPr lang="fi-FI" dirty="0"/>
              <a:t>  </a:t>
            </a:r>
          </a:p>
          <a:p>
            <a:pPr lvl="1"/>
            <a:r>
              <a:rPr lang="fi-FI" dirty="0"/>
              <a:t>Perusopetussuunnitelma </a:t>
            </a:r>
            <a:r>
              <a:rPr lang="fi-FI" dirty="0">
                <a:hlinkClick r:id="rId3"/>
              </a:rPr>
              <a:t>https://www.oph.fi/fi/koulutus-ja-tutkinnot/perusopetuksen-opetussuunnitelman-ydinasiat</a:t>
            </a:r>
            <a:r>
              <a:rPr lang="fi-FI" dirty="0"/>
              <a:t>  </a:t>
            </a:r>
          </a:p>
          <a:p>
            <a:pPr lvl="1"/>
            <a:r>
              <a:rPr lang="fi-FI" dirty="0"/>
              <a:t>Kouvolan kaupungin varhaiskasvatussuunnitelma </a:t>
            </a:r>
            <a:r>
              <a:rPr lang="fi-FI" dirty="0">
                <a:hlinkClick r:id="rId4"/>
              </a:rPr>
              <a:t>https://www.kouvola.fi/wp-content/uploads/2019/06/Kouvolan_varhaiskasvatussuunnitelma_010819_alkaen.pdf</a:t>
            </a:r>
            <a:endParaRPr lang="fi-FI" dirty="0"/>
          </a:p>
          <a:p>
            <a:pPr lvl="1"/>
            <a:r>
              <a:rPr lang="fi-FI" dirty="0"/>
              <a:t>Lastensuojelun perusta </a:t>
            </a:r>
            <a:r>
              <a:rPr lang="fi-FI" dirty="0">
                <a:hlinkClick r:id="rId5"/>
              </a:rPr>
              <a:t>https://www.lastensuojelu.info/lastensuojelun-perusta/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55FCCF-6533-4145-A631-519BAFDF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3260E9-6AD4-42D1-9928-F71AFDB6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Valitkaa pienryhmissä joku </a:t>
            </a:r>
            <a:r>
              <a:rPr lang="fi-FI" dirty="0" smtClean="0"/>
              <a:t>edellisten diojen laeista/suunnitelmista</a:t>
            </a:r>
            <a:endParaRPr lang="fi-FI" dirty="0"/>
          </a:p>
          <a:p>
            <a:r>
              <a:rPr lang="fi-FI" dirty="0"/>
              <a:t>Tutustukaa </a:t>
            </a:r>
            <a:r>
              <a:rPr lang="fi-FI" dirty="0" smtClean="0"/>
              <a:t>niihin </a:t>
            </a:r>
            <a:r>
              <a:rPr lang="fi-FI" dirty="0"/>
              <a:t>pääpiirteittäin</a:t>
            </a:r>
          </a:p>
          <a:p>
            <a:r>
              <a:rPr lang="fi-FI" dirty="0"/>
              <a:t>Tehkää laista esitys:</a:t>
            </a:r>
          </a:p>
          <a:p>
            <a:pPr lvl="1"/>
            <a:r>
              <a:rPr lang="fi-FI" dirty="0"/>
              <a:t>Mitä keskeisiä asioita </a:t>
            </a:r>
            <a:r>
              <a:rPr lang="fi-FI" dirty="0" smtClean="0"/>
              <a:t>laki/suunnitelma </a:t>
            </a:r>
            <a:r>
              <a:rPr lang="fi-FI" dirty="0"/>
              <a:t>määrittää? </a:t>
            </a:r>
          </a:p>
          <a:p>
            <a:pPr lvl="1"/>
            <a:r>
              <a:rPr lang="fi-FI" dirty="0" smtClean="0"/>
              <a:t>Miten laki/suunnitelma vaikuttaa </a:t>
            </a:r>
            <a:r>
              <a:rPr lang="fi-FI" dirty="0"/>
              <a:t>kasvatus- ja ohjausalan </a:t>
            </a:r>
            <a:r>
              <a:rPr lang="fi-FI" smtClean="0"/>
              <a:t>ammattilaisen työhön?</a:t>
            </a:r>
            <a:endParaRPr lang="fi-FI" dirty="0"/>
          </a:p>
          <a:p>
            <a:pPr marL="301752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3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709A3E-076E-4A52-B572-2AB952FB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PERUS- JA IHMISOIKEUDET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9AD39-C88C-4410-8241-AD8CB436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Open Sans"/>
              </a:rPr>
              <a:t>Katso alla </a:t>
            </a:r>
            <a:r>
              <a:rPr lang="fi-FI" b="0" i="0" dirty="0" smtClean="0">
                <a:solidFill>
                  <a:srgbClr val="333333"/>
                </a:solidFill>
                <a:effectLst/>
                <a:latin typeface="Open Sans"/>
              </a:rPr>
              <a:t>oleva video 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/>
              </a:rPr>
              <a:t>ja tutustu alla olevaan linkkiin. Pohdi, miten toteutat ihmisoikeuksia omassa elämässäsi sekä tulevana kasvatusalan ammattilaisena työpaikallasi. Kirjoita lyhyt pohdinta ja palauta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Open Sans"/>
              </a:rPr>
              <a:t>pedanetin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/>
              </a:rPr>
              <a:t> palautuskansioon.</a:t>
            </a:r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https://www.youtube.com/watch?v=BoSUAReevMM</a:t>
            </a:r>
            <a:r>
              <a:rPr lang="fi-FI" dirty="0"/>
              <a:t> </a:t>
            </a:r>
            <a:r>
              <a:rPr lang="fi-FI" dirty="0" smtClean="0"/>
              <a:t>(8,35min)</a:t>
            </a:r>
            <a:endParaRPr lang="fi-FI" dirty="0"/>
          </a:p>
          <a:p>
            <a:r>
              <a:rPr lang="fi-FI" dirty="0">
                <a:hlinkClick r:id="rId3"/>
              </a:rPr>
              <a:t>https://www.ihmisoikeuskeskus.fi/ihmisoikeudet/perus-ja-ihmisoikeudet-euroopan-/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0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inteinen kirjamalli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2_TF02801059" id="{F8F71DD3-9671-4225-99C0-49E05EEC9E73}" vid="{72C64DE4-9D24-4D13-B477-BAF22C893DDB}"/>
    </a:ext>
  </a:extLst>
</a:theme>
</file>

<file path=ppt/theme/theme2.xml><?xml version="1.0" encoding="utf-8"?>
<a:theme xmlns:a="http://schemas.openxmlformats.org/drawingml/2006/main" name="Office-te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4873beb7-5857-4685-be1f-d57550cc96c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438</Words>
  <Application>Microsoft Office PowerPoint</Application>
  <PresentationFormat>Mukautettu</PresentationFormat>
  <Paragraphs>79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Constantia</vt:lpstr>
      <vt:lpstr>Open Sans</vt:lpstr>
      <vt:lpstr>Perinteinen kirjamalli 16x9</vt:lpstr>
      <vt:lpstr>Kasvatus- ja ohjausalaa koskeva lainsäädäntö</vt:lpstr>
      <vt:lpstr>AMMATTITAITOVAATIMUKSET </vt:lpstr>
      <vt:lpstr>ARVOPOHJAT</vt:lpstr>
      <vt:lpstr>Kasvatusalan ammattilaisen arvoja</vt:lpstr>
      <vt:lpstr>TYÖTÄ OHJAAVA LAINSÄÄDÄNTÖ</vt:lpstr>
      <vt:lpstr>Learning cafè</vt:lpstr>
      <vt:lpstr>TYÖTÄ OHJAAVIA SUUNNITELMIA</vt:lpstr>
      <vt:lpstr>TEHTÄVÄ</vt:lpstr>
      <vt:lpstr>PERUS- JA IHMISOIKEUDET</vt:lpstr>
      <vt:lpstr>YK:N LASTENOIKEUKSIEN SOPIMUS</vt:lpstr>
      <vt:lpstr>TEHTÄVÄ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Kasvatus- ja ohjausalaa koskeva lainsäädäntö</dc:title>
  <dc:creator>Pekkanen Tiina</dc:creator>
  <cp:lastModifiedBy>Pekkanen Tiina</cp:lastModifiedBy>
  <cp:revision>24</cp:revision>
  <dcterms:created xsi:type="dcterms:W3CDTF">2021-01-18T13:20:12Z</dcterms:created>
  <dcterms:modified xsi:type="dcterms:W3CDTF">2021-08-25T10:19:49Z</dcterms:modified>
</cp:coreProperties>
</file>