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56" r:id="rId4"/>
  </p:sldMasterIdLst>
  <p:notesMasterIdLst>
    <p:notesMasterId r:id="rId30"/>
  </p:notesMasterIdLst>
  <p:sldIdLst>
    <p:sldId id="321" r:id="rId5"/>
    <p:sldId id="324" r:id="rId6"/>
    <p:sldId id="259" r:id="rId7"/>
    <p:sldId id="322" r:id="rId8"/>
    <p:sldId id="266" r:id="rId9"/>
    <p:sldId id="282" r:id="rId10"/>
    <p:sldId id="313" r:id="rId11"/>
    <p:sldId id="325" r:id="rId12"/>
    <p:sldId id="326" r:id="rId13"/>
    <p:sldId id="323" r:id="rId14"/>
    <p:sldId id="311" r:id="rId15"/>
    <p:sldId id="310" r:id="rId16"/>
    <p:sldId id="309" r:id="rId17"/>
    <p:sldId id="308" r:id="rId18"/>
    <p:sldId id="305" r:id="rId19"/>
    <p:sldId id="315" r:id="rId20"/>
    <p:sldId id="316" r:id="rId21"/>
    <p:sldId id="281" r:id="rId22"/>
    <p:sldId id="314" r:id="rId23"/>
    <p:sldId id="285" r:id="rId24"/>
    <p:sldId id="276" r:id="rId25"/>
    <p:sldId id="317" r:id="rId26"/>
    <p:sldId id="318" r:id="rId27"/>
    <p:sldId id="319" r:id="rId28"/>
    <p:sldId id="32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ana Asunmaa" initials="JA" lastIdx="1" clrIdx="0">
    <p:extLst>
      <p:ext uri="{19B8F6BF-5375-455C-9EA6-DF929625EA0E}">
        <p15:presenceInfo xmlns:p15="http://schemas.microsoft.com/office/powerpoint/2012/main" userId="S::JaanaA@laukaa.fi::22ed339e-ba44-4044-987c-9ae049ed41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737C56-B486-4A01-95A9-2BFB35DBF821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E4C34911-486A-496A-9B44-BF7CD7EE7BFE}">
      <dgm:prSet custT="1"/>
      <dgm:spPr/>
      <dgm:t>
        <a:bodyPr/>
        <a:lstStyle/>
        <a:p>
          <a:pPr>
            <a:defRPr b="1"/>
          </a:pPr>
          <a:r>
            <a:rPr lang="fi-FI" sz="1600" dirty="0"/>
            <a:t>Viesti yseille ja huoltajille kevään lopussa</a:t>
          </a:r>
          <a:endParaRPr lang="en-US" sz="1600" dirty="0"/>
        </a:p>
      </dgm:t>
    </dgm:pt>
    <dgm:pt modelId="{95A7673C-43B9-4B91-A728-13BEEC2D3CF1}" type="parTrans" cxnId="{12A5BF4B-726B-4294-8CA3-F8FDC2701027}">
      <dgm:prSet/>
      <dgm:spPr/>
      <dgm:t>
        <a:bodyPr/>
        <a:lstStyle/>
        <a:p>
          <a:endParaRPr lang="en-US"/>
        </a:p>
      </dgm:t>
    </dgm:pt>
    <dgm:pt modelId="{58F4B317-3520-4101-A68F-E19D00CB2F6D}" type="sibTrans" cxnId="{12A5BF4B-726B-4294-8CA3-F8FDC2701027}">
      <dgm:prSet/>
      <dgm:spPr/>
      <dgm:t>
        <a:bodyPr/>
        <a:lstStyle/>
        <a:p>
          <a:endParaRPr lang="en-US"/>
        </a:p>
      </dgm:t>
    </dgm:pt>
    <dgm:pt modelId="{3F5B6DEE-36D9-4E7D-B31B-3F4D3100679E}">
      <dgm:prSet custT="1"/>
      <dgm:spPr/>
      <dgm:t>
        <a:bodyPr/>
        <a:lstStyle/>
        <a:p>
          <a:pPr>
            <a:defRPr b="1"/>
          </a:pPr>
          <a:r>
            <a:rPr lang="fi-FI" sz="1600" dirty="0"/>
            <a:t>Opo koululla kesällä tulosten tullessa</a:t>
          </a:r>
          <a:endParaRPr lang="en-US" sz="1600" dirty="0"/>
        </a:p>
      </dgm:t>
    </dgm:pt>
    <dgm:pt modelId="{D6A515D9-5879-474F-83CC-FC16146A6202}" type="parTrans" cxnId="{4409D511-7BE8-46CC-AC79-97519255B95A}">
      <dgm:prSet/>
      <dgm:spPr/>
      <dgm:t>
        <a:bodyPr/>
        <a:lstStyle/>
        <a:p>
          <a:endParaRPr lang="en-US"/>
        </a:p>
      </dgm:t>
    </dgm:pt>
    <dgm:pt modelId="{FC65E89B-0074-4BBE-AEAD-161364BC0945}" type="sibTrans" cxnId="{4409D511-7BE8-46CC-AC79-97519255B95A}">
      <dgm:prSet/>
      <dgm:spPr/>
      <dgm:t>
        <a:bodyPr/>
        <a:lstStyle/>
        <a:p>
          <a:endParaRPr lang="en-US"/>
        </a:p>
      </dgm:t>
    </dgm:pt>
    <dgm:pt modelId="{45085612-6086-4303-884B-9148AD7037F2}">
      <dgm:prSet custT="1"/>
      <dgm:spPr/>
      <dgm:t>
        <a:bodyPr/>
        <a:lstStyle/>
        <a:p>
          <a:pPr>
            <a:defRPr b="1"/>
          </a:pPr>
          <a:r>
            <a:rPr lang="fi-FI" sz="1600" dirty="0"/>
            <a:t>Opo</a:t>
          </a:r>
        </a:p>
        <a:p>
          <a:pPr>
            <a:defRPr b="1"/>
          </a:pPr>
          <a:r>
            <a:rPr lang="fi-FI" sz="1600" dirty="0"/>
            <a:t>Perusopetuksen suunnittelija </a:t>
          </a:r>
        </a:p>
        <a:p>
          <a:pPr>
            <a:defRPr b="1"/>
          </a:pPr>
          <a:r>
            <a:rPr lang="fi-FI" sz="1600" dirty="0"/>
            <a:t>Ohjaamo</a:t>
          </a:r>
        </a:p>
        <a:p>
          <a:pPr>
            <a:defRPr b="1"/>
          </a:pPr>
          <a:r>
            <a:rPr lang="fi-FI" sz="1600" dirty="0"/>
            <a:t>Etsivä nuorisotyö</a:t>
          </a:r>
          <a:endParaRPr lang="en-US" sz="1600" dirty="0"/>
        </a:p>
      </dgm:t>
    </dgm:pt>
    <dgm:pt modelId="{E7562106-807B-47A9-ACBA-A55282495A29}" type="parTrans" cxnId="{1E2C6F5F-7E6E-4934-8BD1-EDB95C436610}">
      <dgm:prSet/>
      <dgm:spPr/>
      <dgm:t>
        <a:bodyPr/>
        <a:lstStyle/>
        <a:p>
          <a:endParaRPr lang="en-US"/>
        </a:p>
      </dgm:t>
    </dgm:pt>
    <dgm:pt modelId="{73045732-2FDD-4762-BD4E-845262CD0F29}" type="sibTrans" cxnId="{1E2C6F5F-7E6E-4934-8BD1-EDB95C436610}">
      <dgm:prSet/>
      <dgm:spPr/>
      <dgm:t>
        <a:bodyPr/>
        <a:lstStyle/>
        <a:p>
          <a:endParaRPr lang="en-US"/>
        </a:p>
      </dgm:t>
    </dgm:pt>
    <dgm:pt modelId="{6F8440B0-947A-4C25-915E-0D20789670D5}">
      <dgm:prSet custT="1"/>
      <dgm:spPr/>
      <dgm:t>
        <a:bodyPr/>
        <a:lstStyle/>
        <a:p>
          <a:pPr>
            <a:defRPr b="1"/>
          </a:pPr>
          <a:r>
            <a:rPr lang="fi-FI" sz="1600" dirty="0"/>
            <a:t>Jatkuva haku</a:t>
          </a:r>
          <a:endParaRPr lang="en-US" sz="1600" dirty="0"/>
        </a:p>
      </dgm:t>
    </dgm:pt>
    <dgm:pt modelId="{4C1E2050-ECD1-42B7-A713-B7B0B0ADE985}" type="parTrans" cxnId="{92CED9DE-4C2A-4406-B3ED-900923920065}">
      <dgm:prSet/>
      <dgm:spPr/>
      <dgm:t>
        <a:bodyPr/>
        <a:lstStyle/>
        <a:p>
          <a:endParaRPr lang="en-US"/>
        </a:p>
      </dgm:t>
    </dgm:pt>
    <dgm:pt modelId="{E2A5FC4C-0E3E-4FC3-A097-E5D472789E63}" type="sibTrans" cxnId="{92CED9DE-4C2A-4406-B3ED-900923920065}">
      <dgm:prSet/>
      <dgm:spPr/>
      <dgm:t>
        <a:bodyPr/>
        <a:lstStyle/>
        <a:p>
          <a:endParaRPr lang="en-US"/>
        </a:p>
      </dgm:t>
    </dgm:pt>
    <dgm:pt modelId="{99CFAE5C-5B4A-40B7-9E39-732B217693CB}" type="pres">
      <dgm:prSet presAssocID="{7B737C56-B486-4A01-95A9-2BFB35DBF821}" presName="root" presStyleCnt="0">
        <dgm:presLayoutVars>
          <dgm:dir/>
          <dgm:resizeHandles val="exact"/>
        </dgm:presLayoutVars>
      </dgm:prSet>
      <dgm:spPr/>
    </dgm:pt>
    <dgm:pt modelId="{4FD39F91-0D74-47B5-870F-F900E9AE7517}" type="pres">
      <dgm:prSet presAssocID="{E4C34911-486A-496A-9B44-BF7CD7EE7BFE}" presName="compNode" presStyleCnt="0"/>
      <dgm:spPr/>
    </dgm:pt>
    <dgm:pt modelId="{E0F6504D-6C88-4024-97DD-AB300A4DA001}" type="pres">
      <dgm:prSet presAssocID="{E4C34911-486A-496A-9B44-BF7CD7EE7BF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rjekuori"/>
        </a:ext>
      </dgm:extLst>
    </dgm:pt>
    <dgm:pt modelId="{221963BE-F662-461C-BAE2-5975D81ECB1B}" type="pres">
      <dgm:prSet presAssocID="{E4C34911-486A-496A-9B44-BF7CD7EE7BFE}" presName="iconSpace" presStyleCnt="0"/>
      <dgm:spPr/>
    </dgm:pt>
    <dgm:pt modelId="{ACCB02BF-A6AC-437E-97DF-839A21DD8D23}" type="pres">
      <dgm:prSet presAssocID="{E4C34911-486A-496A-9B44-BF7CD7EE7BFE}" presName="parTx" presStyleLbl="revTx" presStyleIdx="0" presStyleCnt="8">
        <dgm:presLayoutVars>
          <dgm:chMax val="0"/>
          <dgm:chPref val="0"/>
        </dgm:presLayoutVars>
      </dgm:prSet>
      <dgm:spPr/>
    </dgm:pt>
    <dgm:pt modelId="{43B795D6-997B-4FF4-8101-02F3FDCFAB73}" type="pres">
      <dgm:prSet presAssocID="{E4C34911-486A-496A-9B44-BF7CD7EE7BFE}" presName="txSpace" presStyleCnt="0"/>
      <dgm:spPr/>
    </dgm:pt>
    <dgm:pt modelId="{C97BFD92-E4E4-4D2A-8F9F-BAD017C9860C}" type="pres">
      <dgm:prSet presAssocID="{E4C34911-486A-496A-9B44-BF7CD7EE7BFE}" presName="desTx" presStyleLbl="revTx" presStyleIdx="1" presStyleCnt="8">
        <dgm:presLayoutVars/>
      </dgm:prSet>
      <dgm:spPr/>
    </dgm:pt>
    <dgm:pt modelId="{83740F8C-B4D0-45C3-8E7C-43D1387DF592}" type="pres">
      <dgm:prSet presAssocID="{58F4B317-3520-4101-A68F-E19D00CB2F6D}" presName="sibTrans" presStyleCnt="0"/>
      <dgm:spPr/>
    </dgm:pt>
    <dgm:pt modelId="{D4CA4068-4DEE-4E91-B970-83720C4B10AC}" type="pres">
      <dgm:prSet presAssocID="{3F5B6DEE-36D9-4E7D-B31B-3F4D3100679E}" presName="compNode" presStyleCnt="0"/>
      <dgm:spPr/>
    </dgm:pt>
    <dgm:pt modelId="{72CFB445-0713-445A-A715-58ADA5C62DA7}" type="pres">
      <dgm:prSet presAssocID="{3F5B6DEE-36D9-4E7D-B31B-3F4D3100679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rinko"/>
        </a:ext>
      </dgm:extLst>
    </dgm:pt>
    <dgm:pt modelId="{AD31AA98-758E-4279-8B96-94E2B94E94D0}" type="pres">
      <dgm:prSet presAssocID="{3F5B6DEE-36D9-4E7D-B31B-3F4D3100679E}" presName="iconSpace" presStyleCnt="0"/>
      <dgm:spPr/>
    </dgm:pt>
    <dgm:pt modelId="{768377E8-7462-48B8-AC99-5E292D38F89A}" type="pres">
      <dgm:prSet presAssocID="{3F5B6DEE-36D9-4E7D-B31B-3F4D3100679E}" presName="parTx" presStyleLbl="revTx" presStyleIdx="2" presStyleCnt="8">
        <dgm:presLayoutVars>
          <dgm:chMax val="0"/>
          <dgm:chPref val="0"/>
        </dgm:presLayoutVars>
      </dgm:prSet>
      <dgm:spPr/>
    </dgm:pt>
    <dgm:pt modelId="{5BBCEDD0-0A57-43A6-BF7A-D6A61C08D506}" type="pres">
      <dgm:prSet presAssocID="{3F5B6DEE-36D9-4E7D-B31B-3F4D3100679E}" presName="txSpace" presStyleCnt="0"/>
      <dgm:spPr/>
    </dgm:pt>
    <dgm:pt modelId="{33FF70B0-30E4-481E-8F07-761AADCA76EA}" type="pres">
      <dgm:prSet presAssocID="{3F5B6DEE-36D9-4E7D-B31B-3F4D3100679E}" presName="desTx" presStyleLbl="revTx" presStyleIdx="3" presStyleCnt="8">
        <dgm:presLayoutVars/>
      </dgm:prSet>
      <dgm:spPr/>
    </dgm:pt>
    <dgm:pt modelId="{A4F1C61F-C39E-4813-B466-707AC81BF3DB}" type="pres">
      <dgm:prSet presAssocID="{FC65E89B-0074-4BBE-AEAD-161364BC0945}" presName="sibTrans" presStyleCnt="0"/>
      <dgm:spPr/>
    </dgm:pt>
    <dgm:pt modelId="{02B1D4D7-D69D-47F7-9B97-BD7666C39873}" type="pres">
      <dgm:prSet presAssocID="{45085612-6086-4303-884B-9148AD7037F2}" presName="compNode" presStyleCnt="0"/>
      <dgm:spPr/>
    </dgm:pt>
    <dgm:pt modelId="{764909B7-FB1C-46D9-A9BC-79665CE71AD0}" type="pres">
      <dgm:prSet presAssocID="{45085612-6086-4303-884B-9148AD7037F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38107ABC-2111-418A-9EA0-8BD4EE484A6A}" type="pres">
      <dgm:prSet presAssocID="{45085612-6086-4303-884B-9148AD7037F2}" presName="iconSpace" presStyleCnt="0"/>
      <dgm:spPr/>
    </dgm:pt>
    <dgm:pt modelId="{7B052008-3075-4421-81A3-9AD19D3D234D}" type="pres">
      <dgm:prSet presAssocID="{45085612-6086-4303-884B-9148AD7037F2}" presName="parTx" presStyleLbl="revTx" presStyleIdx="4" presStyleCnt="8" custScaleY="121465">
        <dgm:presLayoutVars>
          <dgm:chMax val="0"/>
          <dgm:chPref val="0"/>
        </dgm:presLayoutVars>
      </dgm:prSet>
      <dgm:spPr/>
    </dgm:pt>
    <dgm:pt modelId="{398D0F46-4470-4C00-8487-32B4FB7E5DF5}" type="pres">
      <dgm:prSet presAssocID="{45085612-6086-4303-884B-9148AD7037F2}" presName="txSpace" presStyleCnt="0"/>
      <dgm:spPr/>
    </dgm:pt>
    <dgm:pt modelId="{571A99E6-3107-41D7-A38F-A7BFABB558E6}" type="pres">
      <dgm:prSet presAssocID="{45085612-6086-4303-884B-9148AD7037F2}" presName="desTx" presStyleLbl="revTx" presStyleIdx="5" presStyleCnt="8">
        <dgm:presLayoutVars/>
      </dgm:prSet>
      <dgm:spPr/>
    </dgm:pt>
    <dgm:pt modelId="{A3A416E4-CACF-494E-AD59-1180593A9863}" type="pres">
      <dgm:prSet presAssocID="{73045732-2FDD-4762-BD4E-845262CD0F29}" presName="sibTrans" presStyleCnt="0"/>
      <dgm:spPr/>
    </dgm:pt>
    <dgm:pt modelId="{18B0A333-B988-420F-85C6-5B4924EF3B6E}" type="pres">
      <dgm:prSet presAssocID="{6F8440B0-947A-4C25-915E-0D20789670D5}" presName="compNode" presStyleCnt="0"/>
      <dgm:spPr/>
    </dgm:pt>
    <dgm:pt modelId="{33FE86B1-3A23-40FA-BC32-EA9B51A7644D}" type="pres">
      <dgm:prSet presAssocID="{6F8440B0-947A-4C25-915E-0D20789670D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lintamerkki"/>
        </a:ext>
      </dgm:extLst>
    </dgm:pt>
    <dgm:pt modelId="{E544AED7-17C6-4873-A117-E927DFFC53A3}" type="pres">
      <dgm:prSet presAssocID="{6F8440B0-947A-4C25-915E-0D20789670D5}" presName="iconSpace" presStyleCnt="0"/>
      <dgm:spPr/>
    </dgm:pt>
    <dgm:pt modelId="{F77EBC46-8225-408A-B5B3-6BD815E946AC}" type="pres">
      <dgm:prSet presAssocID="{6F8440B0-947A-4C25-915E-0D20789670D5}" presName="parTx" presStyleLbl="revTx" presStyleIdx="6" presStyleCnt="8">
        <dgm:presLayoutVars>
          <dgm:chMax val="0"/>
          <dgm:chPref val="0"/>
        </dgm:presLayoutVars>
      </dgm:prSet>
      <dgm:spPr/>
    </dgm:pt>
    <dgm:pt modelId="{0BF97ECD-942A-471C-9647-4AB6958FAACB}" type="pres">
      <dgm:prSet presAssocID="{6F8440B0-947A-4C25-915E-0D20789670D5}" presName="txSpace" presStyleCnt="0"/>
      <dgm:spPr/>
    </dgm:pt>
    <dgm:pt modelId="{8AD0D12C-8BE4-47F8-9A5B-F667AD5529C3}" type="pres">
      <dgm:prSet presAssocID="{6F8440B0-947A-4C25-915E-0D20789670D5}" presName="desTx" presStyleLbl="revTx" presStyleIdx="7" presStyleCnt="8">
        <dgm:presLayoutVars/>
      </dgm:prSet>
      <dgm:spPr/>
    </dgm:pt>
  </dgm:ptLst>
  <dgm:cxnLst>
    <dgm:cxn modelId="{4409D511-7BE8-46CC-AC79-97519255B95A}" srcId="{7B737C56-B486-4A01-95A9-2BFB35DBF821}" destId="{3F5B6DEE-36D9-4E7D-B31B-3F4D3100679E}" srcOrd="1" destOrd="0" parTransId="{D6A515D9-5879-474F-83CC-FC16146A6202}" sibTransId="{FC65E89B-0074-4BBE-AEAD-161364BC0945}"/>
    <dgm:cxn modelId="{E6205F3C-0F16-4C45-9D3D-A3AED4358D28}" type="presOf" srcId="{E4C34911-486A-496A-9B44-BF7CD7EE7BFE}" destId="{ACCB02BF-A6AC-437E-97DF-839A21DD8D23}" srcOrd="0" destOrd="0" presId="urn:microsoft.com/office/officeart/2018/5/layout/CenteredIconLabelDescriptionList"/>
    <dgm:cxn modelId="{1E2C6F5F-7E6E-4934-8BD1-EDB95C436610}" srcId="{7B737C56-B486-4A01-95A9-2BFB35DBF821}" destId="{45085612-6086-4303-884B-9148AD7037F2}" srcOrd="2" destOrd="0" parTransId="{E7562106-807B-47A9-ACBA-A55282495A29}" sibTransId="{73045732-2FDD-4762-BD4E-845262CD0F29}"/>
    <dgm:cxn modelId="{12A5BF4B-726B-4294-8CA3-F8FDC2701027}" srcId="{7B737C56-B486-4A01-95A9-2BFB35DBF821}" destId="{E4C34911-486A-496A-9B44-BF7CD7EE7BFE}" srcOrd="0" destOrd="0" parTransId="{95A7673C-43B9-4B91-A728-13BEEC2D3CF1}" sibTransId="{58F4B317-3520-4101-A68F-E19D00CB2F6D}"/>
    <dgm:cxn modelId="{0CAE049D-AAF5-45A4-978A-05F0CE29A942}" type="presOf" srcId="{6F8440B0-947A-4C25-915E-0D20789670D5}" destId="{F77EBC46-8225-408A-B5B3-6BD815E946AC}" srcOrd="0" destOrd="0" presId="urn:microsoft.com/office/officeart/2018/5/layout/CenteredIconLabelDescriptionList"/>
    <dgm:cxn modelId="{8A135DB6-8036-403C-945E-F62A2C8FD91D}" type="presOf" srcId="{45085612-6086-4303-884B-9148AD7037F2}" destId="{7B052008-3075-4421-81A3-9AD19D3D234D}" srcOrd="0" destOrd="0" presId="urn:microsoft.com/office/officeart/2018/5/layout/CenteredIconLabelDescriptionList"/>
    <dgm:cxn modelId="{9D3E86D2-0C35-4E7B-8067-2D7CCBBBA2E9}" type="presOf" srcId="{7B737C56-B486-4A01-95A9-2BFB35DBF821}" destId="{99CFAE5C-5B4A-40B7-9E39-732B217693CB}" srcOrd="0" destOrd="0" presId="urn:microsoft.com/office/officeart/2018/5/layout/CenteredIconLabelDescriptionList"/>
    <dgm:cxn modelId="{92CED9DE-4C2A-4406-B3ED-900923920065}" srcId="{7B737C56-B486-4A01-95A9-2BFB35DBF821}" destId="{6F8440B0-947A-4C25-915E-0D20789670D5}" srcOrd="3" destOrd="0" parTransId="{4C1E2050-ECD1-42B7-A713-B7B0B0ADE985}" sibTransId="{E2A5FC4C-0E3E-4FC3-A097-E5D472789E63}"/>
    <dgm:cxn modelId="{115516E3-2BFB-445A-AF87-D7A83B3CC2EA}" type="presOf" srcId="{3F5B6DEE-36D9-4E7D-B31B-3F4D3100679E}" destId="{768377E8-7462-48B8-AC99-5E292D38F89A}" srcOrd="0" destOrd="0" presId="urn:microsoft.com/office/officeart/2018/5/layout/CenteredIconLabelDescriptionList"/>
    <dgm:cxn modelId="{0E01BFB8-A018-44C0-98F8-8B521E1A8A53}" type="presParOf" srcId="{99CFAE5C-5B4A-40B7-9E39-732B217693CB}" destId="{4FD39F91-0D74-47B5-870F-F900E9AE7517}" srcOrd="0" destOrd="0" presId="urn:microsoft.com/office/officeart/2018/5/layout/CenteredIconLabelDescriptionList"/>
    <dgm:cxn modelId="{1B78D3DB-81ED-4881-B7E6-E016646FDA06}" type="presParOf" srcId="{4FD39F91-0D74-47B5-870F-F900E9AE7517}" destId="{E0F6504D-6C88-4024-97DD-AB300A4DA001}" srcOrd="0" destOrd="0" presId="urn:microsoft.com/office/officeart/2018/5/layout/CenteredIconLabelDescriptionList"/>
    <dgm:cxn modelId="{CCE63BC9-3A83-4B45-8FB7-21FF5E292A33}" type="presParOf" srcId="{4FD39F91-0D74-47B5-870F-F900E9AE7517}" destId="{221963BE-F662-461C-BAE2-5975D81ECB1B}" srcOrd="1" destOrd="0" presId="urn:microsoft.com/office/officeart/2018/5/layout/CenteredIconLabelDescriptionList"/>
    <dgm:cxn modelId="{181CBFB8-BB24-48E1-9544-002D74279337}" type="presParOf" srcId="{4FD39F91-0D74-47B5-870F-F900E9AE7517}" destId="{ACCB02BF-A6AC-437E-97DF-839A21DD8D23}" srcOrd="2" destOrd="0" presId="urn:microsoft.com/office/officeart/2018/5/layout/CenteredIconLabelDescriptionList"/>
    <dgm:cxn modelId="{0F00280D-4A16-43D3-ACBF-308CF107B229}" type="presParOf" srcId="{4FD39F91-0D74-47B5-870F-F900E9AE7517}" destId="{43B795D6-997B-4FF4-8101-02F3FDCFAB73}" srcOrd="3" destOrd="0" presId="urn:microsoft.com/office/officeart/2018/5/layout/CenteredIconLabelDescriptionList"/>
    <dgm:cxn modelId="{7085BE83-89C7-42A2-A3B8-070FDD3D0A91}" type="presParOf" srcId="{4FD39F91-0D74-47B5-870F-F900E9AE7517}" destId="{C97BFD92-E4E4-4D2A-8F9F-BAD017C9860C}" srcOrd="4" destOrd="0" presId="urn:microsoft.com/office/officeart/2018/5/layout/CenteredIconLabelDescriptionList"/>
    <dgm:cxn modelId="{987427C0-DC1A-43D6-AD3F-0E7BFB5EBE86}" type="presParOf" srcId="{99CFAE5C-5B4A-40B7-9E39-732B217693CB}" destId="{83740F8C-B4D0-45C3-8E7C-43D1387DF592}" srcOrd="1" destOrd="0" presId="urn:microsoft.com/office/officeart/2018/5/layout/CenteredIconLabelDescriptionList"/>
    <dgm:cxn modelId="{2C682678-2A9F-44B5-ABCE-352C24874008}" type="presParOf" srcId="{99CFAE5C-5B4A-40B7-9E39-732B217693CB}" destId="{D4CA4068-4DEE-4E91-B970-83720C4B10AC}" srcOrd="2" destOrd="0" presId="urn:microsoft.com/office/officeart/2018/5/layout/CenteredIconLabelDescriptionList"/>
    <dgm:cxn modelId="{388A340E-4DF1-41EE-8993-D8F0E1E6D53F}" type="presParOf" srcId="{D4CA4068-4DEE-4E91-B970-83720C4B10AC}" destId="{72CFB445-0713-445A-A715-58ADA5C62DA7}" srcOrd="0" destOrd="0" presId="urn:microsoft.com/office/officeart/2018/5/layout/CenteredIconLabelDescriptionList"/>
    <dgm:cxn modelId="{38D1342D-9C8D-45CE-AD37-738DA95E5A68}" type="presParOf" srcId="{D4CA4068-4DEE-4E91-B970-83720C4B10AC}" destId="{AD31AA98-758E-4279-8B96-94E2B94E94D0}" srcOrd="1" destOrd="0" presId="urn:microsoft.com/office/officeart/2018/5/layout/CenteredIconLabelDescriptionList"/>
    <dgm:cxn modelId="{129103F5-E849-4F14-B0F2-54BFBFACAAB8}" type="presParOf" srcId="{D4CA4068-4DEE-4E91-B970-83720C4B10AC}" destId="{768377E8-7462-48B8-AC99-5E292D38F89A}" srcOrd="2" destOrd="0" presId="urn:microsoft.com/office/officeart/2018/5/layout/CenteredIconLabelDescriptionList"/>
    <dgm:cxn modelId="{0DEDC7A5-DF5E-4FE2-A373-61A9710BBC8E}" type="presParOf" srcId="{D4CA4068-4DEE-4E91-B970-83720C4B10AC}" destId="{5BBCEDD0-0A57-43A6-BF7A-D6A61C08D506}" srcOrd="3" destOrd="0" presId="urn:microsoft.com/office/officeart/2018/5/layout/CenteredIconLabelDescriptionList"/>
    <dgm:cxn modelId="{F4D0D43A-E2E8-4C43-9A32-4EF69C3E6934}" type="presParOf" srcId="{D4CA4068-4DEE-4E91-B970-83720C4B10AC}" destId="{33FF70B0-30E4-481E-8F07-761AADCA76EA}" srcOrd="4" destOrd="0" presId="urn:microsoft.com/office/officeart/2018/5/layout/CenteredIconLabelDescriptionList"/>
    <dgm:cxn modelId="{3DA7D001-0C69-4E4A-BAC4-64F7C94E10C8}" type="presParOf" srcId="{99CFAE5C-5B4A-40B7-9E39-732B217693CB}" destId="{A4F1C61F-C39E-4813-B466-707AC81BF3DB}" srcOrd="3" destOrd="0" presId="urn:microsoft.com/office/officeart/2018/5/layout/CenteredIconLabelDescriptionList"/>
    <dgm:cxn modelId="{C9E8694E-0862-47DC-9C89-C05FF7FB19F4}" type="presParOf" srcId="{99CFAE5C-5B4A-40B7-9E39-732B217693CB}" destId="{02B1D4D7-D69D-47F7-9B97-BD7666C39873}" srcOrd="4" destOrd="0" presId="urn:microsoft.com/office/officeart/2018/5/layout/CenteredIconLabelDescriptionList"/>
    <dgm:cxn modelId="{FAB89668-7FE5-4288-BD20-747492C46810}" type="presParOf" srcId="{02B1D4D7-D69D-47F7-9B97-BD7666C39873}" destId="{764909B7-FB1C-46D9-A9BC-79665CE71AD0}" srcOrd="0" destOrd="0" presId="urn:microsoft.com/office/officeart/2018/5/layout/CenteredIconLabelDescriptionList"/>
    <dgm:cxn modelId="{BBE7F4CA-9210-4120-934B-1B4309427C57}" type="presParOf" srcId="{02B1D4D7-D69D-47F7-9B97-BD7666C39873}" destId="{38107ABC-2111-418A-9EA0-8BD4EE484A6A}" srcOrd="1" destOrd="0" presId="urn:microsoft.com/office/officeart/2018/5/layout/CenteredIconLabelDescriptionList"/>
    <dgm:cxn modelId="{BD7A7A58-ED6D-4792-895F-CE099526876A}" type="presParOf" srcId="{02B1D4D7-D69D-47F7-9B97-BD7666C39873}" destId="{7B052008-3075-4421-81A3-9AD19D3D234D}" srcOrd="2" destOrd="0" presId="urn:microsoft.com/office/officeart/2018/5/layout/CenteredIconLabelDescriptionList"/>
    <dgm:cxn modelId="{3CDD9571-8FC4-456B-AA39-97131D89B261}" type="presParOf" srcId="{02B1D4D7-D69D-47F7-9B97-BD7666C39873}" destId="{398D0F46-4470-4C00-8487-32B4FB7E5DF5}" srcOrd="3" destOrd="0" presId="urn:microsoft.com/office/officeart/2018/5/layout/CenteredIconLabelDescriptionList"/>
    <dgm:cxn modelId="{738B7D96-0FB8-4A1E-8D17-410F57342DA9}" type="presParOf" srcId="{02B1D4D7-D69D-47F7-9B97-BD7666C39873}" destId="{571A99E6-3107-41D7-A38F-A7BFABB558E6}" srcOrd="4" destOrd="0" presId="urn:microsoft.com/office/officeart/2018/5/layout/CenteredIconLabelDescriptionList"/>
    <dgm:cxn modelId="{9A90BDE5-1EC5-4DE4-9BB3-AA898DF6AA1E}" type="presParOf" srcId="{99CFAE5C-5B4A-40B7-9E39-732B217693CB}" destId="{A3A416E4-CACF-494E-AD59-1180593A9863}" srcOrd="5" destOrd="0" presId="urn:microsoft.com/office/officeart/2018/5/layout/CenteredIconLabelDescriptionList"/>
    <dgm:cxn modelId="{4A1AE166-52CD-4FBD-B203-29ECAE324CAC}" type="presParOf" srcId="{99CFAE5C-5B4A-40B7-9E39-732B217693CB}" destId="{18B0A333-B988-420F-85C6-5B4924EF3B6E}" srcOrd="6" destOrd="0" presId="urn:microsoft.com/office/officeart/2018/5/layout/CenteredIconLabelDescriptionList"/>
    <dgm:cxn modelId="{36BE692E-1C65-450D-A332-750E8515AB29}" type="presParOf" srcId="{18B0A333-B988-420F-85C6-5B4924EF3B6E}" destId="{33FE86B1-3A23-40FA-BC32-EA9B51A7644D}" srcOrd="0" destOrd="0" presId="urn:microsoft.com/office/officeart/2018/5/layout/CenteredIconLabelDescriptionList"/>
    <dgm:cxn modelId="{3C30B4C6-AFA0-4B7A-A4E7-03BAB0E8D0F6}" type="presParOf" srcId="{18B0A333-B988-420F-85C6-5B4924EF3B6E}" destId="{E544AED7-17C6-4873-A117-E927DFFC53A3}" srcOrd="1" destOrd="0" presId="urn:microsoft.com/office/officeart/2018/5/layout/CenteredIconLabelDescriptionList"/>
    <dgm:cxn modelId="{3B7886C2-F12C-45DB-B8C3-10E476EBCD58}" type="presParOf" srcId="{18B0A333-B988-420F-85C6-5B4924EF3B6E}" destId="{F77EBC46-8225-408A-B5B3-6BD815E946AC}" srcOrd="2" destOrd="0" presId="urn:microsoft.com/office/officeart/2018/5/layout/CenteredIconLabelDescriptionList"/>
    <dgm:cxn modelId="{478E5900-6BA1-4EFE-97DE-6DC324F97C92}" type="presParOf" srcId="{18B0A333-B988-420F-85C6-5B4924EF3B6E}" destId="{0BF97ECD-942A-471C-9647-4AB6958FAACB}" srcOrd="3" destOrd="0" presId="urn:microsoft.com/office/officeart/2018/5/layout/CenteredIconLabelDescriptionList"/>
    <dgm:cxn modelId="{DAED4A1E-2627-4DFB-BBB6-7CBA20A0EDE4}" type="presParOf" srcId="{18B0A333-B988-420F-85C6-5B4924EF3B6E}" destId="{8AD0D12C-8BE4-47F8-9A5B-F667AD5529C3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6504D-6C88-4024-97DD-AB300A4DA001}">
      <dsp:nvSpPr>
        <dsp:cNvPr id="0" name=""/>
        <dsp:cNvSpPr/>
      </dsp:nvSpPr>
      <dsp:spPr>
        <a:xfrm>
          <a:off x="783813" y="613193"/>
          <a:ext cx="835734" cy="8357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B02BF-A6AC-437E-97DF-839A21DD8D23}">
      <dsp:nvSpPr>
        <dsp:cNvPr id="0" name=""/>
        <dsp:cNvSpPr/>
      </dsp:nvSpPr>
      <dsp:spPr>
        <a:xfrm>
          <a:off x="7774" y="1547985"/>
          <a:ext cx="2387812" cy="132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Viesti yseille ja huoltajille kevään lopussa</a:t>
          </a:r>
          <a:endParaRPr lang="en-US" sz="1600" kern="1200" dirty="0"/>
        </a:p>
      </dsp:txBody>
      <dsp:txXfrm>
        <a:off x="7774" y="1547985"/>
        <a:ext cx="2387812" cy="1322578"/>
      </dsp:txXfrm>
    </dsp:sp>
    <dsp:sp modelId="{C97BFD92-E4E4-4D2A-8F9F-BAD017C9860C}">
      <dsp:nvSpPr>
        <dsp:cNvPr id="0" name=""/>
        <dsp:cNvSpPr/>
      </dsp:nvSpPr>
      <dsp:spPr>
        <a:xfrm>
          <a:off x="7774" y="2916637"/>
          <a:ext cx="2387812" cy="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CFB445-0713-445A-A715-58ADA5C62DA7}">
      <dsp:nvSpPr>
        <dsp:cNvPr id="0" name=""/>
        <dsp:cNvSpPr/>
      </dsp:nvSpPr>
      <dsp:spPr>
        <a:xfrm>
          <a:off x="3589492" y="613193"/>
          <a:ext cx="835734" cy="8357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377E8-7462-48B8-AC99-5E292D38F89A}">
      <dsp:nvSpPr>
        <dsp:cNvPr id="0" name=""/>
        <dsp:cNvSpPr/>
      </dsp:nvSpPr>
      <dsp:spPr>
        <a:xfrm>
          <a:off x="2813453" y="1547985"/>
          <a:ext cx="2387812" cy="132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Opo koululla kesällä tulosten tullessa</a:t>
          </a:r>
          <a:endParaRPr lang="en-US" sz="1600" kern="1200" dirty="0"/>
        </a:p>
      </dsp:txBody>
      <dsp:txXfrm>
        <a:off x="2813453" y="1547985"/>
        <a:ext cx="2387812" cy="1322578"/>
      </dsp:txXfrm>
    </dsp:sp>
    <dsp:sp modelId="{33FF70B0-30E4-481E-8F07-761AADCA76EA}">
      <dsp:nvSpPr>
        <dsp:cNvPr id="0" name=""/>
        <dsp:cNvSpPr/>
      </dsp:nvSpPr>
      <dsp:spPr>
        <a:xfrm>
          <a:off x="2813453" y="2916637"/>
          <a:ext cx="2387812" cy="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909B7-FB1C-46D9-A9BC-79665CE71AD0}">
      <dsp:nvSpPr>
        <dsp:cNvPr id="0" name=""/>
        <dsp:cNvSpPr/>
      </dsp:nvSpPr>
      <dsp:spPr>
        <a:xfrm>
          <a:off x="6395172" y="565372"/>
          <a:ext cx="835734" cy="8357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52008-3075-4421-81A3-9AD19D3D234D}">
      <dsp:nvSpPr>
        <dsp:cNvPr id="0" name=""/>
        <dsp:cNvSpPr/>
      </dsp:nvSpPr>
      <dsp:spPr>
        <a:xfrm>
          <a:off x="5619133" y="1358219"/>
          <a:ext cx="2387812" cy="160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Opo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Perusopetuksen suunnittelija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Ohjaamo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Etsivä nuorisotyö</a:t>
          </a:r>
          <a:endParaRPr lang="en-US" sz="1600" kern="1200" dirty="0"/>
        </a:p>
      </dsp:txBody>
      <dsp:txXfrm>
        <a:off x="5619133" y="1358219"/>
        <a:ext cx="2387812" cy="1606469"/>
      </dsp:txXfrm>
    </dsp:sp>
    <dsp:sp modelId="{571A99E6-3107-41D7-A38F-A7BFABB558E6}">
      <dsp:nvSpPr>
        <dsp:cNvPr id="0" name=""/>
        <dsp:cNvSpPr/>
      </dsp:nvSpPr>
      <dsp:spPr>
        <a:xfrm>
          <a:off x="5619133" y="2868816"/>
          <a:ext cx="2387812" cy="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FE86B1-3A23-40FA-BC32-EA9B51A7644D}">
      <dsp:nvSpPr>
        <dsp:cNvPr id="0" name=""/>
        <dsp:cNvSpPr/>
      </dsp:nvSpPr>
      <dsp:spPr>
        <a:xfrm>
          <a:off x="9200852" y="613193"/>
          <a:ext cx="835734" cy="83573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7EBC46-8225-408A-B5B3-6BD815E946AC}">
      <dsp:nvSpPr>
        <dsp:cNvPr id="0" name=""/>
        <dsp:cNvSpPr/>
      </dsp:nvSpPr>
      <dsp:spPr>
        <a:xfrm>
          <a:off x="8424813" y="1547985"/>
          <a:ext cx="2387812" cy="132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600" kern="1200" dirty="0"/>
            <a:t>Jatkuva haku</a:t>
          </a:r>
          <a:endParaRPr lang="en-US" sz="1600" kern="1200" dirty="0"/>
        </a:p>
      </dsp:txBody>
      <dsp:txXfrm>
        <a:off x="8424813" y="1547985"/>
        <a:ext cx="2387812" cy="1322578"/>
      </dsp:txXfrm>
    </dsp:sp>
    <dsp:sp modelId="{8AD0D12C-8BE4-47F8-9A5B-F667AD5529C3}">
      <dsp:nvSpPr>
        <dsp:cNvPr id="0" name=""/>
        <dsp:cNvSpPr/>
      </dsp:nvSpPr>
      <dsp:spPr>
        <a:xfrm>
          <a:off x="8424813" y="2916637"/>
          <a:ext cx="2387812" cy="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2CACC-1D15-4D2A-91CD-C3500A2A7ED3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6B6C1-2989-46E5-BD18-75E2AFEEB8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3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6B6C1-2989-46E5-BD18-75E2AFEEB8FA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2821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0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3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61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3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2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4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62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2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0318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05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4521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40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10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7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12/02/2025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Seija Lassila, oppilaanohjaaja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4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pintopolku.fi/konfo/fi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pintopolku.fi/konfo/f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ipunen.fi/fi-fi/_layouts/15/WopiFrame.aspx?sourcedoc=%7BFF2EBD99-85D5-4158-95BB-31FD4E7AD200%7D&amp;file=Ammatillisen%20koulutuksen%20ja%20lukiokoulutuksen%20yhteishaku%20-%20pisterajat.xlsb&amp;action=default" TargetMode="External"/><Relationship Id="rId2" Type="http://schemas.openxmlformats.org/officeDocument/2006/relationships/hyperlink" Target="https://opintopolku.fi/konfo/fi/sivu/yhteishaun-valintapistelaskur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pesia.fi/hakeminen/hae-opiskelemaan/opiskelijavalinta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ia.fi/hae-opiskelemaan/kolmoistutkinto" TargetMode="External"/><Relationship Id="rId2" Type="http://schemas.openxmlformats.org/officeDocument/2006/relationships/hyperlink" Target="https://www.gradia.fi/hae-opiskelemaan/kaksoistutkint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pintopolku.fi/konfo/fi/sivu/ohjevideot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intopolku.fi/oma-opintopolk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oke.fi/oppimaan/yhteishaku/paasy-ja-soveltuvuuskokeet" TargetMode="External"/><Relationship Id="rId2" Type="http://schemas.openxmlformats.org/officeDocument/2006/relationships/hyperlink" Target="https://www.gradia.fi/hae-opiskelemaan/yhteishaku/yhteishaun-paasy-ja-soveltuvuuskokee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opintopolku.fi/konfo/fi/sivu/hakijan-terveys-ja-toimintakyky#terveydelliset-vaatimukset-humanistisilla--ja-taidealoilla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hankasalmi.fi/kasvatus-ja-koulutus/lukio/" TargetMode="External"/><Relationship Id="rId3" Type="http://schemas.openxmlformats.org/officeDocument/2006/relationships/hyperlink" Target="https://peda.net/laukaa/lukio/hakijalle" TargetMode="External"/><Relationship Id="rId7" Type="http://schemas.openxmlformats.org/officeDocument/2006/relationships/hyperlink" Target="https://www.jypao.fi/" TargetMode="External"/><Relationship Id="rId2" Type="http://schemas.openxmlformats.org/officeDocument/2006/relationships/hyperlink" Target="https://opintopolku.fi/konfo/fi/sivu/huoltajan-muistilist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ko.fi/koulutus/oppivelvollisille/" TargetMode="External"/><Relationship Id="rId5" Type="http://schemas.openxmlformats.org/officeDocument/2006/relationships/hyperlink" Target="https://www.gradia.fi/hae-opiskelemaan/yhteishaku" TargetMode="External"/><Relationship Id="rId4" Type="http://schemas.openxmlformats.org/officeDocument/2006/relationships/hyperlink" Target="https://poke.fi/oppimaan/hakijall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19596A-8E3E-427C-A1EF-6AAC85ABF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3341" y="1801906"/>
            <a:ext cx="8090662" cy="2248930"/>
          </a:xfrm>
        </p:spPr>
        <p:txBody>
          <a:bodyPr/>
          <a:lstStyle/>
          <a:p>
            <a:r>
              <a:rPr lang="fi-FI" dirty="0"/>
              <a:t>Perusopetuksen jälkeisen koulutuksen yhteishaku</a:t>
            </a:r>
            <a:br>
              <a:rPr lang="fi-FI" dirty="0"/>
            </a:br>
            <a:r>
              <a:rPr lang="fi-FI" dirty="0"/>
              <a:t>16.2.-16.3.2027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FD6C7AA-1D17-4306-8FFE-5C7AE52B9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9" y="4769223"/>
            <a:ext cx="8018944" cy="1255059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tx1"/>
                </a:solidFill>
              </a:rPr>
              <a:t>Teemme yhteishaun koululla viikolla 10 opon oppitunneilla.</a:t>
            </a:r>
          </a:p>
          <a:p>
            <a:r>
              <a:rPr lang="fi-FI" dirty="0">
                <a:solidFill>
                  <a:schemeClr val="tx1"/>
                </a:solidFill>
              </a:rPr>
              <a:t>Halutessaan voi tehdä kotona tai opon kanssa. Ilmoitus tästä opolle.</a:t>
            </a:r>
          </a:p>
          <a:p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8978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4F969A-CFA1-47D7-8B62-9C8EB6EF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9625"/>
            <a:ext cx="8596668" cy="690282"/>
          </a:xfrm>
        </p:spPr>
        <p:txBody>
          <a:bodyPr/>
          <a:lstStyle/>
          <a:p>
            <a:r>
              <a:rPr lang="fi-FI" dirty="0"/>
              <a:t>Yhteishaun tärkeitä päivämääriä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0EBD1B-A2BD-4C39-9892-40FEBB08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39907"/>
            <a:ext cx="8596668" cy="5001456"/>
          </a:xfrm>
        </p:spPr>
        <p:txBody>
          <a:bodyPr>
            <a:normAutofit lnSpcReduction="10000"/>
          </a:bodyPr>
          <a:lstStyle/>
          <a:p>
            <a:endParaRPr lang="fi-FI" dirty="0"/>
          </a:p>
          <a:p>
            <a:r>
              <a:rPr lang="fi-FI" sz="2800" dirty="0"/>
              <a:t>Hakuaika on 16.2.–16.3.2027 klo 15:00 saakka</a:t>
            </a:r>
          </a:p>
          <a:p>
            <a:endParaRPr lang="fi-FI" sz="2800" dirty="0"/>
          </a:p>
          <a:p>
            <a:r>
              <a:rPr lang="fi-FI" sz="2800" dirty="0"/>
              <a:t>Tulokset julkaistaan aikaisintaan torstaina 17.6.2027.</a:t>
            </a:r>
          </a:p>
          <a:p>
            <a:endParaRPr lang="fi-FI" sz="2800" dirty="0"/>
          </a:p>
          <a:p>
            <a:r>
              <a:rPr lang="fi-FI" sz="2800" dirty="0"/>
              <a:t>Opiskelupaikka on otettava vastaan viimeistään torstaina 1.7.2027.</a:t>
            </a:r>
          </a:p>
          <a:p>
            <a:pPr marL="0" indent="0">
              <a:buNone/>
            </a:pPr>
            <a:endParaRPr lang="fi-FI" sz="2800" dirty="0"/>
          </a:p>
          <a:p>
            <a:r>
              <a:rPr lang="fi-FI" sz="2800" dirty="0"/>
              <a:t>Varasijojen voimassaolo päättyy 13.8.2027</a:t>
            </a:r>
          </a:p>
        </p:txBody>
      </p:sp>
    </p:spTree>
    <p:extLst>
      <p:ext uri="{BB962C8B-B14F-4D97-AF65-F5344CB8AC3E}">
        <p14:creationId xmlns:p14="http://schemas.microsoft.com/office/powerpoint/2010/main" val="414708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15788" y="89648"/>
            <a:ext cx="10358894" cy="1138518"/>
          </a:xfrm>
        </p:spPr>
        <p:txBody>
          <a:bodyPr>
            <a:noAutofit/>
          </a:bodyPr>
          <a:lstStyle/>
          <a:p>
            <a:r>
              <a:rPr lang="fi-FI" sz="3200" dirty="0"/>
              <a:t>Perusopetuksen jälkeisessä yhteishaussa voi </a:t>
            </a:r>
            <a:br>
              <a:rPr lang="fi-FI" sz="3200" dirty="0"/>
            </a:br>
            <a:r>
              <a:rPr lang="fi-FI" sz="3200" dirty="0"/>
              <a:t>hakea seuraaviin koulutuksiin: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5789" y="1344706"/>
            <a:ext cx="10533530" cy="476922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fi-FI" sz="2800" b="1" dirty="0"/>
              <a:t>Ammatillinen perustutkinto</a:t>
            </a:r>
          </a:p>
          <a:p>
            <a:pPr>
              <a:lnSpc>
                <a:spcPct val="120000"/>
              </a:lnSpc>
            </a:pPr>
            <a:r>
              <a:rPr lang="fi-FI" sz="2800" b="1" dirty="0"/>
              <a:t>Lukiokoulutus </a:t>
            </a:r>
          </a:p>
          <a:p>
            <a:pPr>
              <a:lnSpc>
                <a:spcPct val="120000"/>
              </a:lnSpc>
            </a:pPr>
            <a:r>
              <a:rPr lang="fi-FI" sz="2800" b="1" dirty="0"/>
              <a:t>TUVA</a:t>
            </a:r>
            <a:r>
              <a:rPr lang="fi-FI" sz="2800" dirty="0"/>
              <a:t> (Tutkintokoulutukseen valmentava koulutus)</a:t>
            </a:r>
          </a:p>
          <a:p>
            <a:pPr>
              <a:lnSpc>
                <a:spcPct val="120000"/>
              </a:lnSpc>
            </a:pPr>
            <a:r>
              <a:rPr lang="fi-FI" sz="2800" b="1" dirty="0"/>
              <a:t>Kansanopistojen opistovuosi oppivelvollisille</a:t>
            </a:r>
            <a:endParaRPr lang="fi-FI" sz="2800" dirty="0"/>
          </a:p>
          <a:p>
            <a:pPr>
              <a:lnSpc>
                <a:spcPct val="120000"/>
              </a:lnSpc>
            </a:pPr>
            <a:r>
              <a:rPr lang="fi-FI" sz="2800" b="1" dirty="0"/>
              <a:t>Oppisopimuskoulutus</a:t>
            </a:r>
            <a:r>
              <a:rPr lang="fi-FI" sz="2800" dirty="0"/>
              <a:t> </a:t>
            </a:r>
          </a:p>
          <a:p>
            <a:pPr>
              <a:lnSpc>
                <a:spcPct val="120000"/>
              </a:lnSpc>
            </a:pPr>
            <a:r>
              <a:rPr lang="fi-FI" sz="2800" b="1" dirty="0" err="1"/>
              <a:t>Telma</a:t>
            </a:r>
            <a:r>
              <a:rPr lang="fi-FI" sz="2800" b="1" dirty="0"/>
              <a:t>-koulutus</a:t>
            </a:r>
            <a:r>
              <a:rPr lang="fi-FI" sz="2800" dirty="0"/>
              <a:t> (työhön ja itsenäiseen elämään valmentava koulutus, erityisammattioppilaitoksissa esim. </a:t>
            </a:r>
            <a:r>
              <a:rPr lang="fi-FI" sz="2800" dirty="0" err="1"/>
              <a:t>Spesia</a:t>
            </a:r>
            <a:r>
              <a:rPr lang="fi-FI" sz="2800" dirty="0"/>
              <a:t>)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800" dirty="0"/>
              <a:t>Koulutustarjonta löytyy oppilaitosten kotisivuilta sekä osoitteesta </a:t>
            </a:r>
            <a:r>
              <a:rPr lang="fi-FI" sz="2800" b="1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https://opintopolku.fi/konfo/fi/</a:t>
            </a:r>
            <a:r>
              <a:rPr lang="fi-FI"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fi-FI" sz="2100" b="1" dirty="0">
              <a:solidFill>
                <a:srgbClr val="FF0000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382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FF598D-1C1F-4481-8BE0-E690DF0F1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25" y="295836"/>
            <a:ext cx="9242610" cy="728570"/>
          </a:xfrm>
        </p:spPr>
        <p:txBody>
          <a:bodyPr>
            <a:noAutofit/>
          </a:bodyPr>
          <a:lstStyle/>
          <a:p>
            <a:r>
              <a:rPr lang="fi-FI" sz="3200" dirty="0"/>
              <a:t>Yhteishakulomake tulee </a:t>
            </a:r>
            <a:r>
              <a:rPr lang="fi-FI" sz="3200" dirty="0">
                <a:hlinkClick r:id="rId2"/>
              </a:rPr>
              <a:t>opintopolku.fi </a:t>
            </a:r>
            <a:r>
              <a:rPr lang="fi-FI" sz="3200" dirty="0"/>
              <a:t>–sivustolle</a:t>
            </a:r>
            <a:br>
              <a:rPr lang="fi-FI" sz="3200" dirty="0"/>
            </a:br>
            <a:endParaRPr lang="fi-FI" sz="32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605FE2-3D5D-4103-999B-266E33B4D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5" y="1024406"/>
            <a:ext cx="9242610" cy="512538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i-FI" sz="3100" dirty="0"/>
              <a:t>Hakutoivekohteita voi olla 1-7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i-FI" sz="3100" dirty="0"/>
              <a:t>Hakutoivejärjestys mieluisuusjärjestykseen, koska vain yhteen voi tulla valituksi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i-FI" sz="3100" dirty="0"/>
              <a:t>Valinta toteutuu ylimpään hakutoiveeseen, johon pisteet tai keskiarvo riittävät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fi-FI" sz="31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fi-FI" sz="3100" dirty="0"/>
              <a:t>Alemmat hakukohteet ’katoavat’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fi-FI" sz="3100" dirty="0">
                <a:latin typeface="Arial" panose="020B0604020202020204" pitchFamily="34" charset="0"/>
                <a:cs typeface="Arial" panose="020B0604020202020204" pitchFamily="34" charset="0"/>
              </a:rPr>
              <a:t>→ Ylempiin hakukohteisiin voi olla varasijalla</a:t>
            </a:r>
            <a:endParaRPr lang="fi-FI" sz="3100" dirty="0"/>
          </a:p>
          <a:p>
            <a:pPr marL="0" indent="0">
              <a:lnSpc>
                <a:spcPct val="150000"/>
              </a:lnSpc>
              <a:buNone/>
            </a:pPr>
            <a:r>
              <a:rPr lang="fi-FI" sz="3100" b="1" dirty="0"/>
              <a:t>Hakuajan päätyttyä (16.3.2027 klo 15) hakukohteita tai järjestystä ei voi enää muuttaa!	</a:t>
            </a:r>
          </a:p>
          <a:p>
            <a:pPr marL="0" indent="0">
              <a:lnSpc>
                <a:spcPct val="150000"/>
              </a:lnSpc>
              <a:buNone/>
            </a:pPr>
            <a:endParaRPr lang="fi-FI" sz="2800" dirty="0"/>
          </a:p>
          <a:p>
            <a:pPr marL="0" indent="0">
              <a:buNone/>
            </a:pP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221327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21341" y="215757"/>
            <a:ext cx="11083271" cy="1030337"/>
          </a:xfrm>
        </p:spPr>
        <p:txBody>
          <a:bodyPr>
            <a:normAutofit fontScale="90000"/>
          </a:bodyPr>
          <a:lstStyle/>
          <a:p>
            <a:r>
              <a:rPr lang="fi-FI" sz="3200" b="1" dirty="0"/>
              <a:t>Valinta </a:t>
            </a:r>
            <a:r>
              <a:rPr lang="fi-FI" sz="3200" b="1" u="sng" dirty="0"/>
              <a:t>ammatilliseen koulutukseen </a:t>
            </a:r>
            <a:br>
              <a:rPr lang="fi-FI" sz="3200" b="1" u="sng" dirty="0"/>
            </a:br>
            <a:r>
              <a:rPr lang="fi-FI" sz="3200" b="1" u="sng" dirty="0">
                <a:highlight>
                  <a:srgbClr val="FFFF00"/>
                </a:highlight>
              </a:rPr>
              <a:t>valintapisteillä:</a:t>
            </a:r>
            <a:endParaRPr lang="fi-FI" sz="3200" dirty="0">
              <a:highlight>
                <a:srgbClr val="FFFF00"/>
              </a:highlight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93290" y="1371600"/>
            <a:ext cx="11396685" cy="5270643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lvl="1" indent="0">
              <a:buNone/>
            </a:pPr>
            <a:r>
              <a:rPr lang="fi-FI" sz="2400" b="1" dirty="0">
                <a:cs typeface="Arial"/>
              </a:rPr>
              <a:t>1-16 p.</a:t>
            </a:r>
            <a:r>
              <a:rPr lang="fi-FI" sz="2400" dirty="0">
                <a:cs typeface="Arial"/>
              </a:rPr>
              <a:t> 	Yleisestä koulumenestyksestä = </a:t>
            </a:r>
            <a:r>
              <a:rPr lang="fi-FI" sz="2400" b="1" dirty="0">
                <a:cs typeface="Arial"/>
              </a:rPr>
              <a:t>päättötodistuksen</a:t>
            </a:r>
            <a:r>
              <a:rPr lang="fi-FI" sz="2400" dirty="0">
                <a:cs typeface="Arial"/>
              </a:rPr>
              <a:t> </a:t>
            </a:r>
            <a:r>
              <a:rPr lang="fi-FI" sz="2400" b="1" dirty="0">
                <a:cs typeface="Arial"/>
              </a:rPr>
              <a:t>keskiarvo</a:t>
            </a:r>
            <a:r>
              <a:rPr lang="fi-FI" sz="2400" dirty="0">
                <a:cs typeface="Arial"/>
              </a:rPr>
              <a:t> </a:t>
            </a:r>
          </a:p>
          <a:p>
            <a:pPr marL="457200" lvl="1" indent="0">
              <a:buNone/>
            </a:pPr>
            <a:r>
              <a:rPr lang="fi-FI" sz="2400" b="1" dirty="0">
                <a:cs typeface="Arial"/>
              </a:rPr>
              <a:t>1-8p. 		</a:t>
            </a:r>
            <a:r>
              <a:rPr lang="fi-FI" sz="2400" dirty="0">
                <a:cs typeface="Arial"/>
              </a:rPr>
              <a:t>Painotettavista arvosanoista: </a:t>
            </a:r>
            <a:r>
              <a:rPr lang="fi-FI" sz="2400" b="1" dirty="0">
                <a:cs typeface="Arial"/>
              </a:rPr>
              <a:t>ko</a:t>
            </a:r>
            <a:r>
              <a:rPr lang="fi-FI" sz="2400" dirty="0">
                <a:cs typeface="Arial"/>
              </a:rPr>
              <a:t>, </a:t>
            </a:r>
            <a:r>
              <a:rPr lang="fi-FI" sz="2400" b="1" dirty="0">
                <a:cs typeface="Arial"/>
              </a:rPr>
              <a:t>ks</a:t>
            </a:r>
            <a:r>
              <a:rPr lang="fi-FI" sz="2400" dirty="0">
                <a:cs typeface="Arial"/>
              </a:rPr>
              <a:t>, </a:t>
            </a:r>
            <a:r>
              <a:rPr lang="fi-FI" sz="2400" b="1" dirty="0">
                <a:cs typeface="Arial"/>
              </a:rPr>
              <a:t>ku</a:t>
            </a:r>
            <a:r>
              <a:rPr lang="fi-FI" sz="2400" dirty="0">
                <a:cs typeface="Arial"/>
              </a:rPr>
              <a:t>, </a:t>
            </a:r>
            <a:r>
              <a:rPr lang="fi-FI" sz="2400" b="1" dirty="0">
                <a:cs typeface="Arial"/>
              </a:rPr>
              <a:t>li</a:t>
            </a:r>
            <a:r>
              <a:rPr lang="fi-FI" sz="2400" dirty="0">
                <a:cs typeface="Arial"/>
              </a:rPr>
              <a:t>, </a:t>
            </a:r>
            <a:r>
              <a:rPr lang="fi-FI" sz="2400" b="1" dirty="0">
                <a:cs typeface="Arial"/>
              </a:rPr>
              <a:t>mu,</a:t>
            </a:r>
            <a:r>
              <a:rPr lang="fi-FI" sz="2400" dirty="0">
                <a:cs typeface="Arial"/>
              </a:rPr>
              <a:t> joista kolmen 				parhaan arvosanan keskiarvo</a:t>
            </a:r>
          </a:p>
          <a:p>
            <a:pPr marL="457200" lvl="1" indent="0">
              <a:buNone/>
            </a:pPr>
            <a:r>
              <a:rPr lang="fi-FI" sz="2400" b="1" dirty="0">
                <a:cs typeface="Arial"/>
              </a:rPr>
              <a:t>6 p. 		</a:t>
            </a:r>
            <a:r>
              <a:rPr lang="fi-FI" sz="2400" dirty="0">
                <a:cs typeface="Arial"/>
              </a:rPr>
              <a:t>Peruskoulun suorittaminen hakeutumisvuonna tai edellisenä vuonna  </a:t>
            </a:r>
          </a:p>
          <a:p>
            <a:pPr marL="457200" lvl="1" indent="0">
              <a:buNone/>
            </a:pPr>
            <a:r>
              <a:rPr lang="fi-FI" sz="2400" b="1" dirty="0">
                <a:cs typeface="Arial"/>
              </a:rPr>
              <a:t>2 p.		</a:t>
            </a:r>
            <a:r>
              <a:rPr lang="fi-FI" sz="2400" dirty="0">
                <a:cs typeface="Arial"/>
              </a:rPr>
              <a:t>Ensimmäisestä hakutoivekohteesta yhteishakulomakkeella</a:t>
            </a:r>
          </a:p>
          <a:p>
            <a:pPr marL="457200" lvl="1" indent="0">
              <a:buNone/>
            </a:pPr>
            <a:r>
              <a:rPr lang="fi-FI" sz="2400" b="1" dirty="0">
                <a:cs typeface="Arial"/>
              </a:rPr>
              <a:t>0-10p.	</a:t>
            </a:r>
            <a:r>
              <a:rPr lang="fi-FI" sz="2400" dirty="0">
                <a:cs typeface="Arial"/>
              </a:rPr>
              <a:t>Mahdollisista pääsy- ja soveltuvuuskokeista</a:t>
            </a:r>
            <a:endParaRPr lang="fi-FI" sz="2400" b="1" dirty="0">
              <a:cs typeface="Arial"/>
            </a:endParaRPr>
          </a:p>
          <a:p>
            <a:pPr marL="457200" lvl="1" indent="0">
              <a:buNone/>
            </a:pPr>
            <a:endParaRPr lang="fi-FI" sz="2400" dirty="0">
              <a:cs typeface="Arial"/>
            </a:endParaRPr>
          </a:p>
          <a:p>
            <a:pPr marL="457200" lvl="1" indent="0">
              <a:buNone/>
            </a:pPr>
            <a:r>
              <a:rPr lang="fi-FI" sz="2400" dirty="0">
                <a:cs typeface="Arial"/>
              </a:rPr>
              <a:t>Opintopolku.fi –sivulta löytyy </a:t>
            </a:r>
            <a:r>
              <a:rPr lang="fi-FI" sz="2400" dirty="0">
                <a:cs typeface="Arial"/>
                <a:hlinkClick r:id="rId2"/>
              </a:rPr>
              <a:t>pistelaskuri </a:t>
            </a:r>
            <a:endParaRPr lang="fi-FI" sz="2400" dirty="0">
              <a:cs typeface="Arial"/>
            </a:endParaRPr>
          </a:p>
          <a:p>
            <a:pPr marL="457200" lvl="1" indent="0">
              <a:buNone/>
            </a:pPr>
            <a:r>
              <a:rPr lang="fi-FI" sz="2400" dirty="0"/>
              <a:t>Valinta tapahtuu kevään 2027 </a:t>
            </a:r>
            <a:r>
              <a:rPr lang="fi-FI" sz="2400" u="sng" dirty="0"/>
              <a:t>päättötodistuksen avosanoilla 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dirty="0">
                <a:latin typeface="Century Gothic"/>
                <a:cs typeface="Arial" pitchFamily="34" charset="0"/>
                <a:hlinkClick r:id="rId3"/>
              </a:rPr>
              <a:t>Vipunen.fi 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← löytyy alimmat piste- ja keskiarvorajat (+ opintopolku.fi)</a:t>
            </a:r>
            <a:endParaRPr lang="fi-FI" sz="1500" dirty="0">
              <a:latin typeface="Century Gothic"/>
              <a:cs typeface="Arial" pitchFamily="34" charset="0"/>
            </a:endParaRPr>
          </a:p>
          <a:p>
            <a:pPr>
              <a:buNone/>
            </a:pPr>
            <a:endParaRPr lang="fi-FI" sz="1500" dirty="0">
              <a:latin typeface="Arial" pitchFamily="34" charset="0"/>
              <a:cs typeface="Arial" pitchFamily="34" charset="0"/>
            </a:endParaRPr>
          </a:p>
          <a:p>
            <a:pPr>
              <a:buAutoNum type="arabicParenR" startAt="8"/>
            </a:pPr>
            <a:endParaRPr lang="fi-FI" sz="15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arenR"/>
            </a:pPr>
            <a:endParaRPr lang="fi-FI" sz="1500" dirty="0">
              <a:cs typeface="Arial" pitchFamily="34" charset="0"/>
            </a:endParaRPr>
          </a:p>
          <a:p>
            <a:pPr marL="457200" indent="-457200">
              <a:buAutoNum type="arabicParenR"/>
            </a:pPr>
            <a:endParaRPr lang="fi-FI" sz="1500" dirty="0"/>
          </a:p>
          <a:p>
            <a:pPr>
              <a:buNone/>
            </a:pPr>
            <a:endParaRPr lang="fi-FI" sz="1500" dirty="0"/>
          </a:p>
          <a:p>
            <a:pPr>
              <a:buNone/>
            </a:pPr>
            <a:endParaRPr lang="fi-FI" sz="1500" dirty="0"/>
          </a:p>
          <a:p>
            <a:pPr>
              <a:buNone/>
            </a:pPr>
            <a:endParaRPr lang="fi-FI" sz="1500" dirty="0"/>
          </a:p>
          <a:p>
            <a:pPr>
              <a:buFont typeface="Arial" charset="0"/>
              <a:buChar char="•"/>
            </a:pPr>
            <a:endParaRPr lang="fi-FI" sz="1500" dirty="0"/>
          </a:p>
        </p:txBody>
      </p:sp>
    </p:spTree>
    <p:extLst>
      <p:ext uri="{BB962C8B-B14F-4D97-AF65-F5344CB8AC3E}">
        <p14:creationId xmlns:p14="http://schemas.microsoft.com/office/powerpoint/2010/main" val="26501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86872" y="313765"/>
            <a:ext cx="10670432" cy="726141"/>
          </a:xfrm>
        </p:spPr>
        <p:txBody>
          <a:bodyPr>
            <a:normAutofit fontScale="90000"/>
          </a:bodyPr>
          <a:lstStyle/>
          <a:p>
            <a:r>
              <a:rPr lang="fi-FI" dirty="0"/>
              <a:t>Valinta </a:t>
            </a:r>
            <a:r>
              <a:rPr lang="fi-FI" b="1" u="sng" dirty="0"/>
              <a:t>Lukioon </a:t>
            </a:r>
            <a:r>
              <a:rPr lang="fi-FI" b="1" u="sng" dirty="0">
                <a:highlight>
                  <a:srgbClr val="FFFF00"/>
                </a:highlight>
              </a:rPr>
              <a:t>lukuaineiden keskiarvon perusteella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1" y="1219199"/>
            <a:ext cx="10961895" cy="48221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i-FI" sz="2400" dirty="0"/>
              <a:t>Oppilaitoksella voi olla alin keskiarvoraja (esim. Laukaan lukio 6,8)</a:t>
            </a:r>
          </a:p>
          <a:p>
            <a:pPr marL="0" indent="0">
              <a:buNone/>
            </a:pPr>
            <a:r>
              <a:rPr lang="fi-FI" sz="2400" dirty="0"/>
              <a:t>Oppilaitos voi lukuaineiden keskiarvon lisäksi:</a:t>
            </a:r>
          </a:p>
          <a:p>
            <a:pPr lvl="1"/>
            <a:r>
              <a:rPr lang="fi-FI" sz="2400" dirty="0"/>
              <a:t>painottaa yhtä tai useampaa ainetta keskiarvoa laskettaessa esim. liikunta (esim. Norssin liikuntalinja Li x 4)</a:t>
            </a:r>
          </a:p>
          <a:p>
            <a:pPr lvl="1"/>
            <a:r>
              <a:rPr lang="fi-FI" sz="2400" dirty="0"/>
              <a:t>järjestää pääsy- tai soveltuvuuskokeen (esim. Schildtin musiikkilinja) Hakija ei voi tulla valituksi koulutukseen, jos ei ole osallistunut pääsy- tai soveltuvuuskokeeseen.</a:t>
            </a:r>
          </a:p>
          <a:p>
            <a:pPr lvl="1"/>
            <a:r>
              <a:rPr lang="fi-FI" sz="2400" dirty="0"/>
              <a:t>ottaa huomioon muun koulutuksen, harrastukset tai muut lisänäytöt (esim. urheilusaavutukset – Schildtin URLU-linja ja Norssin liikuntalinja)</a:t>
            </a:r>
          </a:p>
        </p:txBody>
      </p:sp>
    </p:spTree>
    <p:extLst>
      <p:ext uri="{BB962C8B-B14F-4D97-AF65-F5344CB8AC3E}">
        <p14:creationId xmlns:p14="http://schemas.microsoft.com/office/powerpoint/2010/main" val="339811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6ACFE2-942F-4C4A-8274-0ED2DC90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8941"/>
            <a:ext cx="8596668" cy="768749"/>
          </a:xfrm>
        </p:spPr>
        <p:txBody>
          <a:bodyPr>
            <a:normAutofit fontScale="90000"/>
          </a:bodyPr>
          <a:lstStyle/>
          <a:p>
            <a:r>
              <a:rPr lang="fi-FI" dirty="0"/>
              <a:t>Esimerkkejä valinnasta muihin koulutuksiin 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79942D-D7AE-4CAA-A795-DA08F4400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59224"/>
            <a:ext cx="8596668" cy="5082139"/>
          </a:xfrm>
        </p:spPr>
        <p:txBody>
          <a:bodyPr>
            <a:normAutofit/>
          </a:bodyPr>
          <a:lstStyle/>
          <a:p>
            <a:r>
              <a:rPr lang="fi-FI" sz="2400" dirty="0"/>
              <a:t>Koulutuksen järjestäjä saa halutessaan pitää kokeen tai haastattelun. Hakija saa erillisen kutsun näihin.</a:t>
            </a:r>
          </a:p>
          <a:p>
            <a:r>
              <a:rPr lang="fi-FI" sz="2400" dirty="0" err="1"/>
              <a:t>Poke:n</a:t>
            </a:r>
            <a:r>
              <a:rPr lang="fi-FI" sz="2400" dirty="0"/>
              <a:t> </a:t>
            </a:r>
            <a:r>
              <a:rPr lang="fi-FI" sz="2400" dirty="0" err="1"/>
              <a:t>TUVA:lle</a:t>
            </a:r>
            <a:r>
              <a:rPr lang="fi-FI" sz="2400" dirty="0"/>
              <a:t> hakijat haastatellaan. </a:t>
            </a:r>
          </a:p>
          <a:p>
            <a:r>
              <a:rPr lang="fi-FI" sz="2400" dirty="0" err="1"/>
              <a:t>GRADIA:n</a:t>
            </a:r>
            <a:r>
              <a:rPr lang="fi-FI" sz="2400" dirty="0"/>
              <a:t> </a:t>
            </a:r>
            <a:r>
              <a:rPr lang="fi-FI" sz="2400" dirty="0" err="1"/>
              <a:t>TUVA:lle</a:t>
            </a:r>
            <a:r>
              <a:rPr lang="fi-FI" sz="2400" dirty="0"/>
              <a:t> haastattelu. </a:t>
            </a:r>
          </a:p>
          <a:p>
            <a:r>
              <a:rPr lang="fi-FI" sz="2400" dirty="0"/>
              <a:t>Kansanopisto </a:t>
            </a:r>
            <a:r>
              <a:rPr lang="fi-FI" sz="2400" dirty="0" err="1"/>
              <a:t>JKO:n</a:t>
            </a:r>
            <a:r>
              <a:rPr lang="fi-FI" sz="2400" dirty="0"/>
              <a:t> TUVA, opisto-,taide ja musavuosi oppivelvollisille: </a:t>
            </a:r>
          </a:p>
          <a:p>
            <a:pPr marL="0" indent="0">
              <a:buNone/>
            </a:pPr>
            <a:r>
              <a:rPr lang="fi-FI" sz="2400" dirty="0"/>
              <a:t>	Hakukohde 1-3. sijalla kaikki kutsutaan 		valintahaastatteluun. Lisäksi voidaan pyytää 	motivaatiokirje tai antaa ennakkotehtävä.</a:t>
            </a:r>
          </a:p>
          <a:p>
            <a:pPr marL="0" indent="0">
              <a:buNone/>
            </a:pPr>
            <a:r>
              <a:rPr lang="fi-FI" sz="2400" dirty="0"/>
              <a:t>	TUVA -koulutukseen on mahdollista hakea kesäkuussa 		opiston suorassa haussa </a:t>
            </a:r>
            <a:r>
              <a:rPr lang="fi-FI" sz="2400" dirty="0">
                <a:solidFill>
                  <a:srgbClr val="FF0000"/>
                </a:solidFill>
              </a:rPr>
              <a:t>TARKISTA</a:t>
            </a:r>
          </a:p>
          <a:p>
            <a:pPr marL="0" indent="0">
              <a:buNone/>
            </a:pPr>
            <a:endParaRPr lang="fi-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1042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E3D634-7641-4B36-B5FB-2A54B240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4118"/>
            <a:ext cx="8596668" cy="1308847"/>
          </a:xfrm>
        </p:spPr>
        <p:txBody>
          <a:bodyPr>
            <a:normAutofit/>
          </a:bodyPr>
          <a:lstStyle/>
          <a:p>
            <a:r>
              <a:rPr lang="fi-FI" sz="3200" b="1" dirty="0"/>
              <a:t>TELMA </a:t>
            </a:r>
            <a:r>
              <a:rPr lang="fi-FI" sz="3200" dirty="0"/>
              <a:t>= Työhön ja itsenäiseen elämään valmentava koulutus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431ABF-C2DC-4510-96E1-F796B19D0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2283"/>
            <a:ext cx="8596668" cy="4697506"/>
          </a:xfrm>
        </p:spPr>
        <p:txBody>
          <a:bodyPr>
            <a:normAutofit/>
          </a:bodyPr>
          <a:lstStyle/>
          <a:p>
            <a:r>
              <a:rPr lang="fi-FI" sz="2400" dirty="0"/>
              <a:t>Opiskelijoille, jotka tarvitsevat eniten laajaa ja vaativaa erityistä tukea sairauden tai vamman vuoksi ja tavoitteena ei ole ammatillisen tutkinnon suorittaminen.</a:t>
            </a:r>
          </a:p>
          <a:p>
            <a:r>
              <a:rPr lang="fi-FI" sz="2400" dirty="0"/>
              <a:t>Koulutusajan pituus voi vaihdella henkilökohtaistamisen perusteella opiskelijakohtaisesti 1–3 vuotta.</a:t>
            </a:r>
          </a:p>
          <a:p>
            <a:r>
              <a:rPr lang="fi-FI" sz="2400" dirty="0"/>
              <a:t>Lievestuoretta lähin erityisammattioppilaitos on Jyväskylän </a:t>
            </a:r>
            <a:r>
              <a:rPr lang="fi-FI" sz="2400" dirty="0" err="1"/>
              <a:t>Spesia</a:t>
            </a:r>
            <a:r>
              <a:rPr lang="fi-FI" sz="2400" dirty="0"/>
              <a:t>.</a:t>
            </a:r>
          </a:p>
          <a:p>
            <a:r>
              <a:rPr lang="fi-FI" sz="2400" dirty="0" err="1"/>
              <a:t>Spesian</a:t>
            </a:r>
            <a:r>
              <a:rPr lang="fi-FI" sz="2400" dirty="0"/>
              <a:t> opiskelijavalinnan perusteet valmentavissa(TELMA tai TUVA) koulutuksissa ja ammatillisissa perustutkinnoissa löytyvät </a:t>
            </a:r>
            <a:r>
              <a:rPr lang="fi-FI" sz="2400" dirty="0" err="1">
                <a:hlinkClick r:id="rId2"/>
              </a:rPr>
              <a:t>Spesian</a:t>
            </a:r>
            <a:r>
              <a:rPr lang="fi-FI" sz="2400" dirty="0">
                <a:hlinkClick r:id="rId2"/>
              </a:rPr>
              <a:t> opiskelijavalinta-sivuilta</a:t>
            </a:r>
            <a:r>
              <a:rPr lang="fi-FI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181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89C173-A07A-4B17-A4C2-D4A2EFCF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3412"/>
            <a:ext cx="8596668" cy="878541"/>
          </a:xfrm>
        </p:spPr>
        <p:txBody>
          <a:bodyPr/>
          <a:lstStyle/>
          <a:p>
            <a:r>
              <a:rPr lang="fi-FI" dirty="0"/>
              <a:t>Kaksoistutkinto ja kolmoistutkinto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9D7633-00BA-4D85-958B-DCCEA1A31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81953"/>
            <a:ext cx="8596668" cy="4805082"/>
          </a:xfrm>
        </p:spPr>
        <p:txBody>
          <a:bodyPr>
            <a:normAutofit/>
          </a:bodyPr>
          <a:lstStyle/>
          <a:p>
            <a:r>
              <a:rPr lang="fi-FI" sz="2400" dirty="0"/>
              <a:t>Kaksoistutkinto tarkoittaa ammatillisen perustutkinnon ja ylioppilastutkinnon yhdistelmää</a:t>
            </a:r>
          </a:p>
          <a:p>
            <a:pPr lvl="2"/>
            <a:r>
              <a:rPr lang="fi-FI" sz="2000" dirty="0"/>
              <a:t> haet ensin ammatilliseen pt. ja paikan saatuasi ilmoitat suorittavasi myös ylioppilastutkinnon (kirjoitat vähintään 5 ainetta) ks. </a:t>
            </a:r>
            <a:r>
              <a:rPr lang="fi-FI" sz="2000" dirty="0">
                <a:hlinkClick r:id="rId2"/>
              </a:rPr>
              <a:t>Kaksoistutkinto | </a:t>
            </a:r>
            <a:r>
              <a:rPr lang="fi-FI" sz="2000" dirty="0" err="1">
                <a:hlinkClick r:id="rId2"/>
              </a:rPr>
              <a:t>Gradia</a:t>
            </a:r>
            <a:endParaRPr lang="fi-FI" sz="2000" dirty="0"/>
          </a:p>
          <a:p>
            <a:endParaRPr lang="fi-FI" sz="2400" dirty="0"/>
          </a:p>
          <a:p>
            <a:r>
              <a:rPr lang="fi-FI" sz="2400" dirty="0"/>
              <a:t>Kolmoistutkinto tarkoittaa lukiotutkinnon + ylioppilastutkinnon + ammatillisen perustutkinnon yhdistelmää (4 vuotta)</a:t>
            </a:r>
          </a:p>
          <a:p>
            <a:pPr lvl="2"/>
            <a:r>
              <a:rPr lang="fi-FI" sz="2000" dirty="0"/>
              <a:t>Haku ensin lukioon ja sitten erillishaku ammatilliseen perustutkintoon ks. </a:t>
            </a:r>
            <a:r>
              <a:rPr lang="fi-FI" sz="2000" dirty="0">
                <a:hlinkClick r:id="rId3"/>
              </a:rPr>
              <a:t>Kolmoistutkinto | </a:t>
            </a:r>
            <a:r>
              <a:rPr lang="fi-FI" sz="2000" dirty="0" err="1">
                <a:hlinkClick r:id="rId3"/>
              </a:rPr>
              <a:t>Gradia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4182366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85674-E97F-48D0-A367-2178483F3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54112"/>
            <a:ext cx="7766936" cy="5959817"/>
          </a:xfrm>
        </p:spPr>
        <p:txBody>
          <a:bodyPr/>
          <a:lstStyle/>
          <a:p>
            <a:r>
              <a:rPr lang="fi-FI" dirty="0"/>
              <a:t>Harjoittelemme yhteishakua koululla, </a:t>
            </a:r>
            <a:r>
              <a:rPr lang="fi-FI" dirty="0" err="1"/>
              <a:t>demolomakkeen</a:t>
            </a:r>
            <a:r>
              <a:rPr lang="fi-FI" dirty="0"/>
              <a:t> avulla, joka julkaistaan opintopolku.fi –sivustolla lokakuussa</a:t>
            </a:r>
            <a:br>
              <a:rPr lang="fi-FI" dirty="0"/>
            </a:br>
            <a:r>
              <a:rPr lang="fi-FI" sz="32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Ohjevideot - Opintopolku</a:t>
            </a:r>
            <a:endParaRPr lang="fi-FI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03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F98B0B-53D3-4747-ADBA-07020BB2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5506"/>
            <a:ext cx="8596668" cy="691131"/>
          </a:xfrm>
        </p:spPr>
        <p:txBody>
          <a:bodyPr>
            <a:normAutofit/>
          </a:bodyPr>
          <a:lstStyle/>
          <a:p>
            <a:r>
              <a:rPr lang="fi-FI" sz="3200" dirty="0"/>
              <a:t>Hallintolaki edellyttää huoltajan kuulemista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F8E571-9B9D-4071-89F5-3DF088902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29554"/>
            <a:ext cx="8596668" cy="4911810"/>
          </a:xfrm>
        </p:spPr>
        <p:txBody>
          <a:bodyPr>
            <a:normAutofit lnSpcReduction="10000"/>
          </a:bodyPr>
          <a:lstStyle/>
          <a:p>
            <a:r>
              <a:rPr lang="fi-FI" sz="2400" dirty="0"/>
              <a:t>”Oppilaitos voi järjestää huoltajan kuulemisen parhaaksi katsomallaan tavalla”.</a:t>
            </a:r>
          </a:p>
          <a:p>
            <a:r>
              <a:rPr lang="fi-FI" sz="2400" dirty="0"/>
              <a:t>Lievestuoreen koululla teemme niin, että oppilas ilmoittaa sähköpostitse hakukohteensa </a:t>
            </a:r>
            <a:r>
              <a:rPr lang="fi-FI" sz="2400" dirty="0" err="1"/>
              <a:t>tärkeysjäejestyksessä</a:t>
            </a:r>
            <a:r>
              <a:rPr lang="fi-FI" sz="2400" dirty="0"/>
              <a:t> huoltajalle sekä opolle.</a:t>
            </a:r>
          </a:p>
          <a:p>
            <a:r>
              <a:rPr lang="fi-FI" sz="2400" dirty="0"/>
              <a:t>Lisäksi </a:t>
            </a:r>
            <a:r>
              <a:rPr lang="fi-FI" sz="2400" b="1" dirty="0"/>
              <a:t>oppilas ilmoittaa huoltajan sähköpostiosoitteen yhteishaun hakemuksella </a:t>
            </a:r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i-FI" sz="2400" b="1" dirty="0"/>
              <a:t> huoltaja saa sähköpostiinsa tiedon hakijan hakemuksesta</a:t>
            </a:r>
            <a:r>
              <a:rPr lang="fi-FI" sz="2400" dirty="0"/>
              <a:t>. </a:t>
            </a:r>
            <a:r>
              <a:rPr lang="fi-FI" sz="2400" u="sng" dirty="0"/>
              <a:t>Tämä katsotaan huoltajan kuulemiseksi. </a:t>
            </a:r>
          </a:p>
          <a:p>
            <a:r>
              <a:rPr lang="fi-FI" sz="2400" dirty="0"/>
              <a:t>Ilmoittakaa, jos ette saa nuorenne hakemuksesta vahvistussähköpostiviestiä. Opolla on velvoite kertoa huoltajan tiedustellessa oppilaan hakukohteet (mielellään </a:t>
            </a:r>
            <a:r>
              <a:rPr lang="fi-FI" sz="2400" dirty="0" err="1"/>
              <a:t>wilma</a:t>
            </a:r>
            <a:r>
              <a:rPr lang="fi-FI" sz="2400" dirty="0"/>
              <a:t>-viestitiedustelu).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997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A5284B-07B8-4FB2-80A3-6AFEF5C9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05484"/>
            <a:ext cx="9072841" cy="1027416"/>
          </a:xfrm>
        </p:spPr>
        <p:txBody>
          <a:bodyPr>
            <a:normAutofit fontScale="90000"/>
          </a:bodyPr>
          <a:lstStyle/>
          <a:p>
            <a:r>
              <a:rPr lang="fi-FI" dirty="0"/>
              <a:t>Huoltaja voi kirjautua (</a:t>
            </a:r>
            <a:r>
              <a:rPr lang="fi-FI" dirty="0">
                <a:hlinkClick r:id="rId2"/>
              </a:rPr>
              <a:t>opintopolku.fi </a:t>
            </a:r>
            <a:r>
              <a:rPr lang="fi-FI" dirty="0"/>
              <a:t>/ Oma opintopolku -sivun kauttakin) Valpas-palveluun  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C39A9EAD-4D85-439A-A73C-4AB3881C6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7334" y="1232900"/>
            <a:ext cx="8569408" cy="4808462"/>
          </a:xfrm>
        </p:spPr>
      </p:pic>
    </p:spTree>
    <p:extLst>
      <p:ext uri="{BB962C8B-B14F-4D97-AF65-F5344CB8AC3E}">
        <p14:creationId xmlns:p14="http://schemas.microsoft.com/office/powerpoint/2010/main" val="1495850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099C57-0191-4DA6-91F5-0CB3FFC8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9056"/>
          </a:xfrm>
        </p:spPr>
        <p:txBody>
          <a:bodyPr>
            <a:normAutofit fontScale="90000"/>
          </a:bodyPr>
          <a:lstStyle/>
          <a:p>
            <a:r>
              <a:rPr lang="fi-FI" dirty="0"/>
              <a:t>Hallintolain mukainen huoltajan kuuleminen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B8510263-05B1-4184-90AD-E6AA977BF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382363"/>
            <a:ext cx="9117106" cy="4398606"/>
          </a:xfrm>
        </p:spPr>
      </p:pic>
    </p:spTree>
    <p:extLst>
      <p:ext uri="{BB962C8B-B14F-4D97-AF65-F5344CB8AC3E}">
        <p14:creationId xmlns:p14="http://schemas.microsoft.com/office/powerpoint/2010/main" val="1490602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E28961-7B97-4A39-A760-6542CE4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7960"/>
          </a:xfrm>
        </p:spPr>
        <p:txBody>
          <a:bodyPr/>
          <a:lstStyle/>
          <a:p>
            <a:r>
              <a:rPr lang="fi-FI" dirty="0"/>
              <a:t>Ennakkokirje toukokuun lopulla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EAFE70-3B78-4F31-BBD8-BD3C6302C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7561"/>
            <a:ext cx="8596668" cy="4633802"/>
          </a:xfrm>
        </p:spPr>
        <p:txBody>
          <a:bodyPr>
            <a:normAutofit lnSpcReduction="10000"/>
          </a:bodyPr>
          <a:lstStyle/>
          <a:p>
            <a:r>
              <a:rPr lang="fi-FI" sz="2400" dirty="0"/>
              <a:t>OPH lähettää noin kaksi viikkoa ennen valintoja hakijalle ja huoltajille ennakkokirjeen.</a:t>
            </a:r>
          </a:p>
          <a:p>
            <a:r>
              <a:rPr lang="fi-FI" sz="2400" dirty="0"/>
              <a:t>Ennakkokirjeessä on tietoa mm. valintojen tulosten aikataulusta ja ohjeita</a:t>
            </a:r>
          </a:p>
          <a:p>
            <a:r>
              <a:rPr lang="fi-FI" sz="2400" dirty="0"/>
              <a:t>opiskelupaikan vastaanottamiseen.</a:t>
            </a:r>
          </a:p>
          <a:p>
            <a:endParaRPr lang="fi-FI" sz="2400" dirty="0"/>
          </a:p>
          <a:p>
            <a:r>
              <a:rPr lang="fi-FI" sz="2400" dirty="0"/>
              <a:t>Valinnasta tieto sähköpostitse 17.6.2027 </a:t>
            </a:r>
          </a:p>
          <a:p>
            <a:r>
              <a:rPr lang="fi-FI" sz="2400" dirty="0"/>
              <a:t>Lisäksi toinen viesti, missä linkki paikan vastaanottamiseen. Vahvasti tunnistautunut hakija tekee paikan vastaanottamisen Oma opintopolussa.</a:t>
            </a:r>
            <a:br>
              <a:rPr lang="fi-FI" sz="2400" dirty="0"/>
            </a:b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764236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12AC29-50A4-4744-885C-23E4F1DCD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682" y="304801"/>
            <a:ext cx="10236996" cy="717175"/>
          </a:xfrm>
        </p:spPr>
        <p:txBody>
          <a:bodyPr>
            <a:normAutofit fontScale="90000"/>
          </a:bodyPr>
          <a:lstStyle/>
          <a:p>
            <a:r>
              <a:rPr lang="fi-FI" dirty="0"/>
              <a:t>Pääsy- ja soveltuvuuskokeet: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6405E5-39DA-4E29-9428-715810DC4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035" y="1237129"/>
            <a:ext cx="10751577" cy="4804233"/>
          </a:xfrm>
        </p:spPr>
        <p:txBody>
          <a:bodyPr>
            <a:normAutofit/>
          </a:bodyPr>
          <a:lstStyle/>
          <a:p>
            <a:pPr lvl="1"/>
            <a:r>
              <a:rPr lang="fi-FI" sz="2400" dirty="0"/>
              <a:t>sosiaali- ja terveysalan pt. </a:t>
            </a:r>
            <a:r>
              <a:rPr lang="fi-FI" dirty="0"/>
              <a:t>(lähihoitaja) </a:t>
            </a:r>
            <a:r>
              <a:rPr lang="fi-FI" sz="2400" dirty="0"/>
              <a:t>Pokella, ei </a:t>
            </a:r>
            <a:r>
              <a:rPr lang="fi-FI" sz="2400" dirty="0" err="1"/>
              <a:t>Gradialla</a:t>
            </a:r>
            <a:endParaRPr lang="fi-FI" dirty="0"/>
          </a:p>
          <a:p>
            <a:pPr lvl="1"/>
            <a:r>
              <a:rPr lang="fi-FI" sz="2400" dirty="0"/>
              <a:t>kasvatus- ja ohjausalan pt. </a:t>
            </a:r>
            <a:r>
              <a:rPr lang="fi-FI" dirty="0"/>
              <a:t>(nuoriso- ja yhteisöohjaaja)</a:t>
            </a:r>
          </a:p>
          <a:p>
            <a:pPr lvl="1"/>
            <a:r>
              <a:rPr lang="fi-FI" sz="2400" dirty="0"/>
              <a:t>Liikunnanohjaajan pt. </a:t>
            </a:r>
            <a:r>
              <a:rPr lang="fi-FI" dirty="0"/>
              <a:t>(liikuntaneuvoja)</a:t>
            </a:r>
          </a:p>
          <a:p>
            <a:pPr lvl="1"/>
            <a:r>
              <a:rPr lang="fi-FI" sz="2400" dirty="0"/>
              <a:t>Musiikkialan pt. </a:t>
            </a:r>
            <a:r>
              <a:rPr lang="fi-FI" dirty="0"/>
              <a:t>(muusikko)</a:t>
            </a:r>
          </a:p>
          <a:p>
            <a:pPr lvl="1"/>
            <a:r>
              <a:rPr lang="fi-FI" sz="2400" dirty="0"/>
              <a:t>Turvallisuusalan pt.</a:t>
            </a:r>
            <a:r>
              <a:rPr lang="fi-FI" dirty="0"/>
              <a:t> (turvallisuusvalvoja)</a:t>
            </a:r>
          </a:p>
          <a:p>
            <a:pPr lvl="1"/>
            <a:r>
              <a:rPr lang="fi-FI" sz="2400" dirty="0"/>
              <a:t>Lukioiden liikuntalinjat sekä musiikkilinja</a:t>
            </a:r>
          </a:p>
          <a:p>
            <a:pPr marL="457200" lvl="1" indent="0">
              <a:buNone/>
            </a:pPr>
            <a:endParaRPr lang="fi-FI" sz="2400" dirty="0"/>
          </a:p>
          <a:p>
            <a:pPr marL="457200" lvl="1" indent="0">
              <a:buNone/>
            </a:pPr>
            <a:r>
              <a:rPr lang="fi-FI" sz="2400" dirty="0"/>
              <a:t>Katso yhteishaun pääsy-​ ja soveltuvuuskokeiden aikataulut keväällä 2027 </a:t>
            </a:r>
            <a:r>
              <a:rPr lang="fi-FI" sz="2400" dirty="0" err="1">
                <a:hlinkClick r:id="rId2"/>
              </a:rPr>
              <a:t>Gradialla</a:t>
            </a:r>
            <a:r>
              <a:rPr lang="fi-FI" sz="2400" dirty="0"/>
              <a:t> ja </a:t>
            </a:r>
            <a:r>
              <a:rPr lang="fi-FI" sz="2400" dirty="0" err="1">
                <a:hlinkClick r:id="rId3"/>
              </a:rPr>
              <a:t>POKElla</a:t>
            </a:r>
            <a:endParaRPr lang="fi-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19552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AF8A9A-E143-4EB1-BA98-78F1CC460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3" y="331695"/>
            <a:ext cx="8789909" cy="1183340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Hakijan terveys ja toimintakyky (SORA-lainsäädäntö)</a:t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60F00D-99BD-45F4-B1E6-143BCE7DD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93" y="1515034"/>
            <a:ext cx="9233647" cy="4733365"/>
          </a:xfrm>
        </p:spPr>
        <p:txBody>
          <a:bodyPr>
            <a:normAutofit/>
          </a:bodyPr>
          <a:lstStyle/>
          <a:p>
            <a:r>
              <a:rPr lang="fi-FI" sz="2400" dirty="0"/>
              <a:t>Joissakin ammatillisissa tutkinnoissa on terveydentilan tai toimintakyvyn suhteen erityisiä vaatimuksia. </a:t>
            </a:r>
          </a:p>
          <a:p>
            <a:pPr marL="0" indent="0">
              <a:buNone/>
            </a:pPr>
            <a:endParaRPr lang="fi-FI" sz="2400" dirty="0"/>
          </a:p>
          <a:p>
            <a:r>
              <a:rPr lang="fi-FI" sz="2400" dirty="0"/>
              <a:t>Kun hakee tällaiseen koulutukseen, hakijan on hyvä arvioida omaa terveydentilaansa ja verrata sitä terveydellisiin vaatimuksiin. Hakulomakkeella ei saa antaa väärää tietoa.</a:t>
            </a:r>
          </a:p>
          <a:p>
            <a:pPr marL="0" indent="0">
              <a:buNone/>
            </a:pPr>
            <a:endParaRPr lang="fi-FI" sz="2400" dirty="0"/>
          </a:p>
          <a:p>
            <a:r>
              <a:rPr lang="fi-FI" sz="2400" dirty="0"/>
              <a:t>Oppilaitos kysyy tarkentavia tietoja. Siellä voidaan päättää, että hakijaa ei voida valita koulutukseen, jos vaatimukset eivät täyty. </a:t>
            </a:r>
          </a:p>
        </p:txBody>
      </p:sp>
    </p:spTree>
    <p:extLst>
      <p:ext uri="{BB962C8B-B14F-4D97-AF65-F5344CB8AC3E}">
        <p14:creationId xmlns:p14="http://schemas.microsoft.com/office/powerpoint/2010/main" val="2745187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AF1265-3CBF-40B6-90F9-E29CBE1D6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261598"/>
            <a:ext cx="10336305" cy="863030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Ammatilliset perustutkinnot, joihin sovelletaan SORA-säädöksiä </a:t>
            </a:r>
            <a:r>
              <a:rPr lang="fi-FI" sz="2200" dirty="0"/>
              <a:t>(SORA = ratkaisuja opiskeluun soveltumattomuuteen)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54903B-ADB3-4AC6-B12D-DA65E3C8E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148" y="1417834"/>
            <a:ext cx="4414222" cy="4623527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ha</a:t>
            </a:r>
            <a:r>
              <a:rPr lang="fi-FI" sz="2000" dirty="0"/>
              <a:t>mmastekniikan perustutkinto</a:t>
            </a:r>
          </a:p>
          <a:p>
            <a:r>
              <a:rPr lang="fi-FI" sz="2000" dirty="0"/>
              <a:t>kasvatus- ja ohjausalan perustutkinto</a:t>
            </a:r>
          </a:p>
          <a:p>
            <a:r>
              <a:rPr lang="fi-FI" sz="2000" dirty="0"/>
              <a:t>lentokoneasennuksen perustutkinto</a:t>
            </a:r>
          </a:p>
          <a:p>
            <a:r>
              <a:rPr lang="fi-FI" sz="2000" dirty="0"/>
              <a:t>liikunnanohjauksen perustutkinto</a:t>
            </a:r>
          </a:p>
          <a:p>
            <a:r>
              <a:rPr lang="fi-FI" sz="2000" dirty="0"/>
              <a:t>logistiikan perustutkinnon kuljetuspalvelujen osaamisala ja lentoasemapalvelujen osaamisala</a:t>
            </a:r>
          </a:p>
          <a:p>
            <a:r>
              <a:rPr lang="fi-FI" sz="2000" dirty="0"/>
              <a:t>lääkealan perustutkinto</a:t>
            </a:r>
          </a:p>
          <a:p>
            <a:r>
              <a:rPr lang="fi-FI" sz="2000" dirty="0"/>
              <a:t>kaivosalan perustutkinnon kaivostyön osaamisala	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3242399-C8D4-49F9-AE06-DF4000DBE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489753"/>
            <a:ext cx="4184034" cy="4551609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fi-FI" sz="2000" dirty="0"/>
              <a:t>merenkulkualan perustutkinto</a:t>
            </a:r>
          </a:p>
          <a:p>
            <a:pPr fontAlgn="base"/>
            <a:r>
              <a:rPr lang="fi-FI" sz="2000" dirty="0"/>
              <a:t>metsäalan perustutkinnon metsäkoneenkuljetuksen osaamisala</a:t>
            </a:r>
          </a:p>
          <a:p>
            <a:pPr fontAlgn="base"/>
            <a:r>
              <a:rPr lang="fi-FI" sz="2000" dirty="0"/>
              <a:t>rakennusalan perustutkinnon maarakennuskoneenkuljetuksen </a:t>
            </a:r>
            <a:r>
              <a:rPr lang="fi-FI" sz="2000" u="sng" dirty="0"/>
              <a:t>osaamisala</a:t>
            </a:r>
            <a:endParaRPr lang="fi-FI" sz="2000" dirty="0"/>
          </a:p>
          <a:p>
            <a:pPr fontAlgn="base"/>
            <a:r>
              <a:rPr lang="fi-FI" sz="2000" dirty="0"/>
              <a:t>sosiaali- ja terveysalan perustutkinto</a:t>
            </a:r>
          </a:p>
          <a:p>
            <a:pPr fontAlgn="base"/>
            <a:r>
              <a:rPr lang="fi-FI" sz="2000" dirty="0"/>
              <a:t>turvallisuusalan perustutkinto</a:t>
            </a:r>
          </a:p>
          <a:p>
            <a:pPr fontAlgn="base"/>
            <a:r>
              <a:rPr lang="fi-FI" sz="2000" dirty="0"/>
              <a:t>välinehuoltoalan perustutkinto</a:t>
            </a:r>
          </a:p>
          <a:p>
            <a:pPr marL="0" indent="0" fontAlgn="base">
              <a:buNone/>
            </a:pPr>
            <a:r>
              <a:rPr lang="fi-FI" sz="2000" dirty="0">
                <a:hlinkClick r:id="rId2"/>
              </a:rPr>
              <a:t>Ks. Esimerkit Hakijan terveys ja toimintakyky - Opintopolku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2139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3466" y="1246094"/>
            <a:ext cx="3471333" cy="4807573"/>
          </a:xfrm>
        </p:spPr>
        <p:txBody>
          <a:bodyPr>
            <a:normAutofit/>
          </a:bodyPr>
          <a:lstStyle/>
          <a:p>
            <a:r>
              <a:rPr lang="fi-FI" sz="4800" dirty="0">
                <a:solidFill>
                  <a:schemeClr val="tx1"/>
                </a:solidFill>
              </a:rPr>
              <a:t>Harkintaan perustuva valinta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79480" y="309966"/>
            <a:ext cx="7262703" cy="63853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fi-FI" sz="1700" dirty="0">
              <a:solidFill>
                <a:schemeClr val="tx2"/>
              </a:solidFill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Mahdollinen oppilaalle, jolla on </a:t>
            </a:r>
            <a:r>
              <a:rPr lang="fi-FI" sz="2000" b="1" dirty="0">
                <a:solidFill>
                  <a:schemeClr val="tx2"/>
                </a:solidFill>
              </a:rPr>
              <a:t>erityinen henkilökohtainen syy</a:t>
            </a:r>
            <a:endParaRPr lang="fi-FI" sz="2000" dirty="0">
              <a:solidFill>
                <a:schemeClr val="tx2"/>
              </a:solidFill>
            </a:endParaRPr>
          </a:p>
          <a:p>
            <a:pPr marL="914400" lvl="1"/>
            <a:r>
              <a:rPr lang="fi-FI" dirty="0">
                <a:solidFill>
                  <a:schemeClr val="tx2"/>
                </a:solidFill>
              </a:rPr>
              <a:t>oppimisvaikeudet </a:t>
            </a:r>
          </a:p>
          <a:p>
            <a:pPr marL="914400" lvl="1"/>
            <a:r>
              <a:rPr lang="fi-FI" dirty="0">
                <a:solidFill>
                  <a:schemeClr val="tx2"/>
                </a:solidFill>
              </a:rPr>
              <a:t>sosiaaliset syyt</a:t>
            </a:r>
          </a:p>
          <a:p>
            <a:pPr marL="914400" lvl="1"/>
            <a:r>
              <a:rPr lang="fi-FI" dirty="0">
                <a:solidFill>
                  <a:schemeClr val="tx2"/>
                </a:solidFill>
              </a:rPr>
              <a:t>koulutodistusten puuttuminen tai todistuksen vertailuvaikeudet</a:t>
            </a:r>
          </a:p>
          <a:p>
            <a:r>
              <a:rPr lang="fi-FI" sz="2000" dirty="0">
                <a:solidFill>
                  <a:schemeClr val="tx2"/>
                </a:solidFill>
              </a:rPr>
              <a:t>Voidaan käyttää kaikissa hakutoiveissa </a:t>
            </a:r>
          </a:p>
          <a:p>
            <a:r>
              <a:rPr lang="fi-FI" sz="2000" b="1" dirty="0">
                <a:solidFill>
                  <a:schemeClr val="tx2"/>
                </a:solidFill>
              </a:rPr>
              <a:t>Muutos edellisiin vuosiin: Jos oppilaalla on rajattu (ennen yksilöllistetty) </a:t>
            </a:r>
            <a:r>
              <a:rPr lang="fi-FI" sz="2000" b="1" dirty="0">
                <a:solidFill>
                  <a:schemeClr val="tx1"/>
                </a:solidFill>
              </a:rPr>
              <a:t>äidinkieli* ja matematiikka*</a:t>
            </a:r>
            <a:r>
              <a:rPr lang="fi-FI" sz="2000" b="1" dirty="0">
                <a:solidFill>
                  <a:schemeClr val="tx2"/>
                </a:solidFill>
              </a:rPr>
              <a:t>, hakija saa itse valita </a:t>
            </a:r>
            <a:r>
              <a:rPr lang="fi-FI" sz="2000" b="1" u="sng" dirty="0">
                <a:solidFill>
                  <a:schemeClr val="tx2"/>
                </a:solidFill>
              </a:rPr>
              <a:t>hakeeko myös </a:t>
            </a:r>
            <a:r>
              <a:rPr lang="fi-FI" sz="2000" b="1" dirty="0">
                <a:solidFill>
                  <a:schemeClr val="tx2"/>
                </a:solidFill>
              </a:rPr>
              <a:t>harkintaan perustuvan valinnan kautta.</a:t>
            </a:r>
          </a:p>
          <a:p>
            <a:r>
              <a:rPr lang="fi-FI" sz="2000" dirty="0">
                <a:solidFill>
                  <a:schemeClr val="tx2"/>
                </a:solidFill>
              </a:rPr>
              <a:t>Perustelut (esim. koulutodistukset, HOJKS, erilaiset asiantuntijalausunnot) toimitetaan hakuaikana suoraan oppilaitokseen; opo hoitaa.</a:t>
            </a: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Huom! Oppilas voi silti tulla valituksi ns. normaalihaussa</a:t>
            </a:r>
            <a:r>
              <a:rPr lang="fi-FI" sz="1700" dirty="0">
                <a:solidFill>
                  <a:schemeClr val="tx2"/>
                </a:solidFill>
              </a:rPr>
              <a:t>. </a:t>
            </a:r>
          </a:p>
          <a:p>
            <a:endParaRPr lang="fi-FI" sz="1700" dirty="0">
              <a:solidFill>
                <a:schemeClr val="tx2"/>
              </a:solidFill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43466" y="6199632"/>
            <a:ext cx="332786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>
                <a:solidFill>
                  <a:srgbClr val="FFFFFF"/>
                </a:solidFill>
              </a:rPr>
              <a:t>12/02/2025 </a:t>
            </a:r>
            <a:endParaRPr lang="fi-FI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37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3D6D7D-DDD0-4AF5-A13F-6BB114A38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9322"/>
            <a:ext cx="8596668" cy="852754"/>
          </a:xfrm>
        </p:spPr>
        <p:txBody>
          <a:bodyPr/>
          <a:lstStyle/>
          <a:p>
            <a:r>
              <a:rPr lang="fi-FI" sz="4000" dirty="0"/>
              <a:t>Hakijanillat</a:t>
            </a:r>
            <a:r>
              <a:rPr lang="fi-FI" dirty="0"/>
              <a:t> </a:t>
            </a:r>
            <a:r>
              <a:rPr lang="fi-FI" sz="2400" dirty="0"/>
              <a:t>(päivät tarkentuvat koulun nettisivuille)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C2BBE7-CA85-438D-9847-2B1A1EBEE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5092"/>
            <a:ext cx="8596668" cy="4726271"/>
          </a:xfrm>
        </p:spPr>
        <p:txBody>
          <a:bodyPr>
            <a:normAutofit/>
          </a:bodyPr>
          <a:lstStyle/>
          <a:p>
            <a:r>
              <a:rPr lang="fi-FI" sz="2400" dirty="0"/>
              <a:t>Norssin lukion esittelyilta on tammikuussa 2027 klo 18.00 auditoriossa (3. krs). </a:t>
            </a:r>
          </a:p>
          <a:p>
            <a:r>
              <a:rPr lang="fi-FI" sz="2400" dirty="0" err="1"/>
              <a:t>Gradian</a:t>
            </a:r>
            <a:r>
              <a:rPr lang="fi-FI" sz="2400" dirty="0"/>
              <a:t> lukioiden hakijan illat </a:t>
            </a:r>
          </a:p>
          <a:p>
            <a:pPr lvl="2"/>
            <a:r>
              <a:rPr lang="fi-FI" sz="2400" dirty="0"/>
              <a:t>Torstaina 14.1.2027 Schildtin lukion hakijanilta</a:t>
            </a:r>
          </a:p>
          <a:p>
            <a:pPr lvl="2"/>
            <a:r>
              <a:rPr lang="fi-FI" sz="2400" dirty="0"/>
              <a:t>Tiistaina 12.1.2027 Jyväskylän Lyseon lukion hakijanilta</a:t>
            </a:r>
          </a:p>
          <a:p>
            <a:r>
              <a:rPr lang="fi-FI" sz="2400" dirty="0"/>
              <a:t>Ammattiopisto </a:t>
            </a:r>
            <a:r>
              <a:rPr lang="fi-FI" sz="2400" dirty="0" err="1"/>
              <a:t>Gradiassa</a:t>
            </a:r>
            <a:r>
              <a:rPr lang="fi-FI" sz="2400" dirty="0"/>
              <a:t> ei järjestetä hakijaniltoja</a:t>
            </a:r>
          </a:p>
          <a:p>
            <a:r>
              <a:rPr lang="fi-FI" sz="2400" dirty="0"/>
              <a:t>JKO tammikuussa 2027 ’nivelvaiheen hakijan päivä’</a:t>
            </a:r>
          </a:p>
          <a:p>
            <a:r>
              <a:rPr lang="fi-FI" sz="2400" dirty="0"/>
              <a:t>Hankasalmen lukioon tutustuminen </a:t>
            </a:r>
          </a:p>
          <a:p>
            <a:pPr marL="457200" lvl="1" indent="0">
              <a:buNone/>
            </a:pPr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305159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EA5D97-DF8F-4E0F-A0E8-1F99AA5E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22300"/>
          </a:xfrm>
        </p:spPr>
        <p:txBody>
          <a:bodyPr>
            <a:normAutofit/>
          </a:bodyPr>
          <a:lstStyle/>
          <a:p>
            <a:r>
              <a:rPr lang="fi-FI" sz="3200" b="1" dirty="0"/>
              <a:t>Lisätietoa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D04A8C-5586-4142-8000-2ACE1FA13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22300"/>
            <a:ext cx="10827278" cy="6019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800" dirty="0"/>
              <a:t>Opintopolku – Huoltajan muistilista </a:t>
            </a:r>
            <a:r>
              <a:rPr lang="fi-FI" sz="2800" dirty="0">
                <a:hlinkClick r:id="rId2"/>
              </a:rPr>
              <a:t>https://opintopolku.fi/konfo/fi/sivu/huoltajan-muistilista</a:t>
            </a:r>
            <a:endParaRPr lang="fi-FI" sz="2800" dirty="0"/>
          </a:p>
          <a:p>
            <a:r>
              <a:rPr lang="fi-FI" sz="2800" dirty="0"/>
              <a:t>Laukaan lukio </a:t>
            </a:r>
            <a:r>
              <a:rPr lang="fi-FI" sz="2800" dirty="0">
                <a:hlinkClick r:id="rId3"/>
              </a:rPr>
              <a:t>https://peda.net/laukaa/lukio/hakijalle</a:t>
            </a:r>
            <a:endParaRPr lang="fi-FI" sz="2800" dirty="0"/>
          </a:p>
          <a:p>
            <a:r>
              <a:rPr lang="fi-FI" sz="2800" dirty="0">
                <a:ea typeface="+mn-lt"/>
                <a:cs typeface="+mn-lt"/>
              </a:rPr>
              <a:t>Pohjoisen Keski-Suomen ammattiopisto Poke </a:t>
            </a:r>
            <a:r>
              <a:rPr lang="fi-FI" sz="2800" dirty="0">
                <a:ea typeface="+mn-lt"/>
                <a:cs typeface="+mn-lt"/>
                <a:hlinkClick r:id="rId4"/>
              </a:rPr>
              <a:t>https://poke.fi/oppimaan/hakijalle</a:t>
            </a:r>
            <a:endParaRPr lang="fi-FI" sz="2800" dirty="0">
              <a:solidFill>
                <a:srgbClr val="FB4AB6"/>
              </a:solidFill>
              <a:ea typeface="+mn-lt"/>
              <a:cs typeface="+mn-lt"/>
            </a:endParaRPr>
          </a:p>
          <a:p>
            <a:r>
              <a:rPr lang="fi-FI" sz="2800" dirty="0">
                <a:ea typeface="+mn-lt"/>
                <a:cs typeface="+mn-lt"/>
              </a:rPr>
              <a:t>Ammattiopisto </a:t>
            </a:r>
            <a:r>
              <a:rPr lang="fi-FI" sz="2800" dirty="0" err="1">
                <a:ea typeface="+mn-lt"/>
                <a:cs typeface="+mn-lt"/>
              </a:rPr>
              <a:t>Gradia</a:t>
            </a:r>
            <a:r>
              <a:rPr lang="fi-FI" sz="2800" dirty="0">
                <a:ea typeface="+mn-lt"/>
                <a:cs typeface="+mn-lt"/>
              </a:rPr>
              <a:t> sekä </a:t>
            </a:r>
            <a:r>
              <a:rPr lang="fi-FI" sz="2800" dirty="0" err="1">
                <a:ea typeface="+mn-lt"/>
                <a:cs typeface="+mn-lt"/>
              </a:rPr>
              <a:t>Gradian</a:t>
            </a:r>
            <a:r>
              <a:rPr lang="fi-FI" sz="2800" dirty="0">
                <a:ea typeface="+mn-lt"/>
                <a:cs typeface="+mn-lt"/>
              </a:rPr>
              <a:t> lukiot (Schildt ja Lyseo) </a:t>
            </a:r>
            <a:r>
              <a:rPr lang="fi-FI" sz="2800" dirty="0">
                <a:ea typeface="+mn-lt"/>
                <a:cs typeface="+mn-lt"/>
                <a:hlinkClick r:id="rId5"/>
              </a:rPr>
              <a:t>https://www.gradia.fi/hae-opiskelemaan/yhteishaku  </a:t>
            </a:r>
            <a:endParaRPr lang="fi-FI" sz="2800" dirty="0">
              <a:ea typeface="+mn-lt"/>
              <a:cs typeface="+mn-lt"/>
            </a:endParaRPr>
          </a:p>
          <a:p>
            <a:r>
              <a:rPr lang="fi-FI" sz="2800" dirty="0">
                <a:ea typeface="+mn-lt"/>
                <a:cs typeface="+mn-lt"/>
              </a:rPr>
              <a:t>Jyväskylän kansanopisto  </a:t>
            </a:r>
            <a:r>
              <a:rPr lang="fi-FI" sz="2800" dirty="0">
                <a:ea typeface="+mn-lt"/>
                <a:cs typeface="+mn-lt"/>
                <a:hlinkClick r:id="rId6"/>
              </a:rPr>
              <a:t>https://jko.fi/koulutus/oppivelvollisille/</a:t>
            </a:r>
            <a:endParaRPr lang="fi-FI" sz="2800" dirty="0">
              <a:ea typeface="+mn-lt"/>
              <a:cs typeface="+mn-lt"/>
            </a:endParaRPr>
          </a:p>
          <a:p>
            <a:r>
              <a:rPr lang="fi-FI" sz="2800" dirty="0">
                <a:ea typeface="+mn-lt"/>
                <a:cs typeface="+mn-lt"/>
              </a:rPr>
              <a:t>Jyväskylän palvelualan opisto </a:t>
            </a:r>
            <a:r>
              <a:rPr lang="fi-FI" sz="2800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  <a:hlinkClick r:id="rId7"/>
              </a:rPr>
              <a:t>https://www.jypao.fi/ </a:t>
            </a:r>
            <a:endParaRPr lang="fi-FI" sz="2800" dirty="0">
              <a:solidFill>
                <a:schemeClr val="accent1">
                  <a:lumMod val="60000"/>
                  <a:lumOff val="40000"/>
                </a:schemeClr>
              </a:solidFill>
              <a:ea typeface="+mn-lt"/>
              <a:cs typeface="+mn-lt"/>
            </a:endParaRPr>
          </a:p>
          <a:p>
            <a:r>
              <a:rPr lang="fi-FI" sz="2800" dirty="0">
                <a:ea typeface="+mn-lt"/>
                <a:cs typeface="+mn-lt"/>
              </a:rPr>
              <a:t>Hankasalmen lukio </a:t>
            </a:r>
            <a:r>
              <a:rPr lang="fi-FI" sz="2800" dirty="0">
                <a:ea typeface="+mn-lt"/>
                <a:cs typeface="+mn-lt"/>
                <a:hlinkClick r:id="rId8"/>
              </a:rPr>
              <a:t>https://hankasalmi.fi/kasvatus-ja-koulutus/lukio/</a:t>
            </a:r>
            <a:endParaRPr lang="fi-FI" sz="2800" dirty="0">
              <a:solidFill>
                <a:schemeClr val="accent1">
                  <a:lumMod val="60000"/>
                  <a:lumOff val="40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9908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Ohjaus kesällä  </a:t>
            </a:r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3539C9B7-84DA-4ACF-A611-B7D727885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655726"/>
              </p:ext>
            </p:extLst>
          </p:nvPr>
        </p:nvGraphicFramePr>
        <p:xfrm>
          <a:off x="685800" y="2441051"/>
          <a:ext cx="10820400" cy="353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12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F6DA25-FC6E-44B9-BBBD-8DC0068B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6854"/>
            <a:ext cx="8596668" cy="734211"/>
          </a:xfrm>
        </p:spPr>
        <p:txBody>
          <a:bodyPr/>
          <a:lstStyle/>
          <a:p>
            <a:r>
              <a:rPr lang="fi-FI" dirty="0"/>
              <a:t>Lopuksi vinkkejä urapolun valintaan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7A0333-D5D9-4E6E-AA8D-D5F65B4B0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91065"/>
            <a:ext cx="8596668" cy="52827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400" dirty="0"/>
              <a:t>Vaikka tulevaisuus näyttäisi epävarmalta, täytyy uskaltaa tehdä valintoja, kokeilla ja yrittää. Luottaa siihen, että oma polku löytyy, ennemmin tai myöhemmin</a:t>
            </a:r>
          </a:p>
          <a:p>
            <a:pPr marL="0" indent="0">
              <a:buNone/>
            </a:pPr>
            <a:r>
              <a:rPr lang="fi-FI" sz="2400" dirty="0"/>
              <a:t>Olennaista on se, että tutkailee omaa tulevaisuutta ja valintaansa: </a:t>
            </a:r>
          </a:p>
          <a:p>
            <a:pPr lvl="1" fontAlgn="base"/>
            <a:r>
              <a:rPr lang="fi-FI" sz="2400" dirty="0"/>
              <a:t>Mistä on kiinnostunut, </a:t>
            </a:r>
          </a:p>
          <a:p>
            <a:pPr lvl="1" fontAlgn="base"/>
            <a:r>
              <a:rPr lang="fi-FI" sz="2400" dirty="0"/>
              <a:t>mitkä asiat ovat itselle tärkeitä ja </a:t>
            </a:r>
          </a:p>
          <a:p>
            <a:pPr lvl="1" fontAlgn="base"/>
            <a:r>
              <a:rPr lang="fi-FI" sz="2400" dirty="0"/>
              <a:t>minkälaisia mahdollisuuksia olisi tarjolla. </a:t>
            </a:r>
          </a:p>
          <a:p>
            <a:pPr lvl="1" fontAlgn="base"/>
            <a:r>
              <a:rPr lang="fi-FI" sz="2400" dirty="0"/>
              <a:t>Uteliaisuus on piirre, josta on etua.</a:t>
            </a:r>
          </a:p>
          <a:p>
            <a:pPr lvl="1" fontAlgn="base"/>
            <a:r>
              <a:rPr lang="fi-FI" sz="2400" dirty="0"/>
              <a:t>Mieti laaja-alaisesti. Mitkä asiat ovat sinulle tärkeitä tulevalla työuralla, osaamisessa ja koko elämänkentän kokonaisuudessa?</a:t>
            </a:r>
          </a:p>
        </p:txBody>
      </p:sp>
    </p:spTree>
    <p:extLst>
      <p:ext uri="{BB962C8B-B14F-4D97-AF65-F5344CB8AC3E}">
        <p14:creationId xmlns:p14="http://schemas.microsoft.com/office/powerpoint/2010/main" val="406220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B6E54C-6EF5-42A0-8564-773DD65D91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fi-FI" dirty="0"/>
              <a:t>Kiitos!</a:t>
            </a:r>
            <a:br>
              <a:rPr lang="fi-FI" dirty="0"/>
            </a:b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B23139D-7E80-4D99-93C0-913EECB78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3544585"/>
            <a:ext cx="8027351" cy="1962364"/>
          </a:xfrm>
        </p:spPr>
        <p:txBody>
          <a:bodyPr>
            <a:normAutofit/>
          </a:bodyPr>
          <a:lstStyle/>
          <a:p>
            <a:pPr algn="l"/>
            <a:r>
              <a:rPr lang="fi-FI" sz="2800" dirty="0">
                <a:solidFill>
                  <a:schemeClr val="tx1"/>
                </a:solidFill>
              </a:rPr>
              <a:t>”Ellemme varmuudella tiedä, kuinka tulee käymään, olettakaamme, että kaikki käy hyvin.”</a:t>
            </a:r>
          </a:p>
          <a:p>
            <a:pPr algn="l"/>
            <a:r>
              <a:rPr lang="fi-FI" sz="2800" dirty="0">
                <a:solidFill>
                  <a:schemeClr val="tx1"/>
                </a:solidFill>
              </a:rPr>
              <a:t>												</a:t>
            </a:r>
            <a:r>
              <a:rPr lang="fi-FI" sz="2000" dirty="0">
                <a:solidFill>
                  <a:schemeClr val="tx1"/>
                </a:solidFill>
              </a:rPr>
              <a:t>(Mauno Koivisto)</a:t>
            </a:r>
          </a:p>
        </p:txBody>
      </p:sp>
    </p:spTree>
    <p:extLst>
      <p:ext uri="{BB962C8B-B14F-4D97-AF65-F5344CB8AC3E}">
        <p14:creationId xmlns:p14="http://schemas.microsoft.com/office/powerpoint/2010/main" val="2170642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CEE4B9-253F-4F4E-88D1-AF526C09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DEC0B0CD-E2FF-49B1-BAAC-77E67421FB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74819" y="193904"/>
            <a:ext cx="4677393" cy="5969006"/>
          </a:xfrm>
        </p:spPr>
      </p:pic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74078DC9-150C-4FA8-9B5C-692463A761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0814" y="102202"/>
            <a:ext cx="4145795" cy="6045952"/>
          </a:xfrm>
        </p:spPr>
      </p:pic>
    </p:spTree>
    <p:extLst>
      <p:ext uri="{BB962C8B-B14F-4D97-AF65-F5344CB8AC3E}">
        <p14:creationId xmlns:p14="http://schemas.microsoft.com/office/powerpoint/2010/main" val="410748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B47503-67EF-4DAE-BCD9-0BC9B5FA7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FB02623E-9B80-4C28-BC56-B2FB5DBAAD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39830" y="66959"/>
            <a:ext cx="4320138" cy="5974404"/>
          </a:xfrm>
        </p:spPr>
      </p:pic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692C909F-62D1-4937-8E36-1D24FC2C30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7147" y="66958"/>
            <a:ext cx="4528522" cy="6091795"/>
          </a:xfrm>
        </p:spPr>
      </p:pic>
    </p:spTree>
    <p:extLst>
      <p:ext uri="{BB962C8B-B14F-4D97-AF65-F5344CB8AC3E}">
        <p14:creationId xmlns:p14="http://schemas.microsoft.com/office/powerpoint/2010/main" val="1488106417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Pin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6295925D0BD524A8E9F5965D4F04197" ma:contentTypeVersion="2" ma:contentTypeDescription="Luo uusi asiakirja." ma:contentTypeScope="" ma:versionID="5a66ee1c6783b16a54739a0b39a9ddf9">
  <xsd:schema xmlns:xsd="http://www.w3.org/2001/XMLSchema" xmlns:xs="http://www.w3.org/2001/XMLSchema" xmlns:p="http://schemas.microsoft.com/office/2006/metadata/properties" xmlns:ns2="910f258e-9686-4687-b9e0-f0cdf3d1a73e" targetNamespace="http://schemas.microsoft.com/office/2006/metadata/properties" ma:root="true" ma:fieldsID="ad2293938b52ed19989b5379a4a44d45" ns2:_="">
    <xsd:import namespace="910f258e-9686-4687-b9e0-f0cdf3d1a7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f258e-9686-4687-b9e0-f0cdf3d1a7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73BEC2-0DC8-4665-8827-7963D89E0863}">
  <ds:schemaRefs>
    <ds:schemaRef ds:uri="http://schemas.microsoft.com/office/2006/metadata/properties"/>
    <ds:schemaRef ds:uri="910f258e-9686-4687-b9e0-f0cdf3d1a73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4C39138-66F7-4262-BA4F-55A9AE1C811B}">
  <ds:schemaRefs>
    <ds:schemaRef ds:uri="910f258e-9686-4687-b9e0-f0cdf3d1a7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BBA51D-8072-431B-81DF-8C0AE9FC6E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4601</TotalTime>
  <Words>1289</Words>
  <Application>Microsoft Office PowerPoint</Application>
  <PresentationFormat>Laajakuva</PresentationFormat>
  <Paragraphs>162</Paragraphs>
  <Slides>25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Trebuchet MS</vt:lpstr>
      <vt:lpstr>Wingdings</vt:lpstr>
      <vt:lpstr>Wingdings 3</vt:lpstr>
      <vt:lpstr>Pinta</vt:lpstr>
      <vt:lpstr>Perusopetuksen jälkeisen koulutuksen yhteishaku 16.2.-16.3.2027 </vt:lpstr>
      <vt:lpstr>Yhteishaun tärkeitä päivämääriä</vt:lpstr>
      <vt:lpstr>Perusopetuksen jälkeisessä yhteishaussa voi  hakea seuraaviin koulutuksiin:</vt:lpstr>
      <vt:lpstr>Yhteishakulomake tulee opintopolku.fi –sivustolle </vt:lpstr>
      <vt:lpstr>Valinta ammatilliseen koulutukseen  valintapisteillä:</vt:lpstr>
      <vt:lpstr>Valinta Lukioon lukuaineiden keskiarvon perusteella</vt:lpstr>
      <vt:lpstr>Esimerkkejä valinnasta muihin koulutuksiin  </vt:lpstr>
      <vt:lpstr>TELMA = Työhön ja itsenäiseen elämään valmentava koulutus</vt:lpstr>
      <vt:lpstr>Kaksoistutkinto ja kolmoistutkinto</vt:lpstr>
      <vt:lpstr>Harjoittelemme yhteishakua koululla, demolomakkeen avulla, joka julkaistaan opintopolku.fi –sivustolla lokakuussa Ohjevideot - Opintopolku</vt:lpstr>
      <vt:lpstr>Hallintolaki edellyttää huoltajan kuulemista</vt:lpstr>
      <vt:lpstr>Huoltaja voi kirjautua (opintopolku.fi / Oma opintopolku -sivun kauttakin) Valpas-palveluun  </vt:lpstr>
      <vt:lpstr>Hallintolain mukainen huoltajan kuuleminen</vt:lpstr>
      <vt:lpstr>Ennakkokirje toukokuun lopulla</vt:lpstr>
      <vt:lpstr>Pääsy- ja soveltuvuuskokeet: </vt:lpstr>
      <vt:lpstr>Hakijan terveys ja toimintakyky (SORA-lainsäädäntö) </vt:lpstr>
      <vt:lpstr>Ammatilliset perustutkinnot, joihin sovelletaan SORA-säädöksiä (SORA = ratkaisuja opiskeluun soveltumattomuuteen)  </vt:lpstr>
      <vt:lpstr>Harkintaan perustuva valinta</vt:lpstr>
      <vt:lpstr>Hakijanillat (päivät tarkentuvat koulun nettisivuille)</vt:lpstr>
      <vt:lpstr>Lisätietoa </vt:lpstr>
      <vt:lpstr>Ohjaus kesällä  </vt:lpstr>
      <vt:lpstr>Lopuksi vinkkejä urapolun valintaan</vt:lpstr>
      <vt:lpstr>Kiitos! 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Tervetuloa</dc:title>
  <dc:creator>Seija Lassila</dc:creator>
  <cp:lastModifiedBy>Seija Lassila</cp:lastModifiedBy>
  <cp:revision>122</cp:revision>
  <dcterms:created xsi:type="dcterms:W3CDTF">2020-11-16T13:10:35Z</dcterms:created>
  <dcterms:modified xsi:type="dcterms:W3CDTF">2026-09-15T09:15:08Z</dcterms:modified>
</cp:coreProperties>
</file>