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06D8AE-1418-417E-A7E8-5FF15E1DD14E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546E886-D1CE-49D0-B82B-FC3740C98AC1}">
      <dgm:prSet/>
      <dgm:spPr/>
      <dgm:t>
        <a:bodyPr/>
        <a:lstStyle/>
        <a:p>
          <a:r>
            <a:rPr lang="fi-FI"/>
            <a:t>Määräaikainen</a:t>
          </a:r>
          <a:endParaRPr lang="en-US"/>
        </a:p>
      </dgm:t>
    </dgm:pt>
    <dgm:pt modelId="{C727F6FD-216D-446D-A437-6EFFE345F811}" type="parTrans" cxnId="{7FDAF333-18E8-4139-99B8-44F2D774F00F}">
      <dgm:prSet/>
      <dgm:spPr/>
      <dgm:t>
        <a:bodyPr/>
        <a:lstStyle/>
        <a:p>
          <a:endParaRPr lang="en-US"/>
        </a:p>
      </dgm:t>
    </dgm:pt>
    <dgm:pt modelId="{290BEECE-328E-481A-BBE7-EA9E2DECF552}" type="sibTrans" cxnId="{7FDAF333-18E8-4139-99B8-44F2D774F00F}">
      <dgm:prSet/>
      <dgm:spPr/>
      <dgm:t>
        <a:bodyPr/>
        <a:lstStyle/>
        <a:p>
          <a:endParaRPr lang="en-US"/>
        </a:p>
      </dgm:t>
    </dgm:pt>
    <dgm:pt modelId="{2601375C-1A7A-43F7-BEA4-E5A5DCDC93F7}">
      <dgm:prSet/>
      <dgm:spPr/>
      <dgm:t>
        <a:bodyPr/>
        <a:lstStyle/>
        <a:p>
          <a:r>
            <a:rPr lang="fi-FI"/>
            <a:t>Osa-aikainen</a:t>
          </a:r>
          <a:endParaRPr lang="en-US"/>
        </a:p>
      </dgm:t>
    </dgm:pt>
    <dgm:pt modelId="{A99FE798-517C-420A-9F62-4F8796EA00B7}" type="parTrans" cxnId="{422F3871-206A-47EB-A8D3-1A77E56EBF59}">
      <dgm:prSet/>
      <dgm:spPr/>
      <dgm:t>
        <a:bodyPr/>
        <a:lstStyle/>
        <a:p>
          <a:endParaRPr lang="en-US"/>
        </a:p>
      </dgm:t>
    </dgm:pt>
    <dgm:pt modelId="{921BE06C-9A8B-4D7E-82D9-5970AAFEEBEC}" type="sibTrans" cxnId="{422F3871-206A-47EB-A8D3-1A77E56EBF59}">
      <dgm:prSet/>
      <dgm:spPr/>
      <dgm:t>
        <a:bodyPr/>
        <a:lstStyle/>
        <a:p>
          <a:endParaRPr lang="en-US"/>
        </a:p>
      </dgm:t>
    </dgm:pt>
    <dgm:pt modelId="{C100761C-11EB-48AA-8DB7-EAA476F31833}">
      <dgm:prSet/>
      <dgm:spPr/>
      <dgm:t>
        <a:bodyPr/>
        <a:lstStyle/>
        <a:p>
          <a:r>
            <a:rPr lang="fi-FI"/>
            <a:t>Toistaiseksi voimassa oleva</a:t>
          </a:r>
          <a:endParaRPr lang="en-US"/>
        </a:p>
      </dgm:t>
    </dgm:pt>
    <dgm:pt modelId="{DB3CC3DA-4688-4295-A922-1CADD4358D94}" type="parTrans" cxnId="{DC804628-F171-4DB2-BB7A-5D42A6909BE9}">
      <dgm:prSet/>
      <dgm:spPr/>
      <dgm:t>
        <a:bodyPr/>
        <a:lstStyle/>
        <a:p>
          <a:endParaRPr lang="en-US"/>
        </a:p>
      </dgm:t>
    </dgm:pt>
    <dgm:pt modelId="{942436E0-80E0-44D0-B761-B672FE83B8D3}" type="sibTrans" cxnId="{DC804628-F171-4DB2-BB7A-5D42A6909BE9}">
      <dgm:prSet/>
      <dgm:spPr/>
      <dgm:t>
        <a:bodyPr/>
        <a:lstStyle/>
        <a:p>
          <a:endParaRPr lang="en-US"/>
        </a:p>
      </dgm:t>
    </dgm:pt>
    <dgm:pt modelId="{FD4EA64E-3D06-467F-BCFC-2BDA1D0E1D68}" type="pres">
      <dgm:prSet presAssocID="{1406D8AE-1418-417E-A7E8-5FF15E1DD14E}" presName="linear" presStyleCnt="0">
        <dgm:presLayoutVars>
          <dgm:dir/>
          <dgm:animLvl val="lvl"/>
          <dgm:resizeHandles val="exact"/>
        </dgm:presLayoutVars>
      </dgm:prSet>
      <dgm:spPr/>
    </dgm:pt>
    <dgm:pt modelId="{CD6ACAB2-16D3-4B25-B291-2928943370F0}" type="pres">
      <dgm:prSet presAssocID="{0546E886-D1CE-49D0-B82B-FC3740C98AC1}" presName="parentLin" presStyleCnt="0"/>
      <dgm:spPr/>
    </dgm:pt>
    <dgm:pt modelId="{D77724DC-B64D-4DE2-8DBA-C5ECA7A9B835}" type="pres">
      <dgm:prSet presAssocID="{0546E886-D1CE-49D0-B82B-FC3740C98AC1}" presName="parentLeftMargin" presStyleLbl="node1" presStyleIdx="0" presStyleCnt="3"/>
      <dgm:spPr/>
    </dgm:pt>
    <dgm:pt modelId="{EFA959CA-A5E0-4B6B-BCFE-3814C9C91C9A}" type="pres">
      <dgm:prSet presAssocID="{0546E886-D1CE-49D0-B82B-FC3740C98AC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6493F0F-866C-4020-B495-B09E55D945C6}" type="pres">
      <dgm:prSet presAssocID="{0546E886-D1CE-49D0-B82B-FC3740C98AC1}" presName="negativeSpace" presStyleCnt="0"/>
      <dgm:spPr/>
    </dgm:pt>
    <dgm:pt modelId="{4DD50141-F83E-48EF-A124-CDDEB570ED43}" type="pres">
      <dgm:prSet presAssocID="{0546E886-D1CE-49D0-B82B-FC3740C98AC1}" presName="childText" presStyleLbl="conFgAcc1" presStyleIdx="0" presStyleCnt="3">
        <dgm:presLayoutVars>
          <dgm:bulletEnabled val="1"/>
        </dgm:presLayoutVars>
      </dgm:prSet>
      <dgm:spPr/>
    </dgm:pt>
    <dgm:pt modelId="{41103B94-C29A-41AF-887B-AFAD19142765}" type="pres">
      <dgm:prSet presAssocID="{290BEECE-328E-481A-BBE7-EA9E2DECF552}" presName="spaceBetweenRectangles" presStyleCnt="0"/>
      <dgm:spPr/>
    </dgm:pt>
    <dgm:pt modelId="{E18D99EA-EE99-4E62-A719-ECE09C4AA75D}" type="pres">
      <dgm:prSet presAssocID="{2601375C-1A7A-43F7-BEA4-E5A5DCDC93F7}" presName="parentLin" presStyleCnt="0"/>
      <dgm:spPr/>
    </dgm:pt>
    <dgm:pt modelId="{F6F6FA73-FFCC-4F9A-9B7E-3ACEF0393594}" type="pres">
      <dgm:prSet presAssocID="{2601375C-1A7A-43F7-BEA4-E5A5DCDC93F7}" presName="parentLeftMargin" presStyleLbl="node1" presStyleIdx="0" presStyleCnt="3"/>
      <dgm:spPr/>
    </dgm:pt>
    <dgm:pt modelId="{C254DD89-C511-4E0E-8EA3-E69C3B713257}" type="pres">
      <dgm:prSet presAssocID="{2601375C-1A7A-43F7-BEA4-E5A5DCDC93F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DCFE92E-56C2-44E3-AFC6-78006E64138F}" type="pres">
      <dgm:prSet presAssocID="{2601375C-1A7A-43F7-BEA4-E5A5DCDC93F7}" presName="negativeSpace" presStyleCnt="0"/>
      <dgm:spPr/>
    </dgm:pt>
    <dgm:pt modelId="{8D66EA27-9DC9-4FE1-8F0C-55993FC574D9}" type="pres">
      <dgm:prSet presAssocID="{2601375C-1A7A-43F7-BEA4-E5A5DCDC93F7}" presName="childText" presStyleLbl="conFgAcc1" presStyleIdx="1" presStyleCnt="3">
        <dgm:presLayoutVars>
          <dgm:bulletEnabled val="1"/>
        </dgm:presLayoutVars>
      </dgm:prSet>
      <dgm:spPr/>
    </dgm:pt>
    <dgm:pt modelId="{1F6FD242-9666-4C2B-A8E9-0970932726F6}" type="pres">
      <dgm:prSet presAssocID="{921BE06C-9A8B-4D7E-82D9-5970AAFEEBEC}" presName="spaceBetweenRectangles" presStyleCnt="0"/>
      <dgm:spPr/>
    </dgm:pt>
    <dgm:pt modelId="{1A31D174-6904-4039-9751-A76DC867F5E3}" type="pres">
      <dgm:prSet presAssocID="{C100761C-11EB-48AA-8DB7-EAA476F31833}" presName="parentLin" presStyleCnt="0"/>
      <dgm:spPr/>
    </dgm:pt>
    <dgm:pt modelId="{285C44FB-4B50-43C3-AED7-4DE890C6DE01}" type="pres">
      <dgm:prSet presAssocID="{C100761C-11EB-48AA-8DB7-EAA476F31833}" presName="parentLeftMargin" presStyleLbl="node1" presStyleIdx="1" presStyleCnt="3"/>
      <dgm:spPr/>
    </dgm:pt>
    <dgm:pt modelId="{1E1C8ACF-5336-4239-A79D-C6211F28AE81}" type="pres">
      <dgm:prSet presAssocID="{C100761C-11EB-48AA-8DB7-EAA476F3183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8461D4D-271C-4C7F-80BF-0F0A967C55FE}" type="pres">
      <dgm:prSet presAssocID="{C100761C-11EB-48AA-8DB7-EAA476F31833}" presName="negativeSpace" presStyleCnt="0"/>
      <dgm:spPr/>
    </dgm:pt>
    <dgm:pt modelId="{202B7956-4C7B-4937-BCB1-EB8016FAC421}" type="pres">
      <dgm:prSet presAssocID="{C100761C-11EB-48AA-8DB7-EAA476F3183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CC93C05-8958-4B07-8FB9-69A41744E63C}" type="presOf" srcId="{0546E886-D1CE-49D0-B82B-FC3740C98AC1}" destId="{D77724DC-B64D-4DE2-8DBA-C5ECA7A9B835}" srcOrd="0" destOrd="0" presId="urn:microsoft.com/office/officeart/2005/8/layout/list1"/>
    <dgm:cxn modelId="{FB976311-0B26-419E-8E01-D3442EED05EA}" type="presOf" srcId="{2601375C-1A7A-43F7-BEA4-E5A5DCDC93F7}" destId="{C254DD89-C511-4E0E-8EA3-E69C3B713257}" srcOrd="1" destOrd="0" presId="urn:microsoft.com/office/officeart/2005/8/layout/list1"/>
    <dgm:cxn modelId="{C53ED51A-34AD-4A9B-84E5-05CD9D8815FB}" type="presOf" srcId="{0546E886-D1CE-49D0-B82B-FC3740C98AC1}" destId="{EFA959CA-A5E0-4B6B-BCFE-3814C9C91C9A}" srcOrd="1" destOrd="0" presId="urn:microsoft.com/office/officeart/2005/8/layout/list1"/>
    <dgm:cxn modelId="{DC804628-F171-4DB2-BB7A-5D42A6909BE9}" srcId="{1406D8AE-1418-417E-A7E8-5FF15E1DD14E}" destId="{C100761C-11EB-48AA-8DB7-EAA476F31833}" srcOrd="2" destOrd="0" parTransId="{DB3CC3DA-4688-4295-A922-1CADD4358D94}" sibTransId="{942436E0-80E0-44D0-B761-B672FE83B8D3}"/>
    <dgm:cxn modelId="{7FDAF333-18E8-4139-99B8-44F2D774F00F}" srcId="{1406D8AE-1418-417E-A7E8-5FF15E1DD14E}" destId="{0546E886-D1CE-49D0-B82B-FC3740C98AC1}" srcOrd="0" destOrd="0" parTransId="{C727F6FD-216D-446D-A437-6EFFE345F811}" sibTransId="{290BEECE-328E-481A-BBE7-EA9E2DECF552}"/>
    <dgm:cxn modelId="{3FFD6E5E-A894-4E09-BE53-7BC48052E08B}" type="presOf" srcId="{C100761C-11EB-48AA-8DB7-EAA476F31833}" destId="{1E1C8ACF-5336-4239-A79D-C6211F28AE81}" srcOrd="1" destOrd="0" presId="urn:microsoft.com/office/officeart/2005/8/layout/list1"/>
    <dgm:cxn modelId="{422F3871-206A-47EB-A8D3-1A77E56EBF59}" srcId="{1406D8AE-1418-417E-A7E8-5FF15E1DD14E}" destId="{2601375C-1A7A-43F7-BEA4-E5A5DCDC93F7}" srcOrd="1" destOrd="0" parTransId="{A99FE798-517C-420A-9F62-4F8796EA00B7}" sibTransId="{921BE06C-9A8B-4D7E-82D9-5970AAFEEBEC}"/>
    <dgm:cxn modelId="{62D60495-12E8-40BC-AA9A-DFFA4EA86F71}" type="presOf" srcId="{1406D8AE-1418-417E-A7E8-5FF15E1DD14E}" destId="{FD4EA64E-3D06-467F-BCFC-2BDA1D0E1D68}" srcOrd="0" destOrd="0" presId="urn:microsoft.com/office/officeart/2005/8/layout/list1"/>
    <dgm:cxn modelId="{C8D54FB1-5B24-40F4-BFDB-1F113E69210D}" type="presOf" srcId="{2601375C-1A7A-43F7-BEA4-E5A5DCDC93F7}" destId="{F6F6FA73-FFCC-4F9A-9B7E-3ACEF0393594}" srcOrd="0" destOrd="0" presId="urn:microsoft.com/office/officeart/2005/8/layout/list1"/>
    <dgm:cxn modelId="{2735F1D7-B3D7-4C8C-B46B-31D8259CF02B}" type="presOf" srcId="{C100761C-11EB-48AA-8DB7-EAA476F31833}" destId="{285C44FB-4B50-43C3-AED7-4DE890C6DE01}" srcOrd="0" destOrd="0" presId="urn:microsoft.com/office/officeart/2005/8/layout/list1"/>
    <dgm:cxn modelId="{1D54B8E2-CAA7-4A68-B919-EECE6EF21ECA}" type="presParOf" srcId="{FD4EA64E-3D06-467F-BCFC-2BDA1D0E1D68}" destId="{CD6ACAB2-16D3-4B25-B291-2928943370F0}" srcOrd="0" destOrd="0" presId="urn:microsoft.com/office/officeart/2005/8/layout/list1"/>
    <dgm:cxn modelId="{27C5762C-C665-4086-ABBA-2F56F4BF530F}" type="presParOf" srcId="{CD6ACAB2-16D3-4B25-B291-2928943370F0}" destId="{D77724DC-B64D-4DE2-8DBA-C5ECA7A9B835}" srcOrd="0" destOrd="0" presId="urn:microsoft.com/office/officeart/2005/8/layout/list1"/>
    <dgm:cxn modelId="{B146565B-B261-459A-AC12-D4025C0A259E}" type="presParOf" srcId="{CD6ACAB2-16D3-4B25-B291-2928943370F0}" destId="{EFA959CA-A5E0-4B6B-BCFE-3814C9C91C9A}" srcOrd="1" destOrd="0" presId="urn:microsoft.com/office/officeart/2005/8/layout/list1"/>
    <dgm:cxn modelId="{8630F253-F6B2-466E-8FFD-ABC543011F11}" type="presParOf" srcId="{FD4EA64E-3D06-467F-BCFC-2BDA1D0E1D68}" destId="{C6493F0F-866C-4020-B495-B09E55D945C6}" srcOrd="1" destOrd="0" presId="urn:microsoft.com/office/officeart/2005/8/layout/list1"/>
    <dgm:cxn modelId="{DBD5BA54-D398-4ABF-8DC0-C42ADC640663}" type="presParOf" srcId="{FD4EA64E-3D06-467F-BCFC-2BDA1D0E1D68}" destId="{4DD50141-F83E-48EF-A124-CDDEB570ED43}" srcOrd="2" destOrd="0" presId="urn:microsoft.com/office/officeart/2005/8/layout/list1"/>
    <dgm:cxn modelId="{114AC53D-D94C-4A55-B765-E1B53489087C}" type="presParOf" srcId="{FD4EA64E-3D06-467F-BCFC-2BDA1D0E1D68}" destId="{41103B94-C29A-41AF-887B-AFAD19142765}" srcOrd="3" destOrd="0" presId="urn:microsoft.com/office/officeart/2005/8/layout/list1"/>
    <dgm:cxn modelId="{53C5DA5A-0296-42AE-93E3-EB33825B0BA8}" type="presParOf" srcId="{FD4EA64E-3D06-467F-BCFC-2BDA1D0E1D68}" destId="{E18D99EA-EE99-4E62-A719-ECE09C4AA75D}" srcOrd="4" destOrd="0" presId="urn:microsoft.com/office/officeart/2005/8/layout/list1"/>
    <dgm:cxn modelId="{7C845521-1C51-4F74-BD43-DADB58BEAC39}" type="presParOf" srcId="{E18D99EA-EE99-4E62-A719-ECE09C4AA75D}" destId="{F6F6FA73-FFCC-4F9A-9B7E-3ACEF0393594}" srcOrd="0" destOrd="0" presId="urn:microsoft.com/office/officeart/2005/8/layout/list1"/>
    <dgm:cxn modelId="{7E24C60A-0ACA-47B4-AA91-2B7A255C341C}" type="presParOf" srcId="{E18D99EA-EE99-4E62-A719-ECE09C4AA75D}" destId="{C254DD89-C511-4E0E-8EA3-E69C3B713257}" srcOrd="1" destOrd="0" presId="urn:microsoft.com/office/officeart/2005/8/layout/list1"/>
    <dgm:cxn modelId="{7003B8B7-B4B7-45FE-9653-AFBD4E17B1F0}" type="presParOf" srcId="{FD4EA64E-3D06-467F-BCFC-2BDA1D0E1D68}" destId="{3DCFE92E-56C2-44E3-AFC6-78006E64138F}" srcOrd="5" destOrd="0" presId="urn:microsoft.com/office/officeart/2005/8/layout/list1"/>
    <dgm:cxn modelId="{CB72FB07-F753-4D6B-BFF3-0E22E0583932}" type="presParOf" srcId="{FD4EA64E-3D06-467F-BCFC-2BDA1D0E1D68}" destId="{8D66EA27-9DC9-4FE1-8F0C-55993FC574D9}" srcOrd="6" destOrd="0" presId="urn:microsoft.com/office/officeart/2005/8/layout/list1"/>
    <dgm:cxn modelId="{96EA7B83-03B6-4D10-8FA3-DCE62EFE2A13}" type="presParOf" srcId="{FD4EA64E-3D06-467F-BCFC-2BDA1D0E1D68}" destId="{1F6FD242-9666-4C2B-A8E9-0970932726F6}" srcOrd="7" destOrd="0" presId="urn:microsoft.com/office/officeart/2005/8/layout/list1"/>
    <dgm:cxn modelId="{7BC7FE95-906D-4187-A95A-658DEA017138}" type="presParOf" srcId="{FD4EA64E-3D06-467F-BCFC-2BDA1D0E1D68}" destId="{1A31D174-6904-4039-9751-A76DC867F5E3}" srcOrd="8" destOrd="0" presId="urn:microsoft.com/office/officeart/2005/8/layout/list1"/>
    <dgm:cxn modelId="{D7FEEEFC-0ACC-4C1C-99AD-842247D56744}" type="presParOf" srcId="{1A31D174-6904-4039-9751-A76DC867F5E3}" destId="{285C44FB-4B50-43C3-AED7-4DE890C6DE01}" srcOrd="0" destOrd="0" presId="urn:microsoft.com/office/officeart/2005/8/layout/list1"/>
    <dgm:cxn modelId="{C3377895-7826-4772-9086-8BA1DB780365}" type="presParOf" srcId="{1A31D174-6904-4039-9751-A76DC867F5E3}" destId="{1E1C8ACF-5336-4239-A79D-C6211F28AE81}" srcOrd="1" destOrd="0" presId="urn:microsoft.com/office/officeart/2005/8/layout/list1"/>
    <dgm:cxn modelId="{2F1FF83A-3E25-4D83-ABF8-0C4A7298B7B0}" type="presParOf" srcId="{FD4EA64E-3D06-467F-BCFC-2BDA1D0E1D68}" destId="{C8461D4D-271C-4C7F-80BF-0F0A967C55FE}" srcOrd="9" destOrd="0" presId="urn:microsoft.com/office/officeart/2005/8/layout/list1"/>
    <dgm:cxn modelId="{80647D13-0F6B-49DA-A614-26AFF26B406D}" type="presParOf" srcId="{FD4EA64E-3D06-467F-BCFC-2BDA1D0E1D68}" destId="{202B7956-4C7B-4937-BCB1-EB8016FAC42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D50141-F83E-48EF-A124-CDDEB570ED43}">
      <dsp:nvSpPr>
        <dsp:cNvPr id="0" name=""/>
        <dsp:cNvSpPr/>
      </dsp:nvSpPr>
      <dsp:spPr>
        <a:xfrm>
          <a:off x="0" y="1691912"/>
          <a:ext cx="5141912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A959CA-A5E0-4B6B-BCFE-3814C9C91C9A}">
      <dsp:nvSpPr>
        <dsp:cNvPr id="0" name=""/>
        <dsp:cNvSpPr/>
      </dsp:nvSpPr>
      <dsp:spPr>
        <a:xfrm>
          <a:off x="257095" y="1396712"/>
          <a:ext cx="3599338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46" tIns="0" rIns="136046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Määräaikainen</a:t>
          </a:r>
          <a:endParaRPr lang="en-US" sz="2000" kern="1200"/>
        </a:p>
      </dsp:txBody>
      <dsp:txXfrm>
        <a:off x="285916" y="1425533"/>
        <a:ext cx="3541696" cy="532758"/>
      </dsp:txXfrm>
    </dsp:sp>
    <dsp:sp modelId="{8D66EA27-9DC9-4FE1-8F0C-55993FC574D9}">
      <dsp:nvSpPr>
        <dsp:cNvPr id="0" name=""/>
        <dsp:cNvSpPr/>
      </dsp:nvSpPr>
      <dsp:spPr>
        <a:xfrm>
          <a:off x="0" y="2599112"/>
          <a:ext cx="5141912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953895"/>
              <a:satOff val="-21764"/>
              <a:lumOff val="80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54DD89-C511-4E0E-8EA3-E69C3B713257}">
      <dsp:nvSpPr>
        <dsp:cNvPr id="0" name=""/>
        <dsp:cNvSpPr/>
      </dsp:nvSpPr>
      <dsp:spPr>
        <a:xfrm>
          <a:off x="257095" y="2303912"/>
          <a:ext cx="3599338" cy="590400"/>
        </a:xfrm>
        <a:prstGeom prst="roundRect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46" tIns="0" rIns="136046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Osa-aikainen</a:t>
          </a:r>
          <a:endParaRPr lang="en-US" sz="2000" kern="1200"/>
        </a:p>
      </dsp:txBody>
      <dsp:txXfrm>
        <a:off x="285916" y="2332733"/>
        <a:ext cx="3541696" cy="532758"/>
      </dsp:txXfrm>
    </dsp:sp>
    <dsp:sp modelId="{202B7956-4C7B-4937-BCB1-EB8016FAC421}">
      <dsp:nvSpPr>
        <dsp:cNvPr id="0" name=""/>
        <dsp:cNvSpPr/>
      </dsp:nvSpPr>
      <dsp:spPr>
        <a:xfrm>
          <a:off x="0" y="3506312"/>
          <a:ext cx="5141912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907789"/>
              <a:satOff val="-43528"/>
              <a:lumOff val="16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1C8ACF-5336-4239-A79D-C6211F28AE81}">
      <dsp:nvSpPr>
        <dsp:cNvPr id="0" name=""/>
        <dsp:cNvSpPr/>
      </dsp:nvSpPr>
      <dsp:spPr>
        <a:xfrm>
          <a:off x="257095" y="3211112"/>
          <a:ext cx="3599338" cy="590400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46" tIns="0" rIns="136046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Toistaiseksi voimassa oleva</a:t>
          </a:r>
          <a:endParaRPr lang="en-US" sz="2000" kern="1200"/>
        </a:p>
      </dsp:txBody>
      <dsp:txXfrm>
        <a:off x="285916" y="3239933"/>
        <a:ext cx="3541696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2/4/2021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microsoft.com/office/2007/relationships/hdphoto" Target="../media/hdphoto3.wdp"/><Relationship Id="rId7" Type="http://schemas.openxmlformats.org/officeDocument/2006/relationships/diagramLayout" Target="../diagrams/layout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microsoft.com/office/2007/relationships/hdphoto" Target="../media/hdphoto2.wdp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B9AFD0-2BEB-4B88-A528-3E422F72EF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Työntekijätaidot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807EE4C-A4FE-422F-A616-8EFF9902E5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AMKO</a:t>
            </a:r>
          </a:p>
        </p:txBody>
      </p:sp>
    </p:spTree>
    <p:extLst>
      <p:ext uri="{BB962C8B-B14F-4D97-AF65-F5344CB8AC3E}">
        <p14:creationId xmlns:p14="http://schemas.microsoft.com/office/powerpoint/2010/main" val="3023878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9E0A1F-5B5F-4E52-83D1-F19D3203C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Tarvittavia taitoja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42BFE3-6687-4212-8477-FCEE605BB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 organisaation perustehtävän ymmärtäminen sekä oman tehtävän ymmärtäminen osana kokonaisuutta</a:t>
            </a:r>
          </a:p>
          <a:p>
            <a:r>
              <a:rPr lang="fi-FI" dirty="0"/>
              <a:t>organisaation pelisääntöjen tunteminen ja noudattaminen</a:t>
            </a:r>
          </a:p>
          <a:p>
            <a:r>
              <a:rPr lang="fi-FI" dirty="0"/>
              <a:t>itsensä kehittäminen</a:t>
            </a:r>
          </a:p>
          <a:p>
            <a:r>
              <a:rPr lang="fi-FI" dirty="0"/>
              <a:t>ammatillisuus ja empaattisuus</a:t>
            </a:r>
          </a:p>
          <a:p>
            <a:r>
              <a:rPr lang="fi-FI" dirty="0"/>
              <a:t>hyvä työkäyttäytyminen ja vuorovaikutustaidot</a:t>
            </a:r>
          </a:p>
          <a:p>
            <a:r>
              <a:rPr lang="fi-FI" dirty="0"/>
              <a:t>työpaikan vaikuttamiskeinojen tunteminen ja niiden käyttäminen</a:t>
            </a:r>
          </a:p>
          <a:p>
            <a:r>
              <a:rPr lang="fi-FI" dirty="0"/>
              <a:t>ristiriitatilanteiden ratkaisutaidot</a:t>
            </a:r>
          </a:p>
        </p:txBody>
      </p:sp>
    </p:spTree>
    <p:extLst>
      <p:ext uri="{BB962C8B-B14F-4D97-AF65-F5344CB8AC3E}">
        <p14:creationId xmlns:p14="http://schemas.microsoft.com/office/powerpoint/2010/main" val="3921945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5FCF48-2C5E-4A44-9516-581AA7F8A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yksilötehtävä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BEC16B-B8E5-4659-8DA5-55CB8502A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Kuvaile millainen sinun mielestäsi on hyvä ja toimiva työyhteisö. Miten itse siellä toimit? Miten esimies toimii? Miten työkaverit toimivat?</a:t>
            </a:r>
          </a:p>
          <a:p>
            <a:pPr marL="0" indent="0">
              <a:buNone/>
            </a:pPr>
            <a:r>
              <a:rPr lang="fi-FI" dirty="0"/>
              <a:t>Millaisin osallistamisen ja </a:t>
            </a:r>
            <a:r>
              <a:rPr lang="fi-FI" dirty="0" err="1"/>
              <a:t>yhteisöllistämisen</a:t>
            </a:r>
            <a:r>
              <a:rPr lang="fi-FI" dirty="0"/>
              <a:t> keinoin mielestäsi voisi vahvistaa työyhteisön toimivuutta ja hyvinvointia?</a:t>
            </a:r>
          </a:p>
          <a:p>
            <a:pPr marL="0" indent="0">
              <a:buNone/>
            </a:pPr>
            <a:r>
              <a:rPr lang="fi-FI" dirty="0"/>
              <a:t>Kirjoita noin sivun mittainen pohdinta aiheesta. Palauta pohdinta </a:t>
            </a:r>
            <a:r>
              <a:rPr lang="fi-FI" dirty="0" err="1"/>
              <a:t>peda.nettiin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9860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964958D-AF5D-4863-B5FB-83F6B8CB1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12188656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35EB9B5-5DA3-4023-9185-1DC1FB4F8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0109" y="484632"/>
            <a:ext cx="6730277" cy="1609344"/>
          </a:xfrm>
          <a:ln>
            <a:noFill/>
          </a:ln>
        </p:spPr>
        <p:txBody>
          <a:bodyPr>
            <a:normAutofit/>
          </a:bodyPr>
          <a:lstStyle/>
          <a:p>
            <a:r>
              <a:rPr lang="fi-FI" sz="4800"/>
              <a:t>AMMATTITAITOVAATIMUKSET</a:t>
            </a:r>
          </a:p>
        </p:txBody>
      </p:sp>
      <p:pic>
        <p:nvPicPr>
          <p:cNvPr id="5" name="Picture 4" descr="Valkoisia paperiveneitä, joiden edessä on keltainen vene">
            <a:extLst>
              <a:ext uri="{FF2B5EF4-FFF2-40B4-BE49-F238E27FC236}">
                <a16:creationId xmlns:a16="http://schemas.microsoft.com/office/drawing/2014/main" id="{340FEF27-3DC7-463F-8A18-66A4D6421A6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1167" r="13605" b="-1"/>
          <a:stretch/>
        </p:blipFill>
        <p:spPr>
          <a:xfrm>
            <a:off x="3344" y="10"/>
            <a:ext cx="4646726" cy="685799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D64E80-6DE2-488F-A6CA-04685630A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0109" y="2121408"/>
            <a:ext cx="6730276" cy="4050792"/>
          </a:xfrm>
        </p:spPr>
        <p:txBody>
          <a:bodyPr>
            <a:normAutofit/>
          </a:bodyPr>
          <a:lstStyle/>
          <a:p>
            <a:r>
              <a:rPr lang="fi-FI" sz="2800" dirty="0"/>
              <a:t>K5: Opiskelija työskentelee työntekijätaitojen mukaisesti tuntien työntekijän oikeudet ja velvollisuudet työssään ja ymmärtäen niiden </a:t>
            </a:r>
            <a:r>
              <a:rPr lang="fi-FI" sz="2800"/>
              <a:t>merkityksen työlleen. </a:t>
            </a:r>
            <a:endParaRPr lang="fi-FI" sz="28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1002ACD-3B0C-4885-8754-8A00E926FE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F0313CD-4196-4456-A70D-5EE2B995B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0DE0B32-9EE8-4975-AD48-3855B0A82A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957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ED34F60-BD7C-4438-99A8-D9FAAFEF0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fi-FI" sz="3000" dirty="0">
                <a:solidFill>
                  <a:srgbClr val="FFFFFF"/>
                </a:solidFill>
              </a:rPr>
              <a:t>Palvelussuhteen lajit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BAAC9F03-D5AC-4827-9D3C-3A7B380AED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3654625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586239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E0705FB-C704-4F1F-98C1-0EAB1E76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 dirty="0"/>
              <a:t>työsopimus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8266D5-4259-47E1-961D-FA5BDB82C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4458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400" dirty="0"/>
              <a:t>Työsopimuslaki (55/2001)</a:t>
            </a:r>
          </a:p>
          <a:p>
            <a:pPr marL="0" indent="0">
              <a:buNone/>
            </a:pPr>
            <a:endParaRPr lang="fi-FI" sz="1400" dirty="0"/>
          </a:p>
          <a:p>
            <a:r>
              <a:rPr lang="fi-FI" sz="1400" dirty="0"/>
              <a:t>Työsopimus voidaan solmia suullisesti, kirjallisesti tai sähköisesti</a:t>
            </a:r>
          </a:p>
          <a:p>
            <a:pPr lvl="1"/>
            <a:r>
              <a:rPr lang="fi-FI" sz="1400" dirty="0"/>
              <a:t>Kumpikaan osapuoli ei voi yksipuolisesti muuttaa ehtoja</a:t>
            </a:r>
          </a:p>
          <a:p>
            <a:pPr lvl="1"/>
            <a:r>
              <a:rPr lang="fi-FI" sz="1400" dirty="0"/>
              <a:t>Työtehtävät</a:t>
            </a:r>
          </a:p>
          <a:p>
            <a:pPr lvl="1"/>
            <a:r>
              <a:rPr lang="fi-FI" sz="1400" dirty="0"/>
              <a:t>Palkka</a:t>
            </a:r>
          </a:p>
          <a:p>
            <a:pPr lvl="1"/>
            <a:r>
              <a:rPr lang="fi-FI" sz="1400" dirty="0"/>
              <a:t>Muut ehdot; salassapitoehto, rikosrekisteriote, huumausainetestitodistus jne.</a:t>
            </a:r>
          </a:p>
          <a:p>
            <a:pPr lvl="1"/>
            <a:r>
              <a:rPr lang="fi-FI" sz="1400" dirty="0"/>
              <a:t>Toimita verokortti palkanlaskijalle</a:t>
            </a:r>
          </a:p>
          <a:p>
            <a:pPr lvl="1"/>
            <a:r>
              <a:rPr lang="fi-FI" sz="1400" dirty="0"/>
              <a:t> Lääkärintodistus (Mikäli työnantaja niin vaatii) </a:t>
            </a:r>
          </a:p>
          <a:p>
            <a:pPr lvl="1"/>
            <a:r>
              <a:rPr lang="fi-FI" sz="1400" dirty="0"/>
              <a:t>Rikosrekisteriote (mikäli työskentelet alaikäisten lasten kanssa)</a:t>
            </a:r>
          </a:p>
          <a:p>
            <a:pPr lvl="1"/>
            <a:r>
              <a:rPr lang="fi-FI" sz="1400" dirty="0"/>
              <a:t>Koeaika</a:t>
            </a:r>
          </a:p>
          <a:p>
            <a:pPr lvl="2"/>
            <a:r>
              <a:rPr lang="fi-FI" sz="1400" dirty="0"/>
              <a:t>Yleensä 3-4 kk, </a:t>
            </a:r>
            <a:r>
              <a:rPr lang="fi-FI" sz="1400" dirty="0" err="1"/>
              <a:t>max</a:t>
            </a:r>
            <a:r>
              <a:rPr lang="fi-FI" sz="1400" dirty="0"/>
              <a:t> 6kk</a:t>
            </a:r>
          </a:p>
          <a:p>
            <a:pPr lvl="2"/>
            <a:r>
              <a:rPr lang="fi-FI" sz="1400" dirty="0"/>
              <a:t>Lyhyissä työsuhteissa </a:t>
            </a:r>
            <a:r>
              <a:rPr lang="fi-FI" sz="1400" dirty="0" err="1"/>
              <a:t>max</a:t>
            </a:r>
            <a:r>
              <a:rPr lang="fi-FI" sz="1400" dirty="0"/>
              <a:t> ½ työsuhteen pituudesta</a:t>
            </a:r>
          </a:p>
          <a:p>
            <a:pPr lvl="2"/>
            <a:r>
              <a:rPr lang="fi-FI" sz="1400" dirty="0"/>
              <a:t>Koeajan kuluessa kumpikin osapuoli voi purkaa työsopimuksen</a:t>
            </a:r>
          </a:p>
          <a:p>
            <a:pPr lvl="2"/>
            <a:r>
              <a:rPr lang="fi-FI" sz="1400" dirty="0"/>
              <a:t>Sivutoimilupa tulee sopia/ ilmoittaa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0447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6EF10C0-CC85-486A-8AD6-6E34DCAB1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 dirty="0"/>
              <a:t>Minä työyhteisön jäsenenä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57FA3C-31A2-4E70-9239-EE6295943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4537588"/>
          </a:xfrm>
        </p:spPr>
        <p:txBody>
          <a:bodyPr>
            <a:normAutofit/>
          </a:bodyPr>
          <a:lstStyle/>
          <a:p>
            <a:r>
              <a:rPr lang="fi-FI" sz="1400" dirty="0"/>
              <a:t>Työnantajalla on työnjohto-oikeus! Esimies valvoo, että työ tulee tehtyä sovitusti!</a:t>
            </a:r>
          </a:p>
          <a:p>
            <a:r>
              <a:rPr lang="fi-FI" sz="1400" dirty="0"/>
              <a:t>Työntekijällä velvollisuus noudattaa työnantajan määräyksiä; miten, missä ja milloin työtä tehdään!</a:t>
            </a:r>
          </a:p>
          <a:p>
            <a:r>
              <a:rPr lang="fi-FI" sz="1400" dirty="0"/>
              <a:t> Perehdyttäminen on työnantajan velvollisuus</a:t>
            </a:r>
          </a:p>
          <a:p>
            <a:pPr lvl="1"/>
            <a:r>
              <a:rPr lang="fi-FI" sz="1400" dirty="0"/>
              <a:t>Työn laatu</a:t>
            </a:r>
          </a:p>
          <a:p>
            <a:pPr lvl="1"/>
            <a:r>
              <a:rPr lang="fi-FI" sz="1400" dirty="0"/>
              <a:t>Työturvallisuus</a:t>
            </a:r>
          </a:p>
          <a:p>
            <a:pPr lvl="1"/>
            <a:r>
              <a:rPr lang="fi-FI" sz="1400" dirty="0"/>
              <a:t>Työpaikkaan/-yhteisöön tutustuminen</a:t>
            </a:r>
          </a:p>
          <a:p>
            <a:pPr lvl="1"/>
            <a:r>
              <a:rPr lang="fi-FI" sz="1400" dirty="0"/>
              <a:t>Työpaikan kulttuuri</a:t>
            </a:r>
          </a:p>
          <a:p>
            <a:pPr lvl="1"/>
            <a:r>
              <a:rPr lang="fi-FI" sz="1400" dirty="0"/>
              <a:t>Käyttäytyminen/ pukeutuminen</a:t>
            </a:r>
          </a:p>
          <a:p>
            <a:pPr lvl="1"/>
            <a:r>
              <a:rPr lang="fi-FI" sz="1400" dirty="0"/>
              <a:t>Työajat</a:t>
            </a:r>
          </a:p>
          <a:p>
            <a:pPr lvl="1"/>
            <a:r>
              <a:rPr lang="fi-FI" sz="1400" dirty="0"/>
              <a:t>Taukojen ajankohdat</a:t>
            </a:r>
          </a:p>
          <a:p>
            <a:pPr lvl="1"/>
            <a:r>
              <a:rPr lang="fi-FI" sz="1400" dirty="0"/>
              <a:t>Sosiaalitilat</a:t>
            </a:r>
          </a:p>
          <a:p>
            <a:pPr lvl="1"/>
            <a:r>
              <a:rPr lang="fi-FI" sz="1400" dirty="0"/>
              <a:t>Ruokailutilat</a:t>
            </a:r>
          </a:p>
          <a:p>
            <a:pPr lvl="1"/>
            <a:r>
              <a:rPr lang="fi-FI" sz="1400" dirty="0"/>
              <a:t>Työterveyshuolto</a:t>
            </a:r>
          </a:p>
          <a:p>
            <a:pPr lvl="1"/>
            <a:r>
              <a:rPr lang="fi-FI" sz="1400" dirty="0"/>
              <a:t>Työsuojelutoiminta</a:t>
            </a:r>
          </a:p>
          <a:p>
            <a:pPr lvl="1"/>
            <a:r>
              <a:rPr lang="fi-FI" sz="1400" dirty="0"/>
              <a:t>Luottamusmiestoiminta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9113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403E2D-CD96-47B6-AB26-88F3AD876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Työntekijän velvollisuudet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C90013-EDC4-4B8F-A4B6-F40066FE3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Noudattaa työnantajan määräyksiä</a:t>
            </a:r>
          </a:p>
          <a:p>
            <a:r>
              <a:rPr lang="fi-FI" dirty="0"/>
              <a:t>Noudattaa työturvallisuusohjeita</a:t>
            </a:r>
          </a:p>
          <a:p>
            <a:r>
              <a:rPr lang="fi-FI" dirty="0"/>
              <a:t>Noudattaa tietosuojaa ja salassapitoa</a:t>
            </a:r>
          </a:p>
          <a:p>
            <a:r>
              <a:rPr lang="fi-FI" dirty="0"/>
              <a:t>Työaikakirjanpito</a:t>
            </a:r>
          </a:p>
          <a:p>
            <a:r>
              <a:rPr lang="fi-FI" dirty="0"/>
              <a:t>Suorittaa sovittu työ huolellisesti ja annettujen ohjeiden mukaisesti</a:t>
            </a:r>
          </a:p>
          <a:p>
            <a:r>
              <a:rPr lang="fi-FI" dirty="0"/>
              <a:t>Työaikana tehdään töitä</a:t>
            </a:r>
          </a:p>
          <a:p>
            <a:r>
              <a:rPr lang="fi-FI" dirty="0"/>
              <a:t>Työstä ei voi jäädä pois ilman pätevää syytä</a:t>
            </a:r>
          </a:p>
          <a:p>
            <a:r>
              <a:rPr lang="fi-FI" dirty="0"/>
              <a:t>Kilpailevaa toimintaa ei saa tehdä vapaa-ajalla</a:t>
            </a:r>
          </a:p>
        </p:txBody>
      </p:sp>
    </p:spTree>
    <p:extLst>
      <p:ext uri="{BB962C8B-B14F-4D97-AF65-F5344CB8AC3E}">
        <p14:creationId xmlns:p14="http://schemas.microsoft.com/office/powerpoint/2010/main" val="790575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C2BE0C9-726F-4F21-9252-FE16EBD72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 dirty="0"/>
              <a:t>Työntekijän velvollisuudet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1EFD71-E9C7-44FD-A443-AD97B84FB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45375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dirty="0"/>
              <a:t>Pukeutuminen</a:t>
            </a:r>
          </a:p>
          <a:p>
            <a:pPr lvl="1"/>
            <a:r>
              <a:rPr lang="fi-FI" sz="1600" dirty="0"/>
              <a:t>Edustat työpaikkaasi</a:t>
            </a:r>
          </a:p>
          <a:p>
            <a:pPr lvl="1"/>
            <a:r>
              <a:rPr lang="fi-FI" sz="1600" dirty="0"/>
              <a:t> Pukeutuminen oikealla tavalla lisää työturvallisuutta</a:t>
            </a:r>
          </a:p>
          <a:p>
            <a:pPr lvl="1"/>
            <a:r>
              <a:rPr lang="fi-FI" sz="1600" dirty="0"/>
              <a:t>Pukeutuminen tuo esille työnantajan imagoa</a:t>
            </a:r>
          </a:p>
          <a:p>
            <a:pPr lvl="1"/>
            <a:r>
              <a:rPr lang="fi-FI" sz="1600" dirty="0"/>
              <a:t>Omaan asuun pukeutuminen tulee sopia muiden vastaavissa tehtävissä olevien pukeutumiseen</a:t>
            </a:r>
          </a:p>
          <a:p>
            <a:pPr lvl="1"/>
            <a:r>
              <a:rPr lang="fi-FI" sz="1600" dirty="0"/>
              <a:t>Huomioi myös hiusten siisteys, meikkaus ja hygienia</a:t>
            </a:r>
          </a:p>
          <a:p>
            <a:pPr marL="0" indent="0">
              <a:buNone/>
            </a:pPr>
            <a:r>
              <a:rPr lang="fi-FI" sz="1600" dirty="0"/>
              <a:t>Käyttäytyminen</a:t>
            </a:r>
          </a:p>
          <a:p>
            <a:pPr lvl="1"/>
            <a:r>
              <a:rPr lang="fi-FI" sz="1600" dirty="0"/>
              <a:t>Edustat työpaikkaasi</a:t>
            </a:r>
          </a:p>
          <a:p>
            <a:pPr lvl="1"/>
            <a:r>
              <a:rPr lang="fi-FI" sz="1600" dirty="0"/>
              <a:t>Ulkopuolisten palvelutilanteessa ja kohtaamisissa: asiantuntevaa , kohteliasta ja miellyttävää palvelua</a:t>
            </a:r>
          </a:p>
          <a:p>
            <a:pPr lvl="1"/>
            <a:r>
              <a:rPr lang="fi-FI" sz="1600" dirty="0"/>
              <a:t>Työyhteisön sisällä: Puhutellaan asiallisesti, kohtelias, ystävällinen ja arvostava käyttäytyminen, osoitetaan kiinnostusta yhteisiä asioita kohtaan, kunnioita työrauhaa ja huomioi yrityksen tapakulttuuri. Ole rehellinen. Luo hyvää työilmapiiriä. Edistä tasa-arvoa.</a:t>
            </a:r>
          </a:p>
          <a:p>
            <a:pPr lvl="1"/>
            <a:r>
              <a:rPr lang="fi-FI" sz="1600" dirty="0"/>
              <a:t>Ole oma-aloitteinen ja huolehdi työympäristösi siisteydestä</a:t>
            </a:r>
          </a:p>
          <a:p>
            <a:pPr lvl="1"/>
            <a:r>
              <a:rPr lang="fi-FI" sz="1600" dirty="0"/>
              <a:t>Työssä olet työn tekemistä varten, et hoitamassa omia henkilökohtaisia asioita tai hoidattamassa itseäsi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2757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C51E92-5D85-466C-BB76-D86B374E7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Työnantajan velvollisuudet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DACC78-9DA8-4FD9-80A8-65F100FA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839311"/>
            <a:ext cx="10058400" cy="4824248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 Maksaa sovittua palkkaa työntekijälle </a:t>
            </a:r>
          </a:p>
          <a:p>
            <a:r>
              <a:rPr lang="fi-FI" dirty="0"/>
              <a:t> Tilittää sotu-, työeläke-, tapaturmavakuutus-, työttömyysvakuutus- ja ryhmähenkivakuutusmaksut</a:t>
            </a:r>
          </a:p>
          <a:p>
            <a:r>
              <a:rPr lang="fi-FI" dirty="0"/>
              <a:t> Pidättää palkasta eläkemaksun ja työttömyysvakuutusmaksun</a:t>
            </a:r>
          </a:p>
          <a:p>
            <a:r>
              <a:rPr lang="fi-FI" dirty="0"/>
              <a:t>Maksaa palkkaa sairausajalta (</a:t>
            </a:r>
            <a:r>
              <a:rPr lang="fi-FI" dirty="0" err="1"/>
              <a:t>väh</a:t>
            </a:r>
            <a:r>
              <a:rPr lang="fi-FI" dirty="0"/>
              <a:t>. 9 arkipäivää)</a:t>
            </a:r>
          </a:p>
          <a:p>
            <a:r>
              <a:rPr lang="fi-FI" dirty="0"/>
              <a:t>Antaa vuosilomaa</a:t>
            </a:r>
          </a:p>
          <a:p>
            <a:r>
              <a:rPr lang="fi-FI" dirty="0"/>
              <a:t>Antaa äitiys- ja vanhempainlomaa sekä erilaisia hoitovapaita</a:t>
            </a:r>
          </a:p>
          <a:p>
            <a:r>
              <a:rPr lang="fi-FI" dirty="0"/>
              <a:t>Järjestää työterveyshuollon (laki määrittelee minimin)</a:t>
            </a:r>
          </a:p>
          <a:p>
            <a:r>
              <a:rPr lang="fi-FI" dirty="0"/>
              <a:t>Ottaa työntekijälle tapaturmavakuutus ja työeläketurva</a:t>
            </a:r>
          </a:p>
          <a:p>
            <a:r>
              <a:rPr lang="fi-FI" dirty="0"/>
              <a:t>Opastaa työhön</a:t>
            </a:r>
          </a:p>
          <a:p>
            <a:r>
              <a:rPr lang="fi-FI" dirty="0"/>
              <a:t>Antaa tarvittavat työvälineet ja suojavarusteet</a:t>
            </a:r>
          </a:p>
          <a:p>
            <a:r>
              <a:rPr lang="fi-FI" dirty="0"/>
              <a:t>Tarvittaessa antaa lisäkoulutusta</a:t>
            </a:r>
          </a:p>
          <a:p>
            <a:r>
              <a:rPr lang="fi-FI" dirty="0"/>
              <a:t>Luoda turvallinen työympäristö</a:t>
            </a:r>
          </a:p>
          <a:p>
            <a:r>
              <a:rPr lang="fi-FI" dirty="0"/>
              <a:t>Työsuojelutoiminta </a:t>
            </a:r>
          </a:p>
        </p:txBody>
      </p:sp>
    </p:spTree>
    <p:extLst>
      <p:ext uri="{BB962C8B-B14F-4D97-AF65-F5344CB8AC3E}">
        <p14:creationId xmlns:p14="http://schemas.microsoft.com/office/powerpoint/2010/main" val="2078604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8F0B88-C23A-4289-9FB6-84B570888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työntekijätaidot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696E68-D28F-472D-B32A-5EC2F7150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Täysivaltaisena työyhteisön jäsenenä toimiminen edellyttää kykyjä ja taitoja vaikuttaa työssä rakentavalla tavalla. </a:t>
            </a:r>
          </a:p>
          <a:p>
            <a:r>
              <a:rPr lang="fi-FI" dirty="0"/>
              <a:t>Työyhteisötaidot ilmenevät:</a:t>
            </a:r>
          </a:p>
          <a:p>
            <a:pPr lvl="1"/>
            <a:r>
              <a:rPr lang="fi-FI" dirty="0"/>
              <a:t> hyvinä tekoina </a:t>
            </a:r>
          </a:p>
          <a:p>
            <a:pPr lvl="1"/>
            <a:r>
              <a:rPr lang="fi-FI" dirty="0"/>
              <a:t>asiallisena käyttäytymisenä  </a:t>
            </a:r>
          </a:p>
          <a:p>
            <a:pPr lvl="1"/>
            <a:r>
              <a:rPr lang="fi-FI" dirty="0"/>
              <a:t>myönteisenä asennoitumisena organisaation kannalta keskeisiä asioita, työyhteisön jäseniä, esimiestä ja työpaikkaa kohtaan.</a:t>
            </a:r>
          </a:p>
          <a:p>
            <a:pPr lvl="1"/>
            <a:r>
              <a:rPr lang="fi-FI" dirty="0"/>
              <a:t>taitona kuunnella</a:t>
            </a:r>
          </a:p>
          <a:p>
            <a:pPr lvl="1"/>
            <a:r>
              <a:rPr lang="fi-FI" dirty="0"/>
              <a:t>taitona tuoda asioita esiin</a:t>
            </a:r>
          </a:p>
          <a:p>
            <a:pPr lvl="1"/>
            <a:r>
              <a:rPr lang="fi-FI" dirty="0"/>
              <a:t>tahdikkuutena kertoa eriäviä mielipiteitä </a:t>
            </a:r>
          </a:p>
          <a:p>
            <a:pPr lvl="1"/>
            <a:r>
              <a:rPr lang="fi-FI" dirty="0"/>
              <a:t>pyrkimystä tulla ymmärretyksi</a:t>
            </a:r>
          </a:p>
        </p:txBody>
      </p:sp>
    </p:spTree>
    <p:extLst>
      <p:ext uri="{BB962C8B-B14F-4D97-AF65-F5344CB8AC3E}">
        <p14:creationId xmlns:p14="http://schemas.microsoft.com/office/powerpoint/2010/main" val="3525793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44</TotalTime>
  <Words>502</Words>
  <Application>Microsoft Office PowerPoint</Application>
  <PresentationFormat>Laajakuva</PresentationFormat>
  <Paragraphs>98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7" baseType="lpstr">
      <vt:lpstr>Calibri</vt:lpstr>
      <vt:lpstr>Rockwell</vt:lpstr>
      <vt:lpstr>Rockwell Condensed</vt:lpstr>
      <vt:lpstr>Rockwell Extra Bold</vt:lpstr>
      <vt:lpstr>Wingdings</vt:lpstr>
      <vt:lpstr>Puutyyppi</vt:lpstr>
      <vt:lpstr>Työntekijätaidot</vt:lpstr>
      <vt:lpstr>AMMATTITAITOVAATIMUKSET</vt:lpstr>
      <vt:lpstr>Palvelussuhteen lajit</vt:lpstr>
      <vt:lpstr>työsopimus</vt:lpstr>
      <vt:lpstr>Minä työyhteisön jäsenenä</vt:lpstr>
      <vt:lpstr>Työntekijän velvollisuudet</vt:lpstr>
      <vt:lpstr>Työntekijän velvollisuudet</vt:lpstr>
      <vt:lpstr>Työnantajan velvollisuudet</vt:lpstr>
      <vt:lpstr>työntekijätaidot</vt:lpstr>
      <vt:lpstr>Tarvittavia taitoja</vt:lpstr>
      <vt:lpstr>yksilötehtävä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Työntekijätaidot</dc:title>
  <dc:creator>Pekkanen Tiina</dc:creator>
  <cp:lastModifiedBy>Pekkanen Tiina</cp:lastModifiedBy>
  <cp:revision>7</cp:revision>
  <dcterms:created xsi:type="dcterms:W3CDTF">2021-02-04T08:28:08Z</dcterms:created>
  <dcterms:modified xsi:type="dcterms:W3CDTF">2021-02-04T12:30:34Z</dcterms:modified>
</cp:coreProperties>
</file>