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9" r:id="rId3"/>
    <p:sldId id="257" r:id="rId4"/>
    <p:sldId id="258" r:id="rId5"/>
    <p:sldId id="262" r:id="rId6"/>
    <p:sldId id="261" r:id="rId7"/>
    <p:sldId id="265" r:id="rId8"/>
    <p:sldId id="267" r:id="rId9"/>
    <p:sldId id="268" r:id="rId10"/>
    <p:sldId id="263" r:id="rId11"/>
    <p:sldId id="264" r:id="rId12"/>
    <p:sldId id="266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4BD27EB-0330-4B87-B400-35E61BF7DB0E}" v="3" dt="2020-06-29T10:56:01.43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8" d="100"/>
          <a:sy n="98" d="100"/>
        </p:scale>
        <p:origin x="110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F2204-AFBD-46BB-AACA-9F572EB5F7CD}" type="datetimeFigureOut">
              <a:rPr lang="fi-FI" smtClean="0"/>
              <a:t>26.2.2021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859CD-37B1-47F8-A63A-196D6AD7894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26009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F2204-AFBD-46BB-AACA-9F572EB5F7CD}" type="datetimeFigureOut">
              <a:rPr lang="fi-FI" smtClean="0"/>
              <a:t>26.2.2021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859CD-37B1-47F8-A63A-196D6AD7894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98258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F2204-AFBD-46BB-AACA-9F572EB5F7CD}" type="datetimeFigureOut">
              <a:rPr lang="fi-FI" smtClean="0"/>
              <a:t>26.2.2021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859CD-37B1-47F8-A63A-196D6AD78945}" type="slidenum">
              <a:rPr lang="fi-FI" smtClean="0"/>
              <a:t>‹#›</a:t>
            </a:fld>
            <a:endParaRPr lang="fi-FI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102218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F2204-AFBD-46BB-AACA-9F572EB5F7CD}" type="datetimeFigureOut">
              <a:rPr lang="fi-FI" smtClean="0"/>
              <a:t>26.2.2021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859CD-37B1-47F8-A63A-196D6AD7894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108553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F2204-AFBD-46BB-AACA-9F572EB5F7CD}" type="datetimeFigureOut">
              <a:rPr lang="fi-FI" smtClean="0"/>
              <a:t>26.2.2021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859CD-37B1-47F8-A63A-196D6AD78945}" type="slidenum">
              <a:rPr lang="fi-FI" smtClean="0"/>
              <a:t>‹#›</a:t>
            </a:fld>
            <a:endParaRPr lang="fi-FI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419790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F2204-AFBD-46BB-AACA-9F572EB5F7CD}" type="datetimeFigureOut">
              <a:rPr lang="fi-FI" smtClean="0"/>
              <a:t>26.2.2021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859CD-37B1-47F8-A63A-196D6AD7894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647873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F2204-AFBD-46BB-AACA-9F572EB5F7CD}" type="datetimeFigureOut">
              <a:rPr lang="fi-FI" smtClean="0"/>
              <a:t>26.2.2021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859CD-37B1-47F8-A63A-196D6AD7894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499627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F2204-AFBD-46BB-AACA-9F572EB5F7CD}" type="datetimeFigureOut">
              <a:rPr lang="fi-FI" smtClean="0"/>
              <a:t>26.2.2021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859CD-37B1-47F8-A63A-196D6AD7894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06454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F2204-AFBD-46BB-AACA-9F572EB5F7CD}" type="datetimeFigureOut">
              <a:rPr lang="fi-FI" smtClean="0"/>
              <a:t>26.2.2021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859CD-37B1-47F8-A63A-196D6AD7894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096118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F2204-AFBD-46BB-AACA-9F572EB5F7CD}" type="datetimeFigureOut">
              <a:rPr lang="fi-FI" smtClean="0"/>
              <a:t>26.2.2021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859CD-37B1-47F8-A63A-196D6AD7894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64806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F2204-AFBD-46BB-AACA-9F572EB5F7CD}" type="datetimeFigureOut">
              <a:rPr lang="fi-FI" smtClean="0"/>
              <a:t>26.2.2021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859CD-37B1-47F8-A63A-196D6AD7894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45426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F2204-AFBD-46BB-AACA-9F572EB5F7CD}" type="datetimeFigureOut">
              <a:rPr lang="fi-FI" smtClean="0"/>
              <a:t>26.2.2021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859CD-37B1-47F8-A63A-196D6AD7894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15187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F2204-AFBD-46BB-AACA-9F572EB5F7CD}" type="datetimeFigureOut">
              <a:rPr lang="fi-FI" smtClean="0"/>
              <a:t>26.2.2021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859CD-37B1-47F8-A63A-196D6AD7894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11866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F2204-AFBD-46BB-AACA-9F572EB5F7CD}" type="datetimeFigureOut">
              <a:rPr lang="fi-FI" smtClean="0"/>
              <a:t>26.2.2021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859CD-37B1-47F8-A63A-196D6AD7894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313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F2204-AFBD-46BB-AACA-9F572EB5F7CD}" type="datetimeFigureOut">
              <a:rPr lang="fi-FI" smtClean="0"/>
              <a:t>26.2.2021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859CD-37B1-47F8-A63A-196D6AD7894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74098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F2204-AFBD-46BB-AACA-9F572EB5F7CD}" type="datetimeFigureOut">
              <a:rPr lang="fi-FI" smtClean="0"/>
              <a:t>26.2.2021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859CD-37B1-47F8-A63A-196D6AD7894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28410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AF2204-AFBD-46BB-AACA-9F572EB5F7CD}" type="datetimeFigureOut">
              <a:rPr lang="fi-FI" smtClean="0"/>
              <a:t>26.2.2021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4F859CD-37B1-47F8-A63A-196D6AD7894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88572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youtube.com/watch?v=CBnGV534C1s" TargetMode="External"/><Relationship Id="rId5" Type="http://schemas.openxmlformats.org/officeDocument/2006/relationships/hyperlink" Target="https://www.youtube.com/watch?v=3zTPmLA9JnU" TargetMode="External"/><Relationship Id="rId4" Type="http://schemas.openxmlformats.org/officeDocument/2006/relationships/hyperlink" Target="https://www.youtube.com/watch?v=TKTxTbCDPjU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erveyskirjasto.fi/terveyskirjasto/tk.koti?p_artikkeli=kot00301" TargetMode="External"/><Relationship Id="rId2" Type="http://schemas.openxmlformats.org/officeDocument/2006/relationships/hyperlink" Target="https://core.ac.uk/download/pdf/38117167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theseus.fi/bitstream/handle/10024/124314/Susanna_Hiltunen.pdf?sequence=1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padlet.com/pekkasentiina/Orientaatio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A5FE06D-C5F5-4072-958C-70DA473EA64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Kasvatustyylit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C27BFD7-74F5-4C52-9DAC-8181AF32342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AMKO</a:t>
            </a:r>
          </a:p>
          <a:p>
            <a:r>
              <a:rPr lang="fi-FI" dirty="0" smtClean="0"/>
              <a:t>s.30, 34-35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07599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Rectangle 32">
            <a:extLst>
              <a:ext uri="{FF2B5EF4-FFF2-40B4-BE49-F238E27FC236}">
                <a16:creationId xmlns:a16="http://schemas.microsoft.com/office/drawing/2014/main" id="{A65AC7D1-EAA9-48F5-B509-60A7F50BF70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31" name="Rectangle 34">
            <a:extLst>
              <a:ext uri="{FF2B5EF4-FFF2-40B4-BE49-F238E27FC236}">
                <a16:creationId xmlns:a16="http://schemas.microsoft.com/office/drawing/2014/main" id="{D6320AF9-619A-4175-865B-5663E1AEF4C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2" name="Straight Connector 36">
            <a:extLst>
              <a:ext uri="{FF2B5EF4-FFF2-40B4-BE49-F238E27FC236}">
                <a16:creationId xmlns:a16="http://schemas.microsoft.com/office/drawing/2014/main" id="{063B6EC6-D752-4EE7-908B-F8F19E8C7FE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111313" y="0"/>
            <a:ext cx="12192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8">
            <a:extLst>
              <a:ext uri="{FF2B5EF4-FFF2-40B4-BE49-F238E27FC236}">
                <a16:creationId xmlns:a16="http://schemas.microsoft.com/office/drawing/2014/main" id="{EFECD4E8-AD3E-4228-82A2-9461958EA94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3290979" y="3681413"/>
            <a:ext cx="4763558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Rectangle 23">
            <a:extLst>
              <a:ext uri="{FF2B5EF4-FFF2-40B4-BE49-F238E27FC236}">
                <a16:creationId xmlns:a16="http://schemas.microsoft.com/office/drawing/2014/main" id="{7E018740-5C2B-4A41-AC1A-7E68D1EC195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82568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3" name="Rectangle 25">
            <a:extLst>
              <a:ext uri="{FF2B5EF4-FFF2-40B4-BE49-F238E27FC236}">
                <a16:creationId xmlns:a16="http://schemas.microsoft.com/office/drawing/2014/main" id="{166F75A4-C475-4941-8EE2-B80A06A2C1B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4534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5" name="Isosceles Triangle 44">
            <a:extLst>
              <a:ext uri="{FF2B5EF4-FFF2-40B4-BE49-F238E27FC236}">
                <a16:creationId xmlns:a16="http://schemas.microsoft.com/office/drawing/2014/main" id="{A032553A-72E8-4B0D-8405-FF9771C9AF0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33425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7" name="Rectangle 27">
            <a:extLst>
              <a:ext uri="{FF2B5EF4-FFF2-40B4-BE49-F238E27FC236}">
                <a16:creationId xmlns:a16="http://schemas.microsoft.com/office/drawing/2014/main" id="{765800AC-C3B9-498E-87BC-29FAE4C76B2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5592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9" name="Isosceles Triangle 48">
            <a:extLst>
              <a:ext uri="{FF2B5EF4-FFF2-40B4-BE49-F238E27FC236}">
                <a16:creationId xmlns:a16="http://schemas.microsoft.com/office/drawing/2014/main" id="{1F9D6ACB-2FF4-49F9-978A-E0D5327FC63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72758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51" name="Freeform: Shape 50">
            <a:extLst>
              <a:ext uri="{FF2B5EF4-FFF2-40B4-BE49-F238E27FC236}">
                <a16:creationId xmlns:a16="http://schemas.microsoft.com/office/drawing/2014/main" id="{A5EC319D-0FEA-4B95-A3EA-01E35672C95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97631" y="-8467"/>
            <a:ext cx="5994369" cy="6866467"/>
          </a:xfrm>
          <a:custGeom>
            <a:avLst/>
            <a:gdLst>
              <a:gd name="connsiteX0" fmla="*/ 0 w 5994369"/>
              <a:gd name="connsiteY0" fmla="*/ 0 h 6866467"/>
              <a:gd name="connsiteX1" fmla="*/ 1249825 w 5994369"/>
              <a:gd name="connsiteY1" fmla="*/ 0 h 6866467"/>
              <a:gd name="connsiteX2" fmla="*/ 1249825 w 5994369"/>
              <a:gd name="connsiteY2" fmla="*/ 8467 h 6866467"/>
              <a:gd name="connsiteX3" fmla="*/ 5994369 w 5994369"/>
              <a:gd name="connsiteY3" fmla="*/ 8467 h 6866467"/>
              <a:gd name="connsiteX4" fmla="*/ 5994369 w 5994369"/>
              <a:gd name="connsiteY4" fmla="*/ 6866467 h 6866467"/>
              <a:gd name="connsiteX5" fmla="*/ 1249825 w 5994369"/>
              <a:gd name="connsiteY5" fmla="*/ 6866467 h 6866467"/>
              <a:gd name="connsiteX6" fmla="*/ 1109382 w 5994369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994369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5994369" y="8467"/>
                </a:lnTo>
                <a:lnTo>
                  <a:pt x="5994369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11E2603E-AA25-418F-B357-6EA579F818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1723" y="609600"/>
            <a:ext cx="4512989" cy="2227730"/>
          </a:xfrm>
        </p:spPr>
        <p:txBody>
          <a:bodyPr anchor="ctr">
            <a:normAutofit/>
          </a:bodyPr>
          <a:lstStyle/>
          <a:p>
            <a:r>
              <a:rPr lang="fi-FI" dirty="0" smtClean="0">
                <a:solidFill>
                  <a:srgbClr val="FFFFFF"/>
                </a:solidFill>
              </a:rPr>
              <a:t>Videoita eri kasvatustyyleistä</a:t>
            </a:r>
            <a:endParaRPr lang="fi-FI" dirty="0">
              <a:solidFill>
                <a:srgbClr val="FFFFFF"/>
              </a:solidFill>
            </a:endParaRP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2901CF5D-D5C8-494F-BF8F-CF9D6D1875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757251" y="1545062"/>
            <a:ext cx="3856774" cy="3856774"/>
          </a:xfrm>
          <a:prstGeom prst="rect">
            <a:avLst/>
          </a:prstGeom>
        </p:spPr>
      </p:pic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BFFD6F5-9583-40BD-B010-8556F647C8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81725" y="2429691"/>
            <a:ext cx="4512988" cy="3725576"/>
          </a:xfrm>
        </p:spPr>
        <p:txBody>
          <a:bodyPr anchor="t">
            <a:normAutofit/>
          </a:bodyPr>
          <a:lstStyle/>
          <a:p>
            <a:r>
              <a:rPr lang="fi-FI" dirty="0">
                <a:solidFill>
                  <a:schemeClr val="tx1"/>
                </a:solidFill>
                <a:hlinkClick r:id="rId4"/>
              </a:rPr>
              <a:t>https://</a:t>
            </a:r>
            <a:r>
              <a:rPr lang="fi-FI" dirty="0" smtClean="0">
                <a:solidFill>
                  <a:schemeClr val="tx1"/>
                </a:solidFill>
                <a:hlinkClick r:id="rId4"/>
              </a:rPr>
              <a:t>www.youtube.com/watch?v=TKTxTbCDPjU</a:t>
            </a:r>
            <a:endParaRPr lang="fi-FI" dirty="0" smtClean="0">
              <a:solidFill>
                <a:schemeClr val="tx1"/>
              </a:solidFill>
            </a:endParaRPr>
          </a:p>
          <a:p>
            <a:r>
              <a:rPr lang="fi-FI" dirty="0">
                <a:solidFill>
                  <a:srgbClr val="FFFFFF"/>
                </a:solidFill>
                <a:hlinkClick r:id="rId5"/>
              </a:rPr>
              <a:t>https://</a:t>
            </a:r>
            <a:r>
              <a:rPr lang="fi-FI" dirty="0" smtClean="0">
                <a:solidFill>
                  <a:srgbClr val="FFFFFF"/>
                </a:solidFill>
                <a:hlinkClick r:id="rId5"/>
              </a:rPr>
              <a:t>www.youtube.com/watch?v=3zTPmLA9JnU</a:t>
            </a:r>
            <a:r>
              <a:rPr lang="fi-FI" dirty="0" smtClean="0">
                <a:solidFill>
                  <a:srgbClr val="FFFFFF"/>
                </a:solidFill>
              </a:rPr>
              <a:t> </a:t>
            </a:r>
            <a:endParaRPr lang="fi-FI" dirty="0">
              <a:solidFill>
                <a:srgbClr val="FFFFFF"/>
              </a:solidFill>
            </a:endParaRPr>
          </a:p>
          <a:p>
            <a:r>
              <a:rPr lang="fi-FI" dirty="0">
                <a:solidFill>
                  <a:srgbClr val="FFFFFF"/>
                </a:solidFill>
                <a:hlinkClick r:id="rId6"/>
              </a:rPr>
              <a:t>https://</a:t>
            </a:r>
            <a:r>
              <a:rPr lang="fi-FI" dirty="0" smtClean="0">
                <a:solidFill>
                  <a:srgbClr val="FFFFFF"/>
                </a:solidFill>
                <a:hlinkClick r:id="rId6"/>
              </a:rPr>
              <a:t>www.youtube.com/watch?v=CBnGV534C1s</a:t>
            </a:r>
            <a:r>
              <a:rPr lang="fi-FI" dirty="0" smtClean="0">
                <a:solidFill>
                  <a:srgbClr val="FFFFFF"/>
                </a:solidFill>
              </a:rPr>
              <a:t>  </a:t>
            </a:r>
            <a:endParaRPr lang="fi-FI" dirty="0">
              <a:solidFill>
                <a:srgbClr val="FFFFFF"/>
              </a:solidFill>
            </a:endParaRPr>
          </a:p>
          <a:p>
            <a:endParaRPr lang="fi-FI" dirty="0" smtClean="0">
              <a:solidFill>
                <a:srgbClr val="FFFFFF"/>
              </a:solidFill>
            </a:endParaRPr>
          </a:p>
          <a:p>
            <a:pPr marL="457200" lvl="1" indent="0">
              <a:buNone/>
            </a:pPr>
            <a:endParaRPr lang="fi-FI" dirty="0">
              <a:solidFill>
                <a:srgbClr val="FFFFFF"/>
              </a:solidFill>
            </a:endParaRPr>
          </a:p>
          <a:p>
            <a:pPr lvl="1"/>
            <a:endParaRPr lang="fi-FI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8948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B8197CB-97B8-4F56-9943-13D758F4C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Ohjaava kasvatus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5700850-B250-4073-82D2-0B4516B8D3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62100"/>
            <a:ext cx="8596668" cy="4857749"/>
          </a:xfrm>
        </p:spPr>
        <p:txBody>
          <a:bodyPr>
            <a:normAutofit fontScale="85000" lnSpcReduction="20000"/>
          </a:bodyPr>
          <a:lstStyle/>
          <a:p>
            <a:r>
              <a:rPr lang="fi-FI" dirty="0"/>
              <a:t>Nykyisin yleisesti hyvänä pidetty kasvatustyyli </a:t>
            </a:r>
          </a:p>
          <a:p>
            <a:endParaRPr lang="fi-FI" dirty="0"/>
          </a:p>
          <a:p>
            <a:r>
              <a:rPr lang="fi-FI" dirty="0"/>
              <a:t>Ohjaava kasvatus tarkoittaa käytännössä: </a:t>
            </a:r>
          </a:p>
          <a:p>
            <a:pPr marL="0" indent="0">
              <a:buNone/>
            </a:pPr>
            <a:r>
              <a:rPr lang="fi-FI" dirty="0"/>
              <a:t>	- Positiivista ajattelua ja myönteisyyttä ja ratkaisukeskeistä ajattelutapaa</a:t>
            </a:r>
          </a:p>
          <a:p>
            <a:pPr marL="0" indent="0">
              <a:buNone/>
            </a:pPr>
            <a:r>
              <a:rPr lang="fi-FI" dirty="0"/>
              <a:t>	- Aktiivista kuuntelua</a:t>
            </a:r>
          </a:p>
          <a:p>
            <a:pPr marL="0" indent="0">
              <a:buNone/>
            </a:pPr>
            <a:r>
              <a:rPr lang="fi-FI" dirty="0"/>
              <a:t>	- Aikuisella on ohjat käsissä</a:t>
            </a:r>
          </a:p>
          <a:p>
            <a:pPr marL="0" indent="0">
              <a:buNone/>
            </a:pPr>
            <a:r>
              <a:rPr lang="fi-FI" dirty="0"/>
              <a:t> 	- Suhde lapseen on aikuisen työn tärkein väline</a:t>
            </a:r>
          </a:p>
          <a:p>
            <a:pPr marL="0" indent="0">
              <a:buNone/>
            </a:pPr>
            <a:r>
              <a:rPr lang="fi-FI" dirty="0"/>
              <a:t>	- Palautteen antamista ja onnistumisten ääneen sanomista</a:t>
            </a:r>
          </a:p>
          <a:p>
            <a:pPr marL="0" indent="0">
              <a:buNone/>
            </a:pPr>
            <a:r>
              <a:rPr lang="fi-FI" dirty="0"/>
              <a:t>	- Pakottaminen ja väkivalta kaikissa muodoissa on kiellettyä</a:t>
            </a:r>
          </a:p>
          <a:p>
            <a:pPr marL="0" indent="0">
              <a:buNone/>
            </a:pPr>
            <a:r>
              <a:rPr lang="fi-FI" dirty="0"/>
              <a:t>	- Kannustusta luovaan ajatteluun</a:t>
            </a:r>
          </a:p>
          <a:p>
            <a:pPr marL="0" indent="0">
              <a:buNone/>
            </a:pPr>
            <a:r>
              <a:rPr lang="fi-FI" dirty="0"/>
              <a:t>	- Neuvottelutaitojen opettelua ristiriitatilanteita ratkottaessa</a:t>
            </a:r>
          </a:p>
          <a:p>
            <a:pPr marL="0" indent="0">
              <a:buNone/>
            </a:pPr>
            <a:r>
              <a:rPr lang="fi-FI" dirty="0"/>
              <a:t>	- Tunne-elämän ja sosiaalisten taitojen opettelua</a:t>
            </a:r>
          </a:p>
          <a:p>
            <a:pPr marL="0" indent="0">
              <a:buNone/>
            </a:pPr>
            <a:r>
              <a:rPr lang="fi-FI" dirty="0"/>
              <a:t>	- Johdonmukaisuutta ja aikuisen toiminnan perustelua</a:t>
            </a:r>
          </a:p>
          <a:p>
            <a:pPr marL="0" indent="0">
              <a:buNone/>
            </a:pPr>
            <a:r>
              <a:rPr lang="fi-FI" dirty="0"/>
              <a:t>	- Lapsi hyväksytään kaikkine tunteineen</a:t>
            </a:r>
          </a:p>
          <a:p>
            <a:pPr marL="0" indent="0">
              <a:buNone/>
            </a:pPr>
            <a:r>
              <a:rPr lang="fi-FI" dirty="0"/>
              <a:t>	- Lapsen ohjaamista rakentavaan tunteiden ilmaisuun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77650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94C6B5E-6DC2-4F6A-81CA-F2A896B09D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Miten voit ohjaajana olla vanhempien tukena?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DCDA0C4-BEBA-434D-B172-ABE4771989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Muista, </a:t>
            </a:r>
            <a:r>
              <a:rPr lang="fi-FI" dirty="0"/>
              <a:t>että jokainen perhe on erilainen.</a:t>
            </a:r>
          </a:p>
          <a:p>
            <a:r>
              <a:rPr lang="fi-FI" dirty="0"/>
              <a:t>Ole empaattinen ja välitä perheestä aidosti.</a:t>
            </a:r>
          </a:p>
          <a:p>
            <a:r>
              <a:rPr lang="fi-FI" dirty="0"/>
              <a:t>Kysy vanhempien jaksamisesta.</a:t>
            </a:r>
          </a:p>
          <a:p>
            <a:r>
              <a:rPr lang="fi-FI" dirty="0"/>
              <a:t>Ole helposti lähestyttävä ja luotettava.</a:t>
            </a:r>
          </a:p>
          <a:p>
            <a:r>
              <a:rPr lang="fi-FI" dirty="0"/>
              <a:t>Kerro lapsesta asioita rehellisesti, mutta myönteisesti.</a:t>
            </a:r>
          </a:p>
          <a:p>
            <a:r>
              <a:rPr lang="fi-FI" dirty="0"/>
              <a:t>Tarvittaessa ohjaa perhe tarvittavien palveluiden pariin.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45603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AMMATTITAITOVAATIMUS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K5: Opiskelija työskentelee toimintaympäristön tavoitteiden mukaisesti, käyttää alan </a:t>
            </a:r>
            <a:r>
              <a:rPr lang="fi-FI" smtClean="0"/>
              <a:t>keskeisiä käsitteitä ja  </a:t>
            </a:r>
            <a:r>
              <a:rPr lang="fi-FI" dirty="0" smtClean="0"/>
              <a:t>ymmärtää kasvatuksen </a:t>
            </a:r>
            <a:r>
              <a:rPr lang="fi-FI" smtClean="0"/>
              <a:t>merkityksen työssään.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662108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94F6A66-CC63-4638-B535-43B8F2E7C4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Ihmiskäsitykset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72099DD-C143-4491-820A-492A411DFF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01853"/>
            <a:ext cx="8596668" cy="3880773"/>
          </a:xfrm>
        </p:spPr>
        <p:txBody>
          <a:bodyPr>
            <a:normAutofit/>
          </a:bodyPr>
          <a:lstStyle/>
          <a:p>
            <a:endParaRPr lang="fi-FI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fi-FI" dirty="0"/>
              <a:t>Ihmiskäsitys on näkemys siitä, millainen ihminen on ja millaista inhimillinen kehitys pohjimmiltaan </a:t>
            </a:r>
            <a:r>
              <a:rPr lang="fi-FI" dirty="0" smtClean="0"/>
              <a:t>on</a:t>
            </a:r>
          </a:p>
          <a:p>
            <a:r>
              <a:rPr lang="fi-FI" dirty="0" smtClean="0"/>
              <a:t>Arkielämässä ihmiskäsityksellä tarkoitetaan perusasennetta ihmiseen</a:t>
            </a:r>
            <a:endParaRPr lang="fi-FI" dirty="0"/>
          </a:p>
          <a:p>
            <a:r>
              <a:rPr lang="fi-FI" dirty="0"/>
              <a:t>Kasvatusalalla ihmiskäsitysten taustalla on mm. näkemys ihmisen arvosta, elämän tarkoituksesta ja ihmisen olemuksesta</a:t>
            </a:r>
          </a:p>
          <a:p>
            <a:r>
              <a:rPr lang="fi-FI" dirty="0"/>
              <a:t>Oman ihmiskäsityksen mukaan ohjaaja painottaa erilaisia puolia työssään ja suhteessa ohjattavaan</a:t>
            </a:r>
          </a:p>
          <a:p>
            <a:endParaRPr lang="fi-FI" dirty="0"/>
          </a:p>
          <a:p>
            <a:endParaRPr lang="fi-FI" dirty="0"/>
          </a:p>
        </p:txBody>
      </p:sp>
      <p:sp>
        <p:nvSpPr>
          <p:cNvPr id="5" name="Ellipsi 4">
            <a:extLst>
              <a:ext uri="{FF2B5EF4-FFF2-40B4-BE49-F238E27FC236}">
                <a16:creationId xmlns:a16="http://schemas.microsoft.com/office/drawing/2014/main" id="{9AE39EAD-FD82-4D64-8748-FA97E31A3A3A}"/>
              </a:ext>
            </a:extLst>
          </p:cNvPr>
          <p:cNvSpPr/>
          <p:nvPr/>
        </p:nvSpPr>
        <p:spPr>
          <a:xfrm>
            <a:off x="9637626" y="2101852"/>
            <a:ext cx="2116224" cy="212724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0756DD1F-FCAF-46DC-B790-ABD353683693}"/>
              </a:ext>
            </a:extLst>
          </p:cNvPr>
          <p:cNvSpPr txBox="1"/>
          <p:nvPr/>
        </p:nvSpPr>
        <p:spPr>
          <a:xfrm>
            <a:off x="9728950" y="2426811"/>
            <a:ext cx="193357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/>
              <a:t>Oman ihmiskäsityksen ymmärtäminen on tärkeää</a:t>
            </a:r>
          </a:p>
          <a:p>
            <a:pPr algn="ctr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17081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091E064-52AD-494A-A20B-8A6D30540A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Yleisiä ihmiskäsityksiä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2B0DB12-87A1-476D-AF5A-06A00DFD92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62101"/>
            <a:ext cx="8596668" cy="4962524"/>
          </a:xfrm>
        </p:spPr>
        <p:txBody>
          <a:bodyPr>
            <a:normAutofit fontScale="85000" lnSpcReduction="20000"/>
          </a:bodyPr>
          <a:lstStyle/>
          <a:p>
            <a:r>
              <a:rPr lang="fi-FI" dirty="0"/>
              <a:t>Humanistinen käsitys</a:t>
            </a:r>
          </a:p>
          <a:p>
            <a:pPr lvl="1"/>
            <a:r>
              <a:rPr lang="fi-FI" dirty="0"/>
              <a:t>Korostaa ihmisen ainutkertaisuutta ja yksilöllisyyttä</a:t>
            </a:r>
          </a:p>
          <a:p>
            <a:pPr lvl="1"/>
            <a:r>
              <a:rPr lang="fi-FI" dirty="0"/>
              <a:t>Jokaisen ihmisen ehdoton kunnioittaminen ja arvostaminen</a:t>
            </a:r>
          </a:p>
          <a:p>
            <a:pPr marL="457200" lvl="1" indent="0">
              <a:buNone/>
            </a:pPr>
            <a:endParaRPr lang="fi-FI" dirty="0"/>
          </a:p>
          <a:p>
            <a:pPr lvl="0">
              <a:buClr>
                <a:srgbClr val="90C226"/>
              </a:buClr>
            </a:pPr>
            <a:r>
              <a:rPr lang="fi-FI" dirty="0">
                <a:solidFill>
                  <a:prstClr val="black">
                    <a:lumMod val="75000"/>
                    <a:lumOff val="25000"/>
                  </a:prstClr>
                </a:solidFill>
              </a:rPr>
              <a:t>Holistinen eli kokonaisvaltainen käsitys</a:t>
            </a:r>
          </a:p>
          <a:p>
            <a:pPr lvl="1">
              <a:buClr>
                <a:srgbClr val="90C226"/>
              </a:buClr>
            </a:pPr>
            <a:r>
              <a:rPr lang="fi-FI" dirty="0">
                <a:solidFill>
                  <a:prstClr val="black">
                    <a:lumMod val="75000"/>
                    <a:lumOff val="25000"/>
                  </a:prstClr>
                </a:solidFill>
              </a:rPr>
              <a:t>Käsittelee ihmistä psykofyysis-sosiaalisena kokonaisuutena</a:t>
            </a:r>
          </a:p>
          <a:p>
            <a:pPr lvl="1">
              <a:buClr>
                <a:srgbClr val="90C226"/>
              </a:buClr>
            </a:pPr>
            <a:r>
              <a:rPr lang="fi-FI" dirty="0">
                <a:solidFill>
                  <a:prstClr val="black">
                    <a:lumMod val="75000"/>
                    <a:lumOff val="25000"/>
                  </a:prstClr>
                </a:solidFill>
              </a:rPr>
              <a:t>Ihminen on aina suhteessa fyysiseen ja henkiseen ympäröivään todellisuuteen</a:t>
            </a:r>
          </a:p>
          <a:p>
            <a:pPr lvl="1">
              <a:buClr>
                <a:srgbClr val="90C226"/>
              </a:buClr>
            </a:pPr>
            <a:endParaRPr lang="fi-FI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lvl="0">
              <a:buClr>
                <a:srgbClr val="90C226"/>
              </a:buClr>
            </a:pPr>
            <a:r>
              <a:rPr lang="fi-FI" dirty="0">
                <a:solidFill>
                  <a:prstClr val="black">
                    <a:lumMod val="75000"/>
                    <a:lumOff val="25000"/>
                  </a:prstClr>
                </a:solidFill>
              </a:rPr>
              <a:t>Behavioristinen käsitys</a:t>
            </a:r>
          </a:p>
          <a:p>
            <a:pPr lvl="1">
              <a:buClr>
                <a:srgbClr val="90C226"/>
              </a:buClr>
            </a:pPr>
            <a:r>
              <a:rPr lang="fi-FI" dirty="0">
                <a:solidFill>
                  <a:prstClr val="black">
                    <a:lumMod val="75000"/>
                    <a:lumOff val="25000"/>
                  </a:prstClr>
                </a:solidFill>
              </a:rPr>
              <a:t>Korostaa oppimisen merkitystä</a:t>
            </a:r>
          </a:p>
          <a:p>
            <a:pPr lvl="1">
              <a:buClr>
                <a:srgbClr val="90C226"/>
              </a:buClr>
            </a:pPr>
            <a:r>
              <a:rPr lang="fi-FI" dirty="0">
                <a:solidFill>
                  <a:prstClr val="black">
                    <a:lumMod val="75000"/>
                    <a:lumOff val="25000"/>
                  </a:prstClr>
                </a:solidFill>
              </a:rPr>
              <a:t>Kaikki tiedot, taidot ja asenteet opitaan vuorovaikutuksessa ympäristön kanssa</a:t>
            </a:r>
          </a:p>
          <a:p>
            <a:pPr lvl="1">
              <a:buClr>
                <a:srgbClr val="90C226"/>
              </a:buClr>
            </a:pPr>
            <a:r>
              <a:rPr lang="fi-FI" dirty="0">
                <a:solidFill>
                  <a:prstClr val="black">
                    <a:lumMod val="75000"/>
                    <a:lumOff val="25000"/>
                  </a:prstClr>
                </a:solidFill>
              </a:rPr>
              <a:t>Lapsesta voidaan kasvattaa millainen tahansa, kun vaikutetaan ympäristöolosuhteisiin</a:t>
            </a:r>
          </a:p>
          <a:p>
            <a:pPr lvl="1">
              <a:buClr>
                <a:srgbClr val="90C226"/>
              </a:buClr>
            </a:pPr>
            <a:endParaRPr lang="fi-FI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lvl="0">
              <a:buClr>
                <a:srgbClr val="90C226"/>
              </a:buClr>
            </a:pPr>
            <a:r>
              <a:rPr lang="fi-FI" dirty="0">
                <a:solidFill>
                  <a:prstClr val="black">
                    <a:lumMod val="75000"/>
                    <a:lumOff val="25000"/>
                  </a:prstClr>
                </a:solidFill>
              </a:rPr>
              <a:t>Kristillinen käsitys</a:t>
            </a:r>
          </a:p>
          <a:p>
            <a:pPr lvl="1"/>
            <a:r>
              <a:rPr lang="fi-FI" dirty="0"/>
              <a:t>Ihminen nähdään ainutkertaisena kokonaisuutena, jolla on luomakunnassa erityinen asema ja tehtävä</a:t>
            </a:r>
          </a:p>
          <a:p>
            <a:pPr lvl="1"/>
            <a:r>
              <a:rPr lang="fi-FI" dirty="0"/>
              <a:t>Ihmisen olemus nähdään perustaltaan henkisenä ja hengellisenä</a:t>
            </a:r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21811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F4388A9-9DB2-42EB-B233-1CDAC80D5B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Kasvatus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47AB7D2-8E0B-45B1-B9C2-24E002FC34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Kasvatus on tietoista ja tavoitteellista toimintaa, jolla ohjataan lapsen ja nuoren toimintaa</a:t>
            </a:r>
          </a:p>
          <a:p>
            <a:r>
              <a:rPr lang="fi-FI" dirty="0"/>
              <a:t>Kasvatus on vastavuoroista</a:t>
            </a:r>
          </a:p>
          <a:p>
            <a:r>
              <a:rPr lang="fi-FI" dirty="0"/>
              <a:t>Kasvatus voidaan nähdä myös sosialisaatioprosessina, jossa lapsi kasvaa yhteiskunnan jäseneksi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Ohjaajan tulee olla tietoinen:</a:t>
            </a:r>
          </a:p>
          <a:p>
            <a:pPr marL="0" indent="0">
              <a:buNone/>
            </a:pPr>
            <a:r>
              <a:rPr lang="fi-FI" dirty="0"/>
              <a:t>	Ihmiskäsityksestään sekä kasvatustavoitteista</a:t>
            </a:r>
          </a:p>
          <a:p>
            <a:pPr marL="0" indent="0">
              <a:buNone/>
            </a:pPr>
            <a:r>
              <a:rPr lang="fi-FI" dirty="0"/>
              <a:t>	Omista arvostuksistaan ja arvoistaan</a:t>
            </a:r>
          </a:p>
          <a:p>
            <a:pPr marL="0" indent="0">
              <a:buNone/>
            </a:pPr>
            <a:r>
              <a:rPr lang="fi-FI" dirty="0"/>
              <a:t>	Hyvän kasvatus- ja ohjausympäristön ominaisuuksista</a:t>
            </a:r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4C13F81F-D19D-43F5-AF16-B8B542B427B8}"/>
              </a:ext>
            </a:extLst>
          </p:cNvPr>
          <p:cNvSpPr/>
          <p:nvPr/>
        </p:nvSpPr>
        <p:spPr>
          <a:xfrm>
            <a:off x="677334" y="4438650"/>
            <a:ext cx="6675966" cy="1676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spcBef>
                <a:spcPts val="1000"/>
              </a:spcBef>
              <a:buClr>
                <a:srgbClr val="90C226"/>
              </a:buClr>
              <a:buSzPct val="80000"/>
            </a:pPr>
            <a:r>
              <a:rPr lang="fi-FI">
                <a:solidFill>
                  <a:prstClr val="black">
                    <a:lumMod val="75000"/>
                    <a:lumOff val="25000"/>
                  </a:prstClr>
                </a:solidFill>
              </a:rPr>
              <a:t>Ohjaajan tulee olla tietoinen:</a:t>
            </a:r>
          </a:p>
          <a:p>
            <a:pPr lvl="0">
              <a:spcBef>
                <a:spcPts val="1000"/>
              </a:spcBef>
              <a:buClr>
                <a:srgbClr val="90C226"/>
              </a:buClr>
              <a:buSzPct val="80000"/>
            </a:pPr>
            <a:r>
              <a:rPr lang="fi-FI">
                <a:solidFill>
                  <a:prstClr val="black">
                    <a:lumMod val="75000"/>
                    <a:lumOff val="25000"/>
                  </a:prstClr>
                </a:solidFill>
              </a:rPr>
              <a:t>	Ihmiskäsityksestään sekä kasvatustavoitteista</a:t>
            </a:r>
          </a:p>
          <a:p>
            <a:pPr lvl="0">
              <a:spcBef>
                <a:spcPts val="1000"/>
              </a:spcBef>
              <a:buClr>
                <a:srgbClr val="90C226"/>
              </a:buClr>
              <a:buSzPct val="80000"/>
            </a:pPr>
            <a:r>
              <a:rPr lang="fi-FI">
                <a:solidFill>
                  <a:prstClr val="black">
                    <a:lumMod val="75000"/>
                    <a:lumOff val="25000"/>
                  </a:prstClr>
                </a:solidFill>
              </a:rPr>
              <a:t>	Omista arvostuksistaan ja arvoistaan</a:t>
            </a:r>
          </a:p>
          <a:p>
            <a:pPr lvl="0">
              <a:spcBef>
                <a:spcPts val="1000"/>
              </a:spcBef>
              <a:buClr>
                <a:srgbClr val="90C226"/>
              </a:buClr>
              <a:buSzPct val="80000"/>
            </a:pPr>
            <a:r>
              <a:rPr lang="fi-FI">
                <a:solidFill>
                  <a:prstClr val="black">
                    <a:lumMod val="75000"/>
                    <a:lumOff val="25000"/>
                  </a:prstClr>
                </a:solidFill>
              </a:rPr>
              <a:t>	Hyvän kasvatus- ja ohjausympäristön ominaisuuksista</a:t>
            </a:r>
            <a:endParaRPr lang="fi-FI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7927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E37FA79-993A-41E3-A807-E8563653D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Kasvatus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02ED306-5379-4556-BDFB-93B3FE5CDD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Lapsi </a:t>
            </a:r>
            <a:r>
              <a:rPr lang="fi-FI" dirty="0" smtClean="0"/>
              <a:t>tarvitsee kasvun tueksi: </a:t>
            </a:r>
            <a:r>
              <a:rPr lang="fi-FI" dirty="0"/>
              <a:t>	</a:t>
            </a:r>
          </a:p>
          <a:p>
            <a:pPr lvl="1"/>
            <a:r>
              <a:rPr lang="fi-FI" dirty="0"/>
              <a:t>Onnistumisen kokemuksia</a:t>
            </a:r>
          </a:p>
          <a:p>
            <a:pPr lvl="1"/>
            <a:r>
              <a:rPr lang="fi-FI" dirty="0"/>
              <a:t>Ehdotonta rakkautta</a:t>
            </a:r>
          </a:p>
          <a:p>
            <a:pPr lvl="1"/>
            <a:r>
              <a:rPr lang="fi-FI" dirty="0"/>
              <a:t>Vapautta itsensä toteuttamiseen</a:t>
            </a:r>
          </a:p>
          <a:p>
            <a:pPr lvl="1"/>
            <a:r>
              <a:rPr lang="fi-FI" dirty="0"/>
              <a:t>Rajoja</a:t>
            </a:r>
          </a:p>
          <a:p>
            <a:pPr lvl="1"/>
            <a:r>
              <a:rPr lang="fi-FI" dirty="0"/>
              <a:t>Ohjausta</a:t>
            </a:r>
          </a:p>
          <a:p>
            <a:pPr lvl="1"/>
            <a:r>
              <a:rPr lang="fi-FI" dirty="0"/>
              <a:t>Turvallisen kasvuympäristön </a:t>
            </a:r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83231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E43B4F7-E4FB-4B5D-AA50-91DF7138C1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Kasvatustyylit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D3993DA-5A59-4933-AC4F-3F8E09CF87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767840"/>
            <a:ext cx="9981958" cy="4598126"/>
          </a:xfrm>
        </p:spPr>
        <p:txBody>
          <a:bodyPr>
            <a:normAutofit/>
          </a:bodyPr>
          <a:lstStyle/>
          <a:p>
            <a:r>
              <a:rPr lang="fi-FI" dirty="0"/>
              <a:t>Kuvaavat ohjaajan käsitystä lapsesta ja siitä, miten lapsi oppii, toimii ja ajattelee</a:t>
            </a:r>
          </a:p>
          <a:p>
            <a:r>
              <a:rPr lang="fi-FI" dirty="0"/>
              <a:t>Kasvatustyylit vaihtelevat aikakausittain ja kulttuureittain</a:t>
            </a:r>
          </a:p>
          <a:p>
            <a:r>
              <a:rPr lang="fi-FI" dirty="0"/>
              <a:t>Kasvattajan rooleja</a:t>
            </a:r>
          </a:p>
          <a:p>
            <a:pPr lvl="1"/>
            <a:r>
              <a:rPr lang="fi-FI" dirty="0"/>
              <a:t>Elämän opettaja</a:t>
            </a:r>
          </a:p>
          <a:p>
            <a:pPr lvl="1"/>
            <a:r>
              <a:rPr lang="fi-FI" dirty="0"/>
              <a:t>Rakkauden antaja</a:t>
            </a:r>
          </a:p>
          <a:p>
            <a:pPr lvl="1"/>
            <a:r>
              <a:rPr lang="fi-FI" dirty="0"/>
              <a:t>Ihmissuhdeosaaja</a:t>
            </a:r>
          </a:p>
          <a:p>
            <a:pPr lvl="1"/>
            <a:r>
              <a:rPr lang="fi-FI" dirty="0"/>
              <a:t>Rajojen asettaja</a:t>
            </a:r>
          </a:p>
          <a:p>
            <a:pPr lvl="1"/>
            <a:r>
              <a:rPr lang="fi-FI" dirty="0" smtClean="0"/>
              <a:t>Huoltaja</a:t>
            </a:r>
          </a:p>
          <a:p>
            <a:pPr marL="457200" lvl="1" indent="0">
              <a:buNone/>
            </a:pPr>
            <a:endParaRPr lang="fi-FI" dirty="0"/>
          </a:p>
          <a:p>
            <a:pPr marL="457200" lvl="1" indent="0">
              <a:buNone/>
            </a:pPr>
            <a:endParaRPr lang="fi-FI" dirty="0"/>
          </a:p>
          <a:p>
            <a:r>
              <a:rPr lang="fi-FI" dirty="0" smtClean="0"/>
              <a:t>TEHTÄVÄ: Pohditaan pienryhmissä, mitä yllä mainitut kasvattajan roolit pitävät sisällään. </a:t>
            </a:r>
            <a:endParaRPr lang="fi-FI" dirty="0"/>
          </a:p>
        </p:txBody>
      </p:sp>
      <p:sp>
        <p:nvSpPr>
          <p:cNvPr id="4" name="Ellipsi 3">
            <a:extLst>
              <a:ext uri="{FF2B5EF4-FFF2-40B4-BE49-F238E27FC236}">
                <a16:creationId xmlns:a16="http://schemas.microsoft.com/office/drawing/2014/main" id="{91BEF6F9-6534-4680-A37B-4FFCFF0B170A}"/>
              </a:ext>
            </a:extLst>
          </p:cNvPr>
          <p:cNvSpPr/>
          <p:nvPr/>
        </p:nvSpPr>
        <p:spPr>
          <a:xfrm>
            <a:off x="9194800" y="2062480"/>
            <a:ext cx="2882900" cy="23571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5C190E5C-4548-467A-9C51-8EF0FDDD885F}"/>
              </a:ext>
            </a:extLst>
          </p:cNvPr>
          <p:cNvSpPr txBox="1"/>
          <p:nvPr/>
        </p:nvSpPr>
        <p:spPr>
          <a:xfrm>
            <a:off x="9401175" y="2581275"/>
            <a:ext cx="249555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/>
              <a:t>Oman kasvatustyylin tunteminen auttaa ymmärtämään kasvatustyön vaikutuksia</a:t>
            </a:r>
          </a:p>
        </p:txBody>
      </p:sp>
    </p:spTree>
    <p:extLst>
      <p:ext uri="{BB962C8B-B14F-4D97-AF65-F5344CB8AC3E}">
        <p14:creationId xmlns:p14="http://schemas.microsoft.com/office/powerpoint/2010/main" val="1551756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TEHTÄVÄ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Tutustutaan pienryhmissä erilaisiin kasvatustyyleihin ja valmistaudutaan kertomaan niistä muille</a:t>
            </a:r>
          </a:p>
          <a:p>
            <a:pPr lvl="1"/>
            <a:r>
              <a:rPr lang="fi-FI" dirty="0"/>
              <a:t>Aikuisjohtoinen kasvatus </a:t>
            </a:r>
            <a:r>
              <a:rPr lang="fi-FI" dirty="0">
                <a:hlinkClick r:id="rId2"/>
              </a:rPr>
              <a:t>https://</a:t>
            </a:r>
            <a:r>
              <a:rPr lang="fi-FI" dirty="0" smtClean="0">
                <a:hlinkClick r:id="rId2"/>
              </a:rPr>
              <a:t>core.ac.uk/download/pdf/38117167.pdf</a:t>
            </a:r>
            <a:r>
              <a:rPr lang="fi-FI" dirty="0" smtClean="0"/>
              <a:t> s. 20</a:t>
            </a:r>
          </a:p>
          <a:p>
            <a:pPr lvl="1"/>
            <a:r>
              <a:rPr lang="fi-FI" dirty="0"/>
              <a:t>Laiminlyövä kasvatus </a:t>
            </a:r>
            <a:r>
              <a:rPr lang="fi-FI" dirty="0">
                <a:hlinkClick r:id="rId2"/>
              </a:rPr>
              <a:t>https://</a:t>
            </a:r>
            <a:r>
              <a:rPr lang="fi-FI" dirty="0" smtClean="0">
                <a:hlinkClick r:id="rId2"/>
              </a:rPr>
              <a:t>core.ac.uk/download/pdf/38117167.pdf</a:t>
            </a:r>
            <a:r>
              <a:rPr lang="fi-FI" dirty="0" smtClean="0"/>
              <a:t> s. 19</a:t>
            </a:r>
          </a:p>
          <a:p>
            <a:pPr lvl="1"/>
            <a:r>
              <a:rPr lang="fi-FI" dirty="0"/>
              <a:t>Vapaa kasvatus </a:t>
            </a:r>
            <a:r>
              <a:rPr lang="fi-FI" dirty="0">
                <a:hlinkClick r:id="rId2"/>
              </a:rPr>
              <a:t>https://</a:t>
            </a:r>
            <a:r>
              <a:rPr lang="fi-FI" dirty="0" smtClean="0">
                <a:hlinkClick r:id="rId2"/>
              </a:rPr>
              <a:t>core.ac.uk/download/pdf/38117167.pdf</a:t>
            </a:r>
            <a:r>
              <a:rPr lang="fi-FI" dirty="0" smtClean="0"/>
              <a:t> s. 20</a:t>
            </a:r>
          </a:p>
          <a:p>
            <a:pPr lvl="1"/>
            <a:r>
              <a:rPr lang="fi-FI" dirty="0"/>
              <a:t>Curling kasvatus </a:t>
            </a:r>
            <a:r>
              <a:rPr lang="fi-FI" dirty="0">
                <a:hlinkClick r:id="rId3"/>
              </a:rPr>
              <a:t>https://</a:t>
            </a:r>
            <a:r>
              <a:rPr lang="fi-FI" dirty="0" smtClean="0">
                <a:hlinkClick r:id="rId3"/>
              </a:rPr>
              <a:t>www.terveyskirjasto.fi/terveyskirjasto/tk.koti?p_artikkeli=kot00301</a:t>
            </a:r>
            <a:r>
              <a:rPr lang="fi-FI" dirty="0" smtClean="0"/>
              <a:t> </a:t>
            </a:r>
          </a:p>
          <a:p>
            <a:pPr lvl="1"/>
            <a:r>
              <a:rPr lang="fi-FI" dirty="0" smtClean="0"/>
              <a:t>Ohjaava/lapsilähtöinen/auktoritatiivinen </a:t>
            </a:r>
            <a:r>
              <a:rPr lang="fi-FI" dirty="0"/>
              <a:t>kasvatus </a:t>
            </a:r>
            <a:r>
              <a:rPr lang="fi-FI" dirty="0">
                <a:hlinkClick r:id="rId2"/>
              </a:rPr>
              <a:t>https://</a:t>
            </a:r>
            <a:r>
              <a:rPr lang="fi-FI" dirty="0" smtClean="0">
                <a:hlinkClick r:id="rId2"/>
              </a:rPr>
              <a:t>core.ac.uk/download/pdf/38117167.pdf</a:t>
            </a:r>
            <a:r>
              <a:rPr lang="fi-FI" dirty="0" smtClean="0"/>
              <a:t> s. 21, oppikirja s. 35</a:t>
            </a:r>
          </a:p>
          <a:p>
            <a:pPr lvl="1"/>
            <a:endParaRPr lang="fi-FI" dirty="0"/>
          </a:p>
          <a:p>
            <a:pPr marL="457200" lvl="1" indent="0">
              <a:buNone/>
            </a:pPr>
            <a:r>
              <a:rPr lang="fi-FI" dirty="0">
                <a:hlinkClick r:id="rId4"/>
              </a:rPr>
              <a:t>https://</a:t>
            </a:r>
            <a:r>
              <a:rPr lang="fi-FI" dirty="0" smtClean="0">
                <a:hlinkClick r:id="rId4"/>
              </a:rPr>
              <a:t>www.theseus.fi/bitstream/handle/10024/124314/Susanna_Hiltunen.pdf?sequence=1</a:t>
            </a:r>
            <a:r>
              <a:rPr lang="fi-FI" dirty="0" smtClean="0"/>
              <a:t> s. 6-8 (Salliva, auktoritatiivinen, laiminlyövä, autoritaarinen)</a:t>
            </a:r>
          </a:p>
          <a:p>
            <a:pPr lvl="1"/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67140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Oma kasvatus -pohdinta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Mieti, millaista kasvatustyyliä sinun lapsuudenkodissasi on käytetty</a:t>
            </a:r>
          </a:p>
          <a:p>
            <a:r>
              <a:rPr lang="fi-FI" dirty="0" smtClean="0"/>
              <a:t>Kirjoita vastaus </a:t>
            </a:r>
            <a:r>
              <a:rPr lang="fi-FI" dirty="0" err="1" smtClean="0"/>
              <a:t>padletille</a:t>
            </a:r>
            <a:endParaRPr lang="fi-FI" dirty="0" smtClean="0"/>
          </a:p>
          <a:p>
            <a:pPr marL="0" indent="0">
              <a:buNone/>
            </a:pPr>
            <a:r>
              <a:rPr lang="fi-FI" dirty="0">
                <a:hlinkClick r:id="rId2"/>
              </a:rPr>
              <a:t>https://</a:t>
            </a:r>
            <a:r>
              <a:rPr lang="fi-FI" dirty="0" smtClean="0">
                <a:hlinkClick r:id="rId2"/>
              </a:rPr>
              <a:t>padlet.com/pekkasentiina/Orientaatio</a:t>
            </a:r>
            <a:r>
              <a:rPr lang="fi-FI" dirty="0" smtClean="0"/>
              <a:t>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15222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inta">
  <a:themeElements>
    <a:clrScheme name="Pin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Pin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n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307</TotalTime>
  <Words>528</Words>
  <Application>Microsoft Office PowerPoint</Application>
  <PresentationFormat>Laajakuva</PresentationFormat>
  <Paragraphs>105</Paragraphs>
  <Slides>12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7" baseType="lpstr">
      <vt:lpstr>Arial</vt:lpstr>
      <vt:lpstr>Times New Roman</vt:lpstr>
      <vt:lpstr>Trebuchet MS</vt:lpstr>
      <vt:lpstr>Wingdings 3</vt:lpstr>
      <vt:lpstr>Pinta</vt:lpstr>
      <vt:lpstr>Kasvatustyylit</vt:lpstr>
      <vt:lpstr>AMMATTITAITOVAATIMUS</vt:lpstr>
      <vt:lpstr>Ihmiskäsitykset</vt:lpstr>
      <vt:lpstr>Yleisiä ihmiskäsityksiä</vt:lpstr>
      <vt:lpstr>Kasvatus</vt:lpstr>
      <vt:lpstr>Kasvatus</vt:lpstr>
      <vt:lpstr>Kasvatustyylit</vt:lpstr>
      <vt:lpstr>TEHTÄVÄ</vt:lpstr>
      <vt:lpstr>Oma kasvatus -pohdinta</vt:lpstr>
      <vt:lpstr>Videoita eri kasvatustyyleistä</vt:lpstr>
      <vt:lpstr>Ohjaava kasvatus</vt:lpstr>
      <vt:lpstr>Miten voit ohjaajana olla vanhempien tukena?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Ohjaus- ja oppimiskäsitykset</dc:title>
  <dc:creator>Tiina Pekkanen</dc:creator>
  <cp:lastModifiedBy>Pekkanen Tiina</cp:lastModifiedBy>
  <cp:revision>19</cp:revision>
  <dcterms:created xsi:type="dcterms:W3CDTF">2020-06-29T10:44:06Z</dcterms:created>
  <dcterms:modified xsi:type="dcterms:W3CDTF">2021-02-26T05:57:48Z</dcterms:modified>
</cp:coreProperties>
</file>