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3c164d5c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3c164d5c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3c164d5c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73c164d5c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3c164d5c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3c164d5c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3c164d5c5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73c164d5c5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3c164d5c5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3c164d5c5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73c164d5c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73c164d5c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3c164d5c5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3c164d5c5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3c164d5c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3c164d5c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3c164d5c5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73c164d5c5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3c164d5c5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73c164d5c5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3c164d5c5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73c164d5c5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3c164d5c5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73c164d5c5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3c164d5c5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3c164d5c5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3c164d7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73c164d7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3c164d5c5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3c164d5c5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3c164d5c5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3c164d5c5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3c164d5c5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3c164d5c5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73c164d5c5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73c164d5c5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73c164d5c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73c164d5c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3c164d5c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73c164d5c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kansallisgalleria.fi/fi/search?authors%5b%5d=Ferdinand%20von%20Wright" TargetMode="External"/><Relationship Id="rId4" Type="http://schemas.openxmlformats.org/officeDocument/2006/relationships/hyperlink" Target="https://www.kansallisgalleria.fi/fi/object/38990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kansallisgalleria.fi/fi/search?authors%5b%5d=Akseli%20Gallen-Kallela" TargetMode="External"/><Relationship Id="rId4" Type="http://schemas.openxmlformats.org/officeDocument/2006/relationships/hyperlink" Target="https://www.kansallisgalleria.fi/fi/object/39821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kansallisgalleria.fi/fi/search?authors%5b%5d=Akseli%20Gallen-Kallela" TargetMode="External"/><Relationship Id="rId4" Type="http://schemas.openxmlformats.org/officeDocument/2006/relationships/hyperlink" Target="https://www.kansallisgalleria.fi/fi/object/384175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kansallisgalleria.fi/fi/search?authors%5b%5d=Akseli%20Gallen-Kallela" TargetMode="External"/><Relationship Id="rId4" Type="http://schemas.openxmlformats.org/officeDocument/2006/relationships/hyperlink" Target="https://www.kansallisgalleria.fi/fi/object/39235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kansallisgalleria.fi/fi/search?authors%5b%5d=Akseli%20Gallen-Kallela" TargetMode="External"/><Relationship Id="rId4" Type="http://schemas.openxmlformats.org/officeDocument/2006/relationships/hyperlink" Target="https://www.kansallisgalleria.fi/fi/object/40690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kansallisgalleria.fi/fi/search?authors%5b%5d=Hugo%20Simberg" TargetMode="External"/><Relationship Id="rId4" Type="http://schemas.openxmlformats.org/officeDocument/2006/relationships/hyperlink" Target="https://www.kansallisgalleria.fi/fi/object/39625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kansallisgalleria.fi/fi/search?authors%5b%5d=Hugo%20Simberg" TargetMode="External"/><Relationship Id="rId4" Type="http://schemas.openxmlformats.org/officeDocument/2006/relationships/hyperlink" Target="https://www.kansallisgalleria.fi/fi/object/39342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kansallisgalleria.fi/fi/search?authors%5b%5d=Eero%20J%C3%A4rnefelt" TargetMode="External"/><Relationship Id="rId4" Type="http://schemas.openxmlformats.org/officeDocument/2006/relationships/hyperlink" Target="https://www.kansallisgalleria.fi/fi/object/39237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kansallisgalleria.fi/fi/search?authors%5b%5d=Helene%20Schjerfbeck" TargetMode="External"/><Relationship Id="rId4" Type="http://schemas.openxmlformats.org/officeDocument/2006/relationships/hyperlink" Target="https://www.kansallisgalleria.fi/fi/object/62433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kansallisgalleria.fi/fi/search?authors%5b%5d=Helene%20Schjerfbeck" TargetMode="External"/><Relationship Id="rId4" Type="http://schemas.openxmlformats.org/officeDocument/2006/relationships/hyperlink" Target="https://www.kansallisgalleria.fi/fi/object/42239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kansallisgalleria.fi/fi/search?authors%5b%5d=Helene%20Schjerfbeck" TargetMode="External"/><Relationship Id="rId4" Type="http://schemas.openxmlformats.org/officeDocument/2006/relationships/hyperlink" Target="https://www.kansallisgalleria.fi/fi/object/62436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le.fi/uutiset/3-9932065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kansallisgalleria.fi/fi/search?authors%5b%5d=Albert%20Edelfelt" TargetMode="External"/><Relationship Id="rId4" Type="http://schemas.openxmlformats.org/officeDocument/2006/relationships/hyperlink" Target="https://www.kansallisgalleria.fi/fi/object/43101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kansallisgalleria.fi/fi/search?authors%5b%5d=Albert%20Edelfelt" TargetMode="External"/><Relationship Id="rId4" Type="http://schemas.openxmlformats.org/officeDocument/2006/relationships/hyperlink" Target="https://www.kansallisgalleria.fi/fi/object/62513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kansallisgalleria.fi/fi/search?authors%5b%5d=Albert%20Edelfelt" TargetMode="External"/><Relationship Id="rId4" Type="http://schemas.openxmlformats.org/officeDocument/2006/relationships/hyperlink" Target="https://www.kansallisgalleria.fi/fi/object/40971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kansallisgalleria.fi/fi/search?authors%5b%5d=Albert%20Edelfelt" TargetMode="External"/><Relationship Id="rId4" Type="http://schemas.openxmlformats.org/officeDocument/2006/relationships/hyperlink" Target="https://www.kansallisgalleria.fi/fi/object/38717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kansallisgalleria.fi/fi/search?authors%5b%5d=Albert%20Edelfelt" TargetMode="External"/><Relationship Id="rId4" Type="http://schemas.openxmlformats.org/officeDocument/2006/relationships/hyperlink" Target="https://www.kansallisgalleria.fi/fi/object/38662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6084">
            <a:off x="274070" y="392200"/>
            <a:ext cx="3786551" cy="317885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75798">
            <a:off x="2964475" y="1648475"/>
            <a:ext cx="1708399" cy="31252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6" name="Google Shape;56;p13"/>
          <p:cNvSpPr txBox="1"/>
          <p:nvPr/>
        </p:nvSpPr>
        <p:spPr>
          <a:xfrm>
            <a:off x="918500" y="163175"/>
            <a:ext cx="66117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48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MEEMEJÄ SUOMEN KULTAKAUDEN TAITEESTA</a:t>
            </a:r>
            <a:endParaRPr sz="48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91367">
            <a:off x="723879" y="3248898"/>
            <a:ext cx="2401571" cy="191705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8" name="Google Shape;58;p13"/>
          <p:cNvSpPr txBox="1"/>
          <p:nvPr/>
        </p:nvSpPr>
        <p:spPr>
          <a:xfrm>
            <a:off x="5065050" y="1826550"/>
            <a:ext cx="3765000" cy="31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OHJE: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rPr lang="fi"/>
              <a:t>Valitse dioista taideteos, jonka tunnelmaa on helppo tulkita. Millainen fiilis siinä on? Mitä siinä tapahtuu?</a:t>
            </a:r>
            <a:br>
              <a:rPr lang="fi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rPr lang="fi"/>
              <a:t>Kirjoita kuvaan meemiteksti. Uskalla hassutella ja olla luova!</a:t>
            </a:r>
            <a:br>
              <a:rPr lang="fi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rPr lang="fi"/>
              <a:t>Tee niin monta kuin keksit! (minimi: 2)</a:t>
            </a:r>
            <a:br>
              <a:rPr lang="fi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rPr lang="fi"/>
              <a:t>Poista lopuksi diat, joita et käyttänyt.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50" y="347950"/>
            <a:ext cx="6847720" cy="444759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/>
          <p:nvPr/>
        </p:nvSpPr>
        <p:spPr>
          <a:xfrm>
            <a:off x="6999200" y="3697950"/>
            <a:ext cx="202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/>
              <a:t>Linkki teokseen Ateneumin kokoelmissa:</a:t>
            </a:r>
            <a:r>
              <a:rPr lang="fi"/>
              <a:t/>
            </a:r>
            <a:br>
              <a:rPr lang="fi"/>
            </a:br>
            <a:r>
              <a:rPr lang="fi" sz="1100" u="sng">
                <a:solidFill>
                  <a:schemeClr val="hlink"/>
                </a:solidFill>
                <a:hlinkClick r:id="rId4"/>
              </a:rPr>
              <a:t>https://www.kansallisgalleria.fi/fi/object/389906</a:t>
            </a:r>
            <a:endParaRPr/>
          </a:p>
        </p:txBody>
      </p:sp>
      <p:sp>
        <p:nvSpPr>
          <p:cNvPr id="145" name="Google Shape;145;p22"/>
          <p:cNvSpPr txBox="1"/>
          <p:nvPr/>
        </p:nvSpPr>
        <p:spPr>
          <a:xfrm>
            <a:off x="6999200" y="2790275"/>
            <a:ext cx="20283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  <a:highlight>
                  <a:srgbClr val="EAC4B0"/>
                </a:highlight>
                <a:uFill>
                  <a:noFill/>
                </a:uFill>
                <a:hlinkClick r:id="rId5"/>
              </a:rPr>
              <a:t>Ferdinand von Wright</a:t>
            </a:r>
            <a:endParaRPr/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 b="1">
                <a:solidFill>
                  <a:srgbClr val="FFFFFF"/>
                </a:solidFill>
                <a:highlight>
                  <a:srgbClr val="3B2777"/>
                </a:highlight>
              </a:rPr>
              <a:t>Taistelevat metsot</a:t>
            </a:r>
            <a:r>
              <a:rPr lang="fi">
                <a:solidFill>
                  <a:srgbClr val="FFFFFF"/>
                </a:solidFill>
                <a:highlight>
                  <a:srgbClr val="3B2777"/>
                </a:highlight>
              </a:rPr>
              <a:t>, 1886</a:t>
            </a:r>
            <a:endParaRPr>
              <a:solidFill>
                <a:srgbClr val="FFFFFF"/>
              </a:solidFill>
              <a:highlight>
                <a:srgbClr val="3B2777"/>
              </a:highlight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highlight>
                <a:srgbClr val="3B277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2"/>
          <p:cNvSpPr txBox="1"/>
          <p:nvPr/>
        </p:nvSpPr>
        <p:spPr>
          <a:xfrm>
            <a:off x="918500" y="364900"/>
            <a:ext cx="49194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MUOKKAA TÄSTÄ MEEMITEKSTI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7" name="Google Shape;147;p22"/>
          <p:cNvSpPr txBox="1"/>
          <p:nvPr/>
        </p:nvSpPr>
        <p:spPr>
          <a:xfrm>
            <a:off x="601550" y="4030725"/>
            <a:ext cx="5553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JOKA SOPII TÄHÄN TAIDETEOKSEEN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8" name="Google Shape;148;p22"/>
          <p:cNvSpPr txBox="1"/>
          <p:nvPr/>
        </p:nvSpPr>
        <p:spPr>
          <a:xfrm rot="921764">
            <a:off x="7104583" y="521864"/>
            <a:ext cx="1624963" cy="1008583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Poista tämä dia, jos et tee tästä teoksesta meemiä.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450" y="134625"/>
            <a:ext cx="6191490" cy="487425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 txBox="1"/>
          <p:nvPr/>
        </p:nvSpPr>
        <p:spPr>
          <a:xfrm>
            <a:off x="6999200" y="3697950"/>
            <a:ext cx="202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/>
              <a:t>Linkki teokseen Ateneumin kokoelmissa:</a:t>
            </a:r>
            <a:r>
              <a:rPr lang="fi"/>
              <a:t/>
            </a:r>
            <a:br>
              <a:rPr lang="fi"/>
            </a:br>
            <a:r>
              <a:rPr lang="fi" sz="1100" u="sng">
                <a:solidFill>
                  <a:schemeClr val="hlink"/>
                </a:solidFill>
                <a:hlinkClick r:id="rId4"/>
              </a:rPr>
              <a:t>https://www.kansallisgalleria.fi/fi/object/398211</a:t>
            </a:r>
            <a:endParaRPr/>
          </a:p>
        </p:txBody>
      </p:sp>
      <p:sp>
        <p:nvSpPr>
          <p:cNvPr id="155" name="Google Shape;155;p23"/>
          <p:cNvSpPr txBox="1"/>
          <p:nvPr/>
        </p:nvSpPr>
        <p:spPr>
          <a:xfrm>
            <a:off x="6999200" y="2790275"/>
            <a:ext cx="20283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  <a:highlight>
                  <a:srgbClr val="3B2777"/>
                </a:highlight>
                <a:uFill>
                  <a:noFill/>
                </a:uFill>
                <a:hlinkClick r:id="rId5"/>
              </a:rPr>
              <a:t>Akseli Gallen-Kallela</a:t>
            </a:r>
            <a:endParaRPr/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 b="1">
                <a:solidFill>
                  <a:srgbClr val="FFFFFF"/>
                </a:solidFill>
                <a:highlight>
                  <a:srgbClr val="3B2777"/>
                </a:highlight>
              </a:rPr>
              <a:t>Lemminkäisen äiti</a:t>
            </a:r>
            <a:r>
              <a:rPr lang="fi">
                <a:solidFill>
                  <a:srgbClr val="FFFFFF"/>
                </a:solidFill>
                <a:highlight>
                  <a:srgbClr val="3B2777"/>
                </a:highlight>
              </a:rPr>
              <a:t>, 1897</a:t>
            </a:r>
            <a:endParaRPr/>
          </a:p>
        </p:txBody>
      </p:sp>
      <p:sp>
        <p:nvSpPr>
          <p:cNvPr id="156" name="Google Shape;156;p23"/>
          <p:cNvSpPr txBox="1"/>
          <p:nvPr/>
        </p:nvSpPr>
        <p:spPr>
          <a:xfrm>
            <a:off x="918500" y="364900"/>
            <a:ext cx="49194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MUOKKAA TÄSTÄ MEEMITEKSTI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7" name="Google Shape;157;p23"/>
          <p:cNvSpPr txBox="1"/>
          <p:nvPr/>
        </p:nvSpPr>
        <p:spPr>
          <a:xfrm>
            <a:off x="601550" y="4030725"/>
            <a:ext cx="5553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JOKA SOPII TÄHÄN TAIDETEOKSEEN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8" name="Google Shape;158;p23"/>
          <p:cNvSpPr txBox="1"/>
          <p:nvPr/>
        </p:nvSpPr>
        <p:spPr>
          <a:xfrm rot="921764">
            <a:off x="7104583" y="521864"/>
            <a:ext cx="1624963" cy="1008583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Poista tämä dia, jos et tee tästä teoksesta meemiä.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8194" y="0"/>
            <a:ext cx="2811714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 txBox="1"/>
          <p:nvPr/>
        </p:nvSpPr>
        <p:spPr>
          <a:xfrm>
            <a:off x="6999200" y="3697950"/>
            <a:ext cx="202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/>
              <a:t>Linkki teokseen Ateneumin kokoelmissa:</a:t>
            </a:r>
            <a:r>
              <a:rPr lang="fi"/>
              <a:t/>
            </a:r>
            <a:br>
              <a:rPr lang="fi"/>
            </a:br>
            <a:r>
              <a:rPr lang="fi" sz="1100" u="sng">
                <a:solidFill>
                  <a:schemeClr val="hlink"/>
                </a:solidFill>
                <a:hlinkClick r:id="rId4"/>
              </a:rPr>
              <a:t>https://www.kansallisgalleria.fi/fi/object/384175</a:t>
            </a:r>
            <a:endParaRPr/>
          </a:p>
        </p:txBody>
      </p:sp>
      <p:sp>
        <p:nvSpPr>
          <p:cNvPr id="165" name="Google Shape;165;p24"/>
          <p:cNvSpPr txBox="1"/>
          <p:nvPr/>
        </p:nvSpPr>
        <p:spPr>
          <a:xfrm>
            <a:off x="6999200" y="2790275"/>
            <a:ext cx="20283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  <a:highlight>
                  <a:srgbClr val="EAC4B0"/>
                </a:highlight>
                <a:uFill>
                  <a:noFill/>
                </a:uFill>
                <a:hlinkClick r:id="rId5"/>
              </a:rPr>
              <a:t>Akseli Gallen-Kallela</a:t>
            </a:r>
            <a:endParaRPr/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 b="1">
                <a:solidFill>
                  <a:srgbClr val="FFFFFF"/>
                </a:solidFill>
                <a:highlight>
                  <a:srgbClr val="3B2777"/>
                </a:highlight>
              </a:rPr>
              <a:t>Kullervon kirous</a:t>
            </a:r>
            <a:r>
              <a:rPr lang="fi">
                <a:solidFill>
                  <a:srgbClr val="FFFFFF"/>
                </a:solidFill>
                <a:highlight>
                  <a:srgbClr val="3B2777"/>
                </a:highlight>
              </a:rPr>
              <a:t>, 1899</a:t>
            </a:r>
            <a:endParaRPr>
              <a:solidFill>
                <a:srgbClr val="FFFFFF"/>
              </a:solidFill>
              <a:highlight>
                <a:srgbClr val="3B2777"/>
              </a:highlight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highlight>
                <a:srgbClr val="3B2777"/>
              </a:highlight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highlight>
                <a:srgbClr val="3B2777"/>
              </a:highlight>
            </a:endParaRPr>
          </a:p>
        </p:txBody>
      </p:sp>
      <p:sp>
        <p:nvSpPr>
          <p:cNvPr id="166" name="Google Shape;166;p24"/>
          <p:cNvSpPr txBox="1"/>
          <p:nvPr/>
        </p:nvSpPr>
        <p:spPr>
          <a:xfrm>
            <a:off x="1731100" y="107175"/>
            <a:ext cx="27459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8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MUOKKAA TÄSTÄ MEEMITEKSTI</a:t>
            </a:r>
            <a:endParaRPr sz="18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7" name="Google Shape;167;p24"/>
          <p:cNvSpPr txBox="1"/>
          <p:nvPr/>
        </p:nvSpPr>
        <p:spPr>
          <a:xfrm>
            <a:off x="327400" y="4075550"/>
            <a:ext cx="5553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JOKA SOPII</a:t>
            </a:r>
            <a:br>
              <a:rPr lang="fi" sz="24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</a:br>
            <a:r>
              <a:rPr lang="fi" sz="24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TÄHÄN TAIDETEOKSEEN</a:t>
            </a:r>
            <a:endParaRPr sz="24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8" name="Google Shape;168;p24"/>
          <p:cNvSpPr txBox="1"/>
          <p:nvPr/>
        </p:nvSpPr>
        <p:spPr>
          <a:xfrm rot="921764">
            <a:off x="7104583" y="521864"/>
            <a:ext cx="1624963" cy="1008583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Poista tämä dia, jos et tee tästä teoksesta meemiä.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5"/>
          <p:cNvPicPr preferRelativeResize="0"/>
          <p:nvPr/>
        </p:nvPicPr>
        <p:blipFill rotWithShape="1">
          <a:blip r:embed="rId3">
            <a:alphaModFix/>
          </a:blip>
          <a:srcRect l="29073" t="6423" r="29393" b="6415"/>
          <a:stretch/>
        </p:blipFill>
        <p:spPr>
          <a:xfrm>
            <a:off x="830550" y="0"/>
            <a:ext cx="5095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5"/>
          <p:cNvSpPr txBox="1"/>
          <p:nvPr/>
        </p:nvSpPr>
        <p:spPr>
          <a:xfrm>
            <a:off x="6678800" y="3697950"/>
            <a:ext cx="23487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/>
              <a:t>Linkki teokseen Ateneumin kokoelmissa:</a:t>
            </a:r>
            <a:r>
              <a:rPr lang="fi"/>
              <a:t/>
            </a:r>
            <a:br>
              <a:rPr lang="fi"/>
            </a:br>
            <a:r>
              <a:rPr lang="fi" sz="1100" u="sng">
                <a:solidFill>
                  <a:schemeClr val="hlink"/>
                </a:solidFill>
                <a:hlinkClick r:id="rId4"/>
              </a:rPr>
              <a:t>https://www.kansallisgalleria.fi/fi/object/392351</a:t>
            </a:r>
            <a:endParaRPr/>
          </a:p>
        </p:txBody>
      </p:sp>
      <p:sp>
        <p:nvSpPr>
          <p:cNvPr id="175" name="Google Shape;175;p25"/>
          <p:cNvSpPr txBox="1"/>
          <p:nvPr/>
        </p:nvSpPr>
        <p:spPr>
          <a:xfrm>
            <a:off x="6678700" y="2431675"/>
            <a:ext cx="2348700" cy="10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  <a:highlight>
                  <a:srgbClr val="3B2777"/>
                </a:highlight>
                <a:uFill>
                  <a:noFill/>
                </a:uFill>
                <a:hlinkClick r:id="rId5"/>
              </a:rPr>
              <a:t>Akseli Gallen-Kallela</a:t>
            </a:r>
            <a:endParaRPr/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 b="1">
                <a:solidFill>
                  <a:srgbClr val="FFFFFF"/>
                </a:solidFill>
                <a:highlight>
                  <a:srgbClr val="3B2777"/>
                </a:highlight>
              </a:rPr>
              <a:t>Aino-taru, triptyykki</a:t>
            </a:r>
            <a:r>
              <a:rPr lang="fi">
                <a:solidFill>
                  <a:srgbClr val="FFFFFF"/>
                </a:solidFill>
                <a:highlight>
                  <a:srgbClr val="3B2777"/>
                </a:highlight>
              </a:rPr>
              <a:t>, 1891 (TÄSSÄ VAIN TEOKSEN KESKIOSA)</a:t>
            </a:r>
            <a:endParaRPr>
              <a:solidFill>
                <a:srgbClr val="FFFFFF"/>
              </a:solidFill>
              <a:highlight>
                <a:srgbClr val="3B2777"/>
              </a:highlight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highlight>
                <a:srgbClr val="3B2777"/>
              </a:highlight>
            </a:endParaRPr>
          </a:p>
        </p:txBody>
      </p:sp>
      <p:sp>
        <p:nvSpPr>
          <p:cNvPr id="176" name="Google Shape;176;p25"/>
          <p:cNvSpPr txBox="1"/>
          <p:nvPr/>
        </p:nvSpPr>
        <p:spPr>
          <a:xfrm>
            <a:off x="918500" y="364900"/>
            <a:ext cx="49194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MUOKKAA TÄSTÄ MEEMITEKSTI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77" name="Google Shape;177;p25"/>
          <p:cNvSpPr txBox="1"/>
          <p:nvPr/>
        </p:nvSpPr>
        <p:spPr>
          <a:xfrm>
            <a:off x="601550" y="4030725"/>
            <a:ext cx="5553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JOKA SOPII TÄHÄN TAIDETEOKSEEN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78" name="Google Shape;178;p25"/>
          <p:cNvSpPr txBox="1"/>
          <p:nvPr/>
        </p:nvSpPr>
        <p:spPr>
          <a:xfrm rot="921764">
            <a:off x="7104583" y="521864"/>
            <a:ext cx="1624963" cy="1008583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Poista tämä dia, jos et tee tästä teoksesta meemiä.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5021" y="133825"/>
            <a:ext cx="4046350" cy="487585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 txBox="1"/>
          <p:nvPr/>
        </p:nvSpPr>
        <p:spPr>
          <a:xfrm>
            <a:off x="6999200" y="3697950"/>
            <a:ext cx="202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/>
              <a:t>Linkki teokseen Ateneumin kokoelmissa:</a:t>
            </a:r>
            <a:r>
              <a:rPr lang="fi"/>
              <a:t/>
            </a:r>
            <a:br>
              <a:rPr lang="fi"/>
            </a:br>
            <a:r>
              <a:rPr lang="fi" sz="1100" u="sng">
                <a:solidFill>
                  <a:schemeClr val="hlink"/>
                </a:solidFill>
                <a:hlinkClick r:id="rId4"/>
              </a:rPr>
              <a:t>https://www.kansallisgalleria.fi/fi/object/406902</a:t>
            </a:r>
            <a:endParaRPr/>
          </a:p>
        </p:txBody>
      </p:sp>
      <p:sp>
        <p:nvSpPr>
          <p:cNvPr id="185" name="Google Shape;185;p26"/>
          <p:cNvSpPr txBox="1"/>
          <p:nvPr/>
        </p:nvSpPr>
        <p:spPr>
          <a:xfrm>
            <a:off x="6999200" y="2790275"/>
            <a:ext cx="20283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  <a:highlight>
                  <a:srgbClr val="EAC4B0"/>
                </a:highlight>
                <a:uFill>
                  <a:noFill/>
                </a:uFill>
                <a:hlinkClick r:id="rId5"/>
              </a:rPr>
              <a:t>Akseli Gallen-Kallela</a:t>
            </a:r>
            <a:endParaRPr/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 b="1">
                <a:solidFill>
                  <a:srgbClr val="FFFFFF"/>
                </a:solidFill>
                <a:highlight>
                  <a:srgbClr val="3B2777"/>
                </a:highlight>
              </a:rPr>
              <a:t>Poika ja varis</a:t>
            </a:r>
            <a:r>
              <a:rPr lang="fi">
                <a:solidFill>
                  <a:srgbClr val="FFFFFF"/>
                </a:solidFill>
                <a:highlight>
                  <a:srgbClr val="3B2777"/>
                </a:highlight>
              </a:rPr>
              <a:t>, 1884</a:t>
            </a:r>
            <a:endParaRPr>
              <a:solidFill>
                <a:srgbClr val="FFFFFF"/>
              </a:solidFill>
              <a:highlight>
                <a:srgbClr val="3B2777"/>
              </a:highlight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highlight>
                <a:srgbClr val="3B2777"/>
              </a:highlight>
            </a:endParaRPr>
          </a:p>
        </p:txBody>
      </p:sp>
      <p:sp>
        <p:nvSpPr>
          <p:cNvPr id="186" name="Google Shape;186;p26"/>
          <p:cNvSpPr txBox="1"/>
          <p:nvPr/>
        </p:nvSpPr>
        <p:spPr>
          <a:xfrm>
            <a:off x="918500" y="364900"/>
            <a:ext cx="49194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MUOKKAA TÄSTÄ MEEMITEKSTI</a:t>
            </a:r>
            <a:endParaRPr sz="24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7" name="Google Shape;187;p26"/>
          <p:cNvSpPr txBox="1"/>
          <p:nvPr/>
        </p:nvSpPr>
        <p:spPr>
          <a:xfrm>
            <a:off x="601550" y="4030725"/>
            <a:ext cx="5553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JOKA SOPII TÄHÄN TAIDETEOKSEEN</a:t>
            </a:r>
            <a:endParaRPr sz="24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8" name="Google Shape;188;p26"/>
          <p:cNvSpPr txBox="1"/>
          <p:nvPr/>
        </p:nvSpPr>
        <p:spPr>
          <a:xfrm rot="921764">
            <a:off x="7104583" y="521864"/>
            <a:ext cx="1624963" cy="1008583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Poista tämä dia, jos et tee tästä teoksesta meemiä.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64434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7"/>
          <p:cNvSpPr txBox="1"/>
          <p:nvPr/>
        </p:nvSpPr>
        <p:spPr>
          <a:xfrm>
            <a:off x="6999200" y="3697950"/>
            <a:ext cx="202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/>
              <a:t>Linkki teokseen Ateneumin kokoelmissa:</a:t>
            </a:r>
            <a:r>
              <a:rPr lang="fi"/>
              <a:t/>
            </a:r>
            <a:br>
              <a:rPr lang="fi"/>
            </a:br>
            <a:r>
              <a:rPr lang="fi" sz="1100" u="sng">
                <a:solidFill>
                  <a:schemeClr val="hlink"/>
                </a:solidFill>
                <a:hlinkClick r:id="rId4"/>
              </a:rPr>
              <a:t>https://www.kansallisgalleria.fi/fi/object/396251</a:t>
            </a:r>
            <a:endParaRPr/>
          </a:p>
        </p:txBody>
      </p:sp>
      <p:sp>
        <p:nvSpPr>
          <p:cNvPr id="195" name="Google Shape;195;p27"/>
          <p:cNvSpPr txBox="1"/>
          <p:nvPr/>
        </p:nvSpPr>
        <p:spPr>
          <a:xfrm>
            <a:off x="6999200" y="2790275"/>
            <a:ext cx="20283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  <a:highlight>
                  <a:srgbClr val="EAC4B0"/>
                </a:highlight>
                <a:uFill>
                  <a:noFill/>
                </a:uFill>
                <a:hlinkClick r:id="rId5"/>
              </a:rPr>
              <a:t>Hugo Simberg</a:t>
            </a:r>
            <a:endParaRPr/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 b="1">
                <a:solidFill>
                  <a:srgbClr val="FFFFFF"/>
                </a:solidFill>
                <a:highlight>
                  <a:srgbClr val="3B2777"/>
                </a:highlight>
              </a:rPr>
              <a:t>Haavoittunut enkeli</a:t>
            </a:r>
            <a:r>
              <a:rPr lang="fi">
                <a:solidFill>
                  <a:srgbClr val="FFFFFF"/>
                </a:solidFill>
                <a:highlight>
                  <a:srgbClr val="3B2777"/>
                </a:highlight>
              </a:rPr>
              <a:t>, 1903</a:t>
            </a:r>
            <a:endParaRPr b="1">
              <a:solidFill>
                <a:srgbClr val="FFFFFF"/>
              </a:solidFill>
              <a:highlight>
                <a:srgbClr val="3B2777"/>
              </a:highlight>
            </a:endParaRPr>
          </a:p>
        </p:txBody>
      </p:sp>
      <p:sp>
        <p:nvSpPr>
          <p:cNvPr id="196" name="Google Shape;196;p27"/>
          <p:cNvSpPr txBox="1"/>
          <p:nvPr/>
        </p:nvSpPr>
        <p:spPr>
          <a:xfrm>
            <a:off x="918500" y="163175"/>
            <a:ext cx="49194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MUOKKAA TÄSTÄ MEEMITEKSTI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97" name="Google Shape;197;p27"/>
          <p:cNvSpPr txBox="1"/>
          <p:nvPr/>
        </p:nvSpPr>
        <p:spPr>
          <a:xfrm>
            <a:off x="601550" y="4030725"/>
            <a:ext cx="5553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JOKA SOPII TÄHÄN TAIDETEOKSEEN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98" name="Google Shape;198;p27"/>
          <p:cNvSpPr txBox="1"/>
          <p:nvPr/>
        </p:nvSpPr>
        <p:spPr>
          <a:xfrm rot="921764">
            <a:off x="7104583" y="521864"/>
            <a:ext cx="1624963" cy="1008583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Poista tämä dia, jos et tee tästä teoksesta meemiä.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0939" y="31375"/>
            <a:ext cx="333452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 txBox="1"/>
          <p:nvPr/>
        </p:nvSpPr>
        <p:spPr>
          <a:xfrm>
            <a:off x="6999200" y="3697950"/>
            <a:ext cx="202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/>
              <a:t>Linkki teokseen Ateneumin kokoelmissa:</a:t>
            </a:r>
            <a:r>
              <a:rPr lang="fi"/>
              <a:t/>
            </a:r>
            <a:br>
              <a:rPr lang="fi"/>
            </a:br>
            <a:r>
              <a:rPr lang="fi" sz="1100" u="sng">
                <a:solidFill>
                  <a:schemeClr val="hlink"/>
                </a:solidFill>
                <a:hlinkClick r:id="rId4"/>
              </a:rPr>
              <a:t>https://www.kansallisgalleria.fi/fi/object/393420</a:t>
            </a:r>
            <a:endParaRPr/>
          </a:p>
        </p:txBody>
      </p:sp>
      <p:sp>
        <p:nvSpPr>
          <p:cNvPr id="205" name="Google Shape;205;p28"/>
          <p:cNvSpPr txBox="1"/>
          <p:nvPr/>
        </p:nvSpPr>
        <p:spPr>
          <a:xfrm>
            <a:off x="6999200" y="2790275"/>
            <a:ext cx="20283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  <a:highlight>
                  <a:srgbClr val="EAC4B0"/>
                </a:highlight>
                <a:uFill>
                  <a:noFill/>
                </a:uFill>
                <a:hlinkClick r:id="rId5"/>
              </a:rPr>
              <a:t>Hugo Simberg</a:t>
            </a:r>
            <a:endParaRPr/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 b="1">
                <a:solidFill>
                  <a:srgbClr val="FFFFFF"/>
                </a:solidFill>
                <a:highlight>
                  <a:srgbClr val="3B2777"/>
                </a:highlight>
              </a:rPr>
              <a:t>Täti</a:t>
            </a:r>
            <a:r>
              <a:rPr lang="fi">
                <a:solidFill>
                  <a:srgbClr val="FFFFFF"/>
                </a:solidFill>
                <a:highlight>
                  <a:srgbClr val="3B2777"/>
                </a:highlight>
              </a:rPr>
              <a:t>, 1898</a:t>
            </a:r>
            <a:endParaRPr>
              <a:solidFill>
                <a:srgbClr val="FFFFFF"/>
              </a:solidFill>
              <a:highlight>
                <a:srgbClr val="3B2777"/>
              </a:highlight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highlight>
                <a:srgbClr val="3B2777"/>
              </a:highlight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highlight>
                <a:srgbClr val="3B2777"/>
              </a:highlight>
            </a:endParaRPr>
          </a:p>
        </p:txBody>
      </p:sp>
      <p:sp>
        <p:nvSpPr>
          <p:cNvPr id="206" name="Google Shape;206;p28"/>
          <p:cNvSpPr txBox="1"/>
          <p:nvPr/>
        </p:nvSpPr>
        <p:spPr>
          <a:xfrm>
            <a:off x="918500" y="364900"/>
            <a:ext cx="49194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MUOKKAA TÄSTÄ MEEMITEKSTI</a:t>
            </a:r>
            <a:endParaRPr sz="2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07" name="Google Shape;207;p28"/>
          <p:cNvSpPr txBox="1"/>
          <p:nvPr/>
        </p:nvSpPr>
        <p:spPr>
          <a:xfrm>
            <a:off x="601550" y="4030725"/>
            <a:ext cx="5553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JOKA SOPII</a:t>
            </a:r>
            <a:br>
              <a:rPr lang="fi" sz="24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</a:br>
            <a:r>
              <a:rPr lang="fi" sz="24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TÄHÄN TAIDETEOKSEEN</a:t>
            </a:r>
            <a:endParaRPr sz="24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08" name="Google Shape;208;p28"/>
          <p:cNvSpPr txBox="1"/>
          <p:nvPr/>
        </p:nvSpPr>
        <p:spPr>
          <a:xfrm rot="921764">
            <a:off x="7104583" y="521864"/>
            <a:ext cx="1624963" cy="1008583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Poista tämä dia, jos et tee tästä teoksesta meemiä.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513" y="0"/>
            <a:ext cx="640337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9"/>
          <p:cNvSpPr txBox="1"/>
          <p:nvPr/>
        </p:nvSpPr>
        <p:spPr>
          <a:xfrm>
            <a:off x="6999200" y="3697950"/>
            <a:ext cx="202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/>
              <a:t>Linkki teokseen Ateneumin kokoelmissa:</a:t>
            </a:r>
            <a:r>
              <a:rPr lang="fi"/>
              <a:t/>
            </a:r>
            <a:br>
              <a:rPr lang="fi"/>
            </a:br>
            <a:r>
              <a:rPr lang="fi" sz="1100" u="sng">
                <a:solidFill>
                  <a:schemeClr val="hlink"/>
                </a:solidFill>
                <a:hlinkClick r:id="rId4"/>
              </a:rPr>
              <a:t>https://www.kansallisgalleria.fi/fi/object/392378</a:t>
            </a:r>
            <a:endParaRPr/>
          </a:p>
        </p:txBody>
      </p:sp>
      <p:sp>
        <p:nvSpPr>
          <p:cNvPr id="215" name="Google Shape;215;p29"/>
          <p:cNvSpPr txBox="1"/>
          <p:nvPr/>
        </p:nvSpPr>
        <p:spPr>
          <a:xfrm>
            <a:off x="6999200" y="2790275"/>
            <a:ext cx="20283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  <a:highlight>
                  <a:srgbClr val="EAC4B0"/>
                </a:highlight>
                <a:uFill>
                  <a:noFill/>
                </a:uFill>
                <a:hlinkClick r:id="rId5"/>
              </a:rPr>
              <a:t>Eero Järnefelt</a:t>
            </a:r>
            <a:endParaRPr/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 b="1">
                <a:solidFill>
                  <a:srgbClr val="FFFFFF"/>
                </a:solidFill>
                <a:highlight>
                  <a:srgbClr val="3B2777"/>
                </a:highlight>
              </a:rPr>
              <a:t>Raatajat rahanalaiset / Kaski</a:t>
            </a:r>
            <a:r>
              <a:rPr lang="fi">
                <a:solidFill>
                  <a:srgbClr val="FFFFFF"/>
                </a:solidFill>
                <a:highlight>
                  <a:srgbClr val="3B2777"/>
                </a:highlight>
              </a:rPr>
              <a:t>, 1893</a:t>
            </a:r>
            <a:endParaRPr>
              <a:solidFill>
                <a:srgbClr val="FFFFFF"/>
              </a:solidFill>
              <a:highlight>
                <a:srgbClr val="3B2777"/>
              </a:highlight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highlight>
                <a:srgbClr val="3B2777"/>
              </a:highlight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highlight>
                <a:srgbClr val="3B2777"/>
              </a:highlight>
            </a:endParaRPr>
          </a:p>
        </p:txBody>
      </p:sp>
      <p:sp>
        <p:nvSpPr>
          <p:cNvPr id="216" name="Google Shape;216;p29"/>
          <p:cNvSpPr txBox="1"/>
          <p:nvPr/>
        </p:nvSpPr>
        <p:spPr>
          <a:xfrm>
            <a:off x="918500" y="364900"/>
            <a:ext cx="49194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MUOKKAA TÄSTÄ MEEMITEKSTI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17" name="Google Shape;217;p29"/>
          <p:cNvSpPr txBox="1"/>
          <p:nvPr/>
        </p:nvSpPr>
        <p:spPr>
          <a:xfrm>
            <a:off x="601550" y="4030725"/>
            <a:ext cx="5553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JOKA SOPII TÄHÄN TAIDETEOKSEEN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18" name="Google Shape;218;p29"/>
          <p:cNvSpPr txBox="1"/>
          <p:nvPr/>
        </p:nvSpPr>
        <p:spPr>
          <a:xfrm rot="921764">
            <a:off x="7104583" y="521864"/>
            <a:ext cx="1624963" cy="1008583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Poista tämä dia, jos et tee tästä teoksesta meemiä.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63" y="1"/>
            <a:ext cx="604407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0"/>
          <p:cNvSpPr txBox="1"/>
          <p:nvPr/>
        </p:nvSpPr>
        <p:spPr>
          <a:xfrm>
            <a:off x="6999200" y="3697950"/>
            <a:ext cx="202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/>
              <a:t>Linkki teokseen Ateneumin kokoelmissa:</a:t>
            </a:r>
            <a:r>
              <a:rPr lang="fi"/>
              <a:t/>
            </a:r>
            <a:br>
              <a:rPr lang="fi"/>
            </a:br>
            <a:r>
              <a:rPr lang="fi" sz="1100" u="sng">
                <a:solidFill>
                  <a:schemeClr val="hlink"/>
                </a:solidFill>
                <a:hlinkClick r:id="rId4"/>
              </a:rPr>
              <a:t>https://www.kansallisgalleria.fi/fi/object/624337</a:t>
            </a:r>
            <a:endParaRPr/>
          </a:p>
        </p:txBody>
      </p:sp>
      <p:sp>
        <p:nvSpPr>
          <p:cNvPr id="225" name="Google Shape;225;p30"/>
          <p:cNvSpPr txBox="1"/>
          <p:nvPr/>
        </p:nvSpPr>
        <p:spPr>
          <a:xfrm>
            <a:off x="6999200" y="2790275"/>
            <a:ext cx="20283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  <a:highlight>
                  <a:srgbClr val="EAC4B0"/>
                </a:highlight>
                <a:uFill>
                  <a:noFill/>
                </a:uFill>
                <a:hlinkClick r:id="rId5"/>
              </a:rPr>
              <a:t>Helene Schjerfbeck</a:t>
            </a:r>
            <a:endParaRPr/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 b="1">
                <a:solidFill>
                  <a:srgbClr val="FFFFFF"/>
                </a:solidFill>
                <a:highlight>
                  <a:srgbClr val="3B2777"/>
                </a:highlight>
              </a:rPr>
              <a:t>Toipilas</a:t>
            </a:r>
            <a:r>
              <a:rPr lang="fi">
                <a:solidFill>
                  <a:srgbClr val="FFFFFF"/>
                </a:solidFill>
                <a:highlight>
                  <a:srgbClr val="3B2777"/>
                </a:highlight>
              </a:rPr>
              <a:t>, 1888</a:t>
            </a:r>
            <a:endParaRPr b="1">
              <a:solidFill>
                <a:srgbClr val="FFFFFF"/>
              </a:solidFill>
              <a:highlight>
                <a:srgbClr val="3B2777"/>
              </a:highlight>
            </a:endParaRPr>
          </a:p>
        </p:txBody>
      </p:sp>
      <p:sp>
        <p:nvSpPr>
          <p:cNvPr id="226" name="Google Shape;226;p30"/>
          <p:cNvSpPr txBox="1"/>
          <p:nvPr/>
        </p:nvSpPr>
        <p:spPr>
          <a:xfrm>
            <a:off x="918500" y="364900"/>
            <a:ext cx="49194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MUOKKAA TÄSTÄ MEEMITEKSTI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27" name="Google Shape;227;p30"/>
          <p:cNvSpPr txBox="1"/>
          <p:nvPr/>
        </p:nvSpPr>
        <p:spPr>
          <a:xfrm>
            <a:off x="601550" y="4030725"/>
            <a:ext cx="5553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JOKA SOPII TÄHÄN TAIDETEOKSEEN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28" name="Google Shape;228;p30"/>
          <p:cNvSpPr txBox="1"/>
          <p:nvPr/>
        </p:nvSpPr>
        <p:spPr>
          <a:xfrm rot="921764">
            <a:off x="7104583" y="521864"/>
            <a:ext cx="1624963" cy="1008583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Poista tämä dia, jos et tee tästä teoksesta meemiä.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500" y="-4164"/>
            <a:ext cx="4919400" cy="515183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1"/>
          <p:cNvSpPr txBox="1"/>
          <p:nvPr/>
        </p:nvSpPr>
        <p:spPr>
          <a:xfrm>
            <a:off x="6999200" y="3697950"/>
            <a:ext cx="202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/>
              <a:t>Linkki teokseen Ateneumin kokoelmissa:</a:t>
            </a:r>
            <a:r>
              <a:rPr lang="fi"/>
              <a:t/>
            </a:r>
            <a:br>
              <a:rPr lang="fi"/>
            </a:br>
            <a:r>
              <a:rPr lang="fi" sz="1100" u="sng">
                <a:solidFill>
                  <a:schemeClr val="hlink"/>
                </a:solidFill>
                <a:hlinkClick r:id="rId4"/>
              </a:rPr>
              <a:t>https://www.kansallisgalleria.fi/fi/object/422394</a:t>
            </a:r>
            <a:endParaRPr/>
          </a:p>
        </p:txBody>
      </p:sp>
      <p:sp>
        <p:nvSpPr>
          <p:cNvPr id="235" name="Google Shape;235;p31"/>
          <p:cNvSpPr txBox="1"/>
          <p:nvPr/>
        </p:nvSpPr>
        <p:spPr>
          <a:xfrm>
            <a:off x="6999200" y="2790275"/>
            <a:ext cx="20283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  <a:highlight>
                  <a:srgbClr val="EAC4B0"/>
                </a:highlight>
                <a:uFill>
                  <a:noFill/>
                </a:uFill>
                <a:hlinkClick r:id="rId5"/>
              </a:rPr>
              <a:t>Helene Schjerfbeck</a:t>
            </a:r>
            <a:endParaRPr/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 b="1">
                <a:solidFill>
                  <a:srgbClr val="FFFFFF"/>
                </a:solidFill>
                <a:highlight>
                  <a:srgbClr val="3B2777"/>
                </a:highlight>
              </a:rPr>
              <a:t>Omakuva</a:t>
            </a:r>
            <a:r>
              <a:rPr lang="fi">
                <a:solidFill>
                  <a:srgbClr val="FFFFFF"/>
                </a:solidFill>
                <a:highlight>
                  <a:srgbClr val="3B2777"/>
                </a:highlight>
              </a:rPr>
              <a:t>, 1912</a:t>
            </a:r>
            <a:endParaRPr>
              <a:solidFill>
                <a:srgbClr val="FFFFFF"/>
              </a:solidFill>
              <a:highlight>
                <a:srgbClr val="3B2777"/>
              </a:highlight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highlight>
                <a:srgbClr val="3B2777"/>
              </a:highlight>
            </a:endParaRPr>
          </a:p>
        </p:txBody>
      </p:sp>
      <p:sp>
        <p:nvSpPr>
          <p:cNvPr id="236" name="Google Shape;236;p31"/>
          <p:cNvSpPr txBox="1"/>
          <p:nvPr/>
        </p:nvSpPr>
        <p:spPr>
          <a:xfrm>
            <a:off x="918500" y="364900"/>
            <a:ext cx="49194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MUOKKAA TÄSTÄ MEEMITEKSTI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37" name="Google Shape;237;p31"/>
          <p:cNvSpPr txBox="1"/>
          <p:nvPr/>
        </p:nvSpPr>
        <p:spPr>
          <a:xfrm>
            <a:off x="601550" y="4030725"/>
            <a:ext cx="5553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JOKA SOPII</a:t>
            </a:r>
            <a:b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</a:b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TÄHÄN TAIDETEOKSEEN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38" name="Google Shape;238;p31"/>
          <p:cNvSpPr txBox="1"/>
          <p:nvPr/>
        </p:nvSpPr>
        <p:spPr>
          <a:xfrm rot="921764">
            <a:off x="7104583" y="521864"/>
            <a:ext cx="1624963" cy="1008583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Poista tämä dia, jos et tee tästä teoksesta meemiä.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220900"/>
            <a:ext cx="8520600" cy="5727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Älä suoraan kirjoita sitä, mitä kuvassa tapahtuu...</a:t>
            </a:r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2581926" y="1141287"/>
            <a:ext cx="3980144" cy="3177140"/>
            <a:chOff x="311701" y="1152487"/>
            <a:chExt cx="3980144" cy="3177140"/>
          </a:xfrm>
        </p:grpSpPr>
        <p:grpSp>
          <p:nvGrpSpPr>
            <p:cNvPr id="65" name="Google Shape;65;p14"/>
            <p:cNvGrpSpPr/>
            <p:nvPr/>
          </p:nvGrpSpPr>
          <p:grpSpPr>
            <a:xfrm>
              <a:off x="311701" y="1152487"/>
              <a:ext cx="3980144" cy="3177140"/>
              <a:chOff x="152400" y="0"/>
              <a:chExt cx="6443490" cy="5143500"/>
            </a:xfrm>
          </p:grpSpPr>
          <p:pic>
            <p:nvPicPr>
              <p:cNvPr id="66" name="Google Shape;66;p1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52400" y="0"/>
                <a:ext cx="6443490" cy="5143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7" name="Google Shape;67;p14"/>
              <p:cNvSpPr txBox="1"/>
              <p:nvPr/>
            </p:nvSpPr>
            <p:spPr>
              <a:xfrm>
                <a:off x="918500" y="163175"/>
                <a:ext cx="4919400" cy="73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2400" b="1">
                    <a:solidFill>
                      <a:srgbClr val="FFFFFF"/>
                    </a:solidFill>
                    <a:highlight>
                      <a:srgbClr val="000000"/>
                    </a:highlight>
                    <a:latin typeface="Impact"/>
                    <a:ea typeface="Impact"/>
                    <a:cs typeface="Impact"/>
                    <a:sym typeface="Impact"/>
                  </a:rPr>
                  <a:t>SE FIILIS KUN</a:t>
                </a:r>
                <a:endParaRPr sz="2400" b="1">
                  <a:solidFill>
                    <a:srgbClr val="FFFFFF"/>
                  </a:solidFill>
                  <a:highlight>
                    <a:srgbClr val="000000"/>
                  </a:highlight>
                  <a:latin typeface="Impact"/>
                  <a:ea typeface="Impact"/>
                  <a:cs typeface="Impact"/>
                  <a:sym typeface="Impact"/>
                </a:endParaRPr>
              </a:p>
            </p:txBody>
          </p:sp>
          <p:sp>
            <p:nvSpPr>
              <p:cNvPr id="68" name="Google Shape;68;p14"/>
              <p:cNvSpPr txBox="1"/>
              <p:nvPr/>
            </p:nvSpPr>
            <p:spPr>
              <a:xfrm>
                <a:off x="601564" y="3286357"/>
                <a:ext cx="5553300" cy="148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3000" b="1">
                    <a:solidFill>
                      <a:srgbClr val="FFFFFF"/>
                    </a:solidFill>
                    <a:highlight>
                      <a:srgbClr val="000000"/>
                    </a:highlight>
                    <a:latin typeface="Impact"/>
                    <a:ea typeface="Impact"/>
                    <a:cs typeface="Impact"/>
                    <a:sym typeface="Impact"/>
                  </a:rPr>
                  <a:t>ENKELI ON LOUKKAANTUNUT</a:t>
                </a:r>
                <a:endParaRPr sz="3000" b="1">
                  <a:solidFill>
                    <a:srgbClr val="FFFFFF"/>
                  </a:solidFill>
                  <a:highlight>
                    <a:srgbClr val="000000"/>
                  </a:highlight>
                  <a:latin typeface="Impact"/>
                  <a:ea typeface="Impact"/>
                  <a:cs typeface="Impact"/>
                  <a:sym typeface="Impact"/>
                </a:endParaRPr>
              </a:p>
            </p:txBody>
          </p:sp>
        </p:grpSp>
        <p:cxnSp>
          <p:nvCxnSpPr>
            <p:cNvPr id="69" name="Google Shape;69;p14"/>
            <p:cNvCxnSpPr/>
            <p:nvPr/>
          </p:nvCxnSpPr>
          <p:spPr>
            <a:xfrm>
              <a:off x="526675" y="1378325"/>
              <a:ext cx="3541200" cy="27678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14"/>
            <p:cNvCxnSpPr/>
            <p:nvPr/>
          </p:nvCxnSpPr>
          <p:spPr>
            <a:xfrm flipH="1">
              <a:off x="504150" y="1501600"/>
              <a:ext cx="3608400" cy="25887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" name="Google Shape;71;p14"/>
          <p:cNvSpPr/>
          <p:nvPr/>
        </p:nvSpPr>
        <p:spPr>
          <a:xfrm rot="10800000" flipH="1">
            <a:off x="1243875" y="885450"/>
            <a:ext cx="885300" cy="11316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2375"/>
            <a:ext cx="7001530" cy="453874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2"/>
          <p:cNvSpPr txBox="1"/>
          <p:nvPr/>
        </p:nvSpPr>
        <p:spPr>
          <a:xfrm>
            <a:off x="6999200" y="3697950"/>
            <a:ext cx="202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/>
              <a:t>Linkki teokseen Ateneumin kokoelmissa:</a:t>
            </a:r>
            <a:r>
              <a:rPr lang="fi"/>
              <a:t/>
            </a:r>
            <a:br>
              <a:rPr lang="fi"/>
            </a:br>
            <a:r>
              <a:rPr lang="fi" sz="1100" u="sng">
                <a:solidFill>
                  <a:schemeClr val="hlink"/>
                </a:solidFill>
                <a:hlinkClick r:id="rId4"/>
              </a:rPr>
              <a:t>https://www.kansallisgalleria.fi/fi/object/624362</a:t>
            </a:r>
            <a:endParaRPr/>
          </a:p>
        </p:txBody>
      </p:sp>
      <p:sp>
        <p:nvSpPr>
          <p:cNvPr id="245" name="Google Shape;245;p32"/>
          <p:cNvSpPr txBox="1"/>
          <p:nvPr/>
        </p:nvSpPr>
        <p:spPr>
          <a:xfrm>
            <a:off x="6999200" y="2790275"/>
            <a:ext cx="20283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  <a:highlight>
                  <a:srgbClr val="EAC4B0"/>
                </a:highlight>
                <a:uFill>
                  <a:noFill/>
                </a:uFill>
                <a:hlinkClick r:id="rId5"/>
              </a:rPr>
              <a:t>Helene Schjerfbeck</a:t>
            </a:r>
            <a:endParaRPr/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 b="1">
                <a:solidFill>
                  <a:srgbClr val="FFFFFF"/>
                </a:solidFill>
                <a:highlight>
                  <a:srgbClr val="3B2777"/>
                </a:highlight>
              </a:rPr>
              <a:t>Haavoittunut soturi hangella</a:t>
            </a:r>
            <a:r>
              <a:rPr lang="fi">
                <a:solidFill>
                  <a:srgbClr val="FFFFFF"/>
                </a:solidFill>
                <a:highlight>
                  <a:srgbClr val="3B2777"/>
                </a:highlight>
              </a:rPr>
              <a:t>, 1880</a:t>
            </a:r>
            <a:endParaRPr b="1">
              <a:solidFill>
                <a:srgbClr val="FFFFFF"/>
              </a:solidFill>
              <a:highlight>
                <a:srgbClr val="3B2777"/>
              </a:highlight>
            </a:endParaRPr>
          </a:p>
        </p:txBody>
      </p:sp>
      <p:sp>
        <p:nvSpPr>
          <p:cNvPr id="246" name="Google Shape;246;p32"/>
          <p:cNvSpPr txBox="1"/>
          <p:nvPr/>
        </p:nvSpPr>
        <p:spPr>
          <a:xfrm>
            <a:off x="918500" y="364900"/>
            <a:ext cx="49194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MUOKKAA TÄSTÄ MEEMITEKSTI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47" name="Google Shape;247;p32"/>
          <p:cNvSpPr txBox="1"/>
          <p:nvPr/>
        </p:nvSpPr>
        <p:spPr>
          <a:xfrm>
            <a:off x="662963" y="4030725"/>
            <a:ext cx="5553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JOKA SOPII TÄHÄN TAIDETEOKSEEN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48" name="Google Shape;248;p32"/>
          <p:cNvSpPr txBox="1"/>
          <p:nvPr/>
        </p:nvSpPr>
        <p:spPr>
          <a:xfrm rot="921764">
            <a:off x="7104583" y="521864"/>
            <a:ext cx="1624963" cy="1008583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Poista tämä dia, jos et tee tästä teoksesta meemiä.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>
            <a:spLocks noGrp="1"/>
          </p:cNvSpPr>
          <p:nvPr>
            <p:ph type="title"/>
          </p:nvPr>
        </p:nvSpPr>
        <p:spPr>
          <a:xfrm>
            <a:off x="977950" y="1768875"/>
            <a:ext cx="4458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Lisälukemista kiinnostuneille: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u="sng">
                <a:solidFill>
                  <a:schemeClr val="hlink"/>
                </a:solidFill>
                <a:hlinkClick r:id="rId3"/>
              </a:rPr>
              <a:t>https://yle.fi/uutiset/3-9932065</a:t>
            </a:r>
            <a:endParaRPr sz="2400"/>
          </a:p>
        </p:txBody>
      </p:sp>
      <p:pic>
        <p:nvPicPr>
          <p:cNvPr id="254" name="Google Shape;25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62773">
            <a:off x="5445693" y="550775"/>
            <a:ext cx="3120863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0601" y="1000087"/>
            <a:ext cx="3980140" cy="317713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367725" y="203875"/>
            <a:ext cx="85206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… vaan tutki kuvan fiilistä ja tapahtumia...</a:t>
            </a:r>
            <a:endParaRPr/>
          </a:p>
        </p:txBody>
      </p:sp>
      <p:sp>
        <p:nvSpPr>
          <p:cNvPr id="78" name="Google Shape;78;p15"/>
          <p:cNvSpPr/>
          <p:nvPr/>
        </p:nvSpPr>
        <p:spPr>
          <a:xfrm rot="-2190344" flipH="1">
            <a:off x="741005" y="1135623"/>
            <a:ext cx="3474010" cy="2588811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5"/>
          <p:cNvSpPr txBox="1"/>
          <p:nvPr/>
        </p:nvSpPr>
        <p:spPr>
          <a:xfrm rot="-904925">
            <a:off x="1245162" y="1642240"/>
            <a:ext cx="2395826" cy="1213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i="1"/>
              <a:t>Hmm, tossa kuvassa on surullinen fiilis ja enkelihahmo kuvaa niinku jotain puhdasta ja täydellistä, jota pitääkin nyt muiden auttaa...</a:t>
            </a:r>
            <a:endParaRPr i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2581926" y="1011287"/>
            <a:ext cx="3980144" cy="3305131"/>
            <a:chOff x="152400" y="0"/>
            <a:chExt cx="6443490" cy="5350706"/>
          </a:xfrm>
        </p:grpSpPr>
        <p:pic>
          <p:nvPicPr>
            <p:cNvPr id="85" name="Google Shape;85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0"/>
              <a:ext cx="6443490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" name="Google Shape;86;p16"/>
            <p:cNvSpPr txBox="1"/>
            <p:nvPr/>
          </p:nvSpPr>
          <p:spPr>
            <a:xfrm>
              <a:off x="456468" y="163166"/>
              <a:ext cx="5698500" cy="73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" sz="2400" b="1">
                  <a:solidFill>
                    <a:srgbClr val="FFFFFF"/>
                  </a:solidFill>
                  <a:highlight>
                    <a:srgbClr val="000000"/>
                  </a:highlight>
                  <a:latin typeface="Impact"/>
                  <a:ea typeface="Impact"/>
                  <a:cs typeface="Impact"/>
                  <a:sym typeface="Impact"/>
                </a:rPr>
                <a:t>KUN OOT KYMPIN OPPILAS</a:t>
              </a:r>
              <a:endParaRPr sz="24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endParaRPr>
            </a:p>
          </p:txBody>
        </p:sp>
        <p:sp>
          <p:nvSpPr>
            <p:cNvPr id="87" name="Google Shape;87;p16"/>
            <p:cNvSpPr txBox="1"/>
            <p:nvPr/>
          </p:nvSpPr>
          <p:spPr>
            <a:xfrm>
              <a:off x="306133" y="3866906"/>
              <a:ext cx="6168000" cy="148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" sz="2400" b="1">
                  <a:solidFill>
                    <a:srgbClr val="FFFFFF"/>
                  </a:solidFill>
                  <a:highlight>
                    <a:srgbClr val="000000"/>
                  </a:highlight>
                  <a:latin typeface="Impact"/>
                  <a:ea typeface="Impact"/>
                  <a:cs typeface="Impact"/>
                  <a:sym typeface="Impact"/>
                </a:rPr>
                <a:t>JA SAAT KERRAN KOKEESTA 8+</a:t>
              </a:r>
              <a:endParaRPr sz="24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endParaRPr>
            </a:p>
          </p:txBody>
        </p:sp>
      </p:grp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… ja keksi tosielämän tilanne, jota kuva symboloi!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788" y="0"/>
            <a:ext cx="612682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6846800" y="3697950"/>
            <a:ext cx="202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/>
              <a:t>Linkki teokseen Ateneumin kokoelmissa:</a:t>
            </a:r>
            <a:r>
              <a:rPr lang="fi"/>
              <a:t/>
            </a:r>
            <a:br>
              <a:rPr lang="fi"/>
            </a:br>
            <a:r>
              <a:rPr lang="fi" sz="1100" u="sng">
                <a:solidFill>
                  <a:schemeClr val="hlink"/>
                </a:solidFill>
                <a:hlinkClick r:id="rId4"/>
              </a:rPr>
              <a:t>https://www.kansallisgalleria.fi/fi/object/431018</a:t>
            </a:r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6846800" y="2790275"/>
            <a:ext cx="20283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  <a:highlight>
                  <a:srgbClr val="EAC4B0"/>
                </a:highlight>
                <a:uFill>
                  <a:noFill/>
                </a:uFill>
                <a:hlinkClick r:id="rId5"/>
              </a:rPr>
              <a:t>Albert Edelfelt</a:t>
            </a:r>
            <a:endParaRPr/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 b="1">
                <a:solidFill>
                  <a:srgbClr val="FFFFFF"/>
                </a:solidFill>
                <a:highlight>
                  <a:srgbClr val="3B2777"/>
                </a:highlight>
              </a:rPr>
              <a:t>Leikkiviä poikia rannalla</a:t>
            </a:r>
            <a:r>
              <a:rPr lang="fi">
                <a:solidFill>
                  <a:srgbClr val="FFFFFF"/>
                </a:solidFill>
                <a:highlight>
                  <a:srgbClr val="3B2777"/>
                </a:highlight>
              </a:rPr>
              <a:t>, 1884</a:t>
            </a:r>
            <a:endParaRPr/>
          </a:p>
        </p:txBody>
      </p:sp>
      <p:sp>
        <p:nvSpPr>
          <p:cNvPr id="96" name="Google Shape;96;p17"/>
          <p:cNvSpPr txBox="1"/>
          <p:nvPr/>
        </p:nvSpPr>
        <p:spPr>
          <a:xfrm>
            <a:off x="918500" y="163175"/>
            <a:ext cx="49194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MUOKKAA TÄSTÄ MEEMITEKSTI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601550" y="4030725"/>
            <a:ext cx="5553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JOKA SOPII TÄHÄN TAIDETEOKSEEN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8" name="Google Shape;98;p17"/>
          <p:cNvSpPr txBox="1"/>
          <p:nvPr/>
        </p:nvSpPr>
        <p:spPr>
          <a:xfrm rot="921764">
            <a:off x="7104583" y="521864"/>
            <a:ext cx="1624963" cy="1008583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Poista tämä dia, jos et tee tästä teoksesta meemiä.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628212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6846800" y="3697950"/>
            <a:ext cx="202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/>
              <a:t>Linkki teokseen Ateneumin kokoelmissa:</a:t>
            </a:r>
            <a:r>
              <a:rPr lang="fi"/>
              <a:t/>
            </a:r>
            <a:br>
              <a:rPr lang="fi"/>
            </a:br>
            <a:r>
              <a:rPr lang="fi" sz="1100" u="sng">
                <a:solidFill>
                  <a:schemeClr val="hlink"/>
                </a:solidFill>
                <a:hlinkClick r:id="rId4"/>
              </a:rPr>
              <a:t>https://www.kansallisgalleria.fi/fi/object/625138</a:t>
            </a:r>
            <a:endParaRPr/>
          </a:p>
        </p:txBody>
      </p:sp>
      <p:sp>
        <p:nvSpPr>
          <p:cNvPr id="105" name="Google Shape;105;p18"/>
          <p:cNvSpPr txBox="1"/>
          <p:nvPr/>
        </p:nvSpPr>
        <p:spPr>
          <a:xfrm>
            <a:off x="6846800" y="2790275"/>
            <a:ext cx="20283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  <a:highlight>
                  <a:srgbClr val="EAC4B0"/>
                </a:highlight>
                <a:uFill>
                  <a:noFill/>
                </a:uFill>
                <a:hlinkClick r:id="rId5"/>
              </a:rPr>
              <a:t>Albert Edelfelt</a:t>
            </a:r>
            <a:endParaRPr/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 b="1">
                <a:solidFill>
                  <a:srgbClr val="FFFFFF"/>
                </a:solidFill>
                <a:highlight>
                  <a:srgbClr val="3B2777"/>
                </a:highlight>
              </a:rPr>
              <a:t>Ruokolahden eukkoja kirkonmäellä</a:t>
            </a:r>
            <a:r>
              <a:rPr lang="fi">
                <a:solidFill>
                  <a:srgbClr val="FFFFFF"/>
                </a:solidFill>
                <a:highlight>
                  <a:srgbClr val="3B2777"/>
                </a:highlight>
              </a:rPr>
              <a:t>, 1887</a:t>
            </a:r>
            <a:endParaRPr>
              <a:solidFill>
                <a:srgbClr val="FFFFFF"/>
              </a:solidFill>
              <a:highlight>
                <a:srgbClr val="3B2777"/>
              </a:highlight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highlight>
                <a:srgbClr val="3B277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8"/>
          <p:cNvSpPr txBox="1"/>
          <p:nvPr/>
        </p:nvSpPr>
        <p:spPr>
          <a:xfrm>
            <a:off x="918500" y="163175"/>
            <a:ext cx="49194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MUOKKAA TÄSTÄ MEEMITEKSTI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601550" y="4030725"/>
            <a:ext cx="5553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JOKA SOPII TÄHÄN TAIDETEOKSEEN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 rot="921764">
            <a:off x="7104583" y="521864"/>
            <a:ext cx="1624963" cy="1008583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Poista tämä dia, jos et tee tästä teoksesta meemiä.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3838" y="0"/>
            <a:ext cx="3988730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/>
        </p:nvSpPr>
        <p:spPr>
          <a:xfrm>
            <a:off x="6999200" y="3697950"/>
            <a:ext cx="202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/>
              <a:t>Linkki teokseen Ateneumin kokoelmissa:</a:t>
            </a:r>
            <a:r>
              <a:rPr lang="fi"/>
              <a:t/>
            </a:r>
            <a:br>
              <a:rPr lang="fi"/>
            </a:br>
            <a:r>
              <a:rPr lang="fi" sz="1100" u="sng">
                <a:solidFill>
                  <a:schemeClr val="hlink"/>
                </a:solidFill>
                <a:hlinkClick r:id="rId4"/>
              </a:rPr>
              <a:t>https://www.kansallisgalleria.fi/fi/object/409717</a:t>
            </a:r>
            <a:endParaRPr/>
          </a:p>
        </p:txBody>
      </p:sp>
      <p:sp>
        <p:nvSpPr>
          <p:cNvPr id="115" name="Google Shape;115;p19"/>
          <p:cNvSpPr txBox="1"/>
          <p:nvPr/>
        </p:nvSpPr>
        <p:spPr>
          <a:xfrm>
            <a:off x="6999200" y="2790275"/>
            <a:ext cx="20283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  <a:highlight>
                  <a:srgbClr val="EAC4B0"/>
                </a:highlight>
                <a:uFill>
                  <a:noFill/>
                </a:uFill>
                <a:hlinkClick r:id="rId5"/>
              </a:rPr>
              <a:t>Albert Edelfelt</a:t>
            </a:r>
            <a:endParaRPr/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 b="1">
                <a:solidFill>
                  <a:srgbClr val="FFFFFF"/>
                </a:solidFill>
                <a:highlight>
                  <a:srgbClr val="3B2777"/>
                </a:highlight>
              </a:rPr>
              <a:t>Kuningatar Blanka</a:t>
            </a:r>
            <a:r>
              <a:rPr lang="fi">
                <a:solidFill>
                  <a:srgbClr val="FFFFFF"/>
                </a:solidFill>
                <a:highlight>
                  <a:srgbClr val="3B2777"/>
                </a:highlight>
              </a:rPr>
              <a:t>, 1877</a:t>
            </a:r>
            <a:endParaRPr>
              <a:solidFill>
                <a:srgbClr val="FFFFFF"/>
              </a:solidFill>
              <a:highlight>
                <a:srgbClr val="3B2777"/>
              </a:highlight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highlight>
                <a:srgbClr val="3B2777"/>
              </a:highlight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918500" y="364900"/>
            <a:ext cx="49194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MUOKKAA TÄSTÄ MEEMITEKSTI</a:t>
            </a:r>
            <a:endParaRPr sz="24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601550" y="4030725"/>
            <a:ext cx="5553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JOKA SOPII</a:t>
            </a:r>
            <a:br>
              <a:rPr lang="fi" sz="24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</a:br>
            <a:r>
              <a:rPr lang="fi" sz="24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TÄHÄN TAIDETEOKSEEN</a:t>
            </a:r>
            <a:endParaRPr sz="24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8" name="Google Shape;118;p19"/>
          <p:cNvSpPr txBox="1"/>
          <p:nvPr/>
        </p:nvSpPr>
        <p:spPr>
          <a:xfrm rot="921764">
            <a:off x="7104583" y="521864"/>
            <a:ext cx="1624963" cy="1008583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Poista tämä dia, jos et tee tästä teoksesta meemiä.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/>
        </p:nvSpPr>
        <p:spPr>
          <a:xfrm>
            <a:off x="6846800" y="3697950"/>
            <a:ext cx="202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/>
              <a:t>Linkki teokseen Ateneumin kokoelmissa:</a:t>
            </a:r>
            <a:r>
              <a:rPr lang="fi"/>
              <a:t/>
            </a:r>
            <a:br>
              <a:rPr lang="fi"/>
            </a:br>
            <a:r>
              <a:rPr lang="fi" sz="1100" u="sng">
                <a:solidFill>
                  <a:schemeClr val="hlink"/>
                </a:solidFill>
                <a:hlinkClick r:id="rId4"/>
              </a:rPr>
              <a:t>https://www.kansallisgalleria.fi/fi/object/387173</a:t>
            </a:r>
            <a:endParaRPr/>
          </a:p>
        </p:txBody>
      </p:sp>
      <p:sp>
        <p:nvSpPr>
          <p:cNvPr id="125" name="Google Shape;125;p20"/>
          <p:cNvSpPr txBox="1"/>
          <p:nvPr/>
        </p:nvSpPr>
        <p:spPr>
          <a:xfrm>
            <a:off x="6846800" y="2790275"/>
            <a:ext cx="20283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200">
                <a:solidFill>
                  <a:srgbClr val="FFFFFF"/>
                </a:solidFill>
                <a:highlight>
                  <a:srgbClr val="EAC4B0"/>
                </a:highlight>
                <a:uFill>
                  <a:noFill/>
                </a:uFill>
                <a:hlinkClick r:id="rId5"/>
              </a:rPr>
              <a:t>Albert Edelfelt</a:t>
            </a:r>
            <a:endParaRPr sz="1200"/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1200" b="1">
                <a:solidFill>
                  <a:srgbClr val="FFFFFF"/>
                </a:solidFill>
                <a:highlight>
                  <a:srgbClr val="3B2777"/>
                </a:highlight>
              </a:rPr>
              <a:t>Pariisin Luxembourgin puistossa</a:t>
            </a:r>
            <a:r>
              <a:rPr lang="fi" sz="1200">
                <a:solidFill>
                  <a:srgbClr val="FFFFFF"/>
                </a:solidFill>
                <a:highlight>
                  <a:srgbClr val="3B2777"/>
                </a:highlight>
              </a:rPr>
              <a:t>, 1887</a:t>
            </a:r>
            <a:endParaRPr sz="1200">
              <a:solidFill>
                <a:srgbClr val="FFFFFF"/>
              </a:solidFill>
              <a:highlight>
                <a:srgbClr val="3B277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26" name="Google Shape;126;p20"/>
          <p:cNvSpPr txBox="1"/>
          <p:nvPr/>
        </p:nvSpPr>
        <p:spPr>
          <a:xfrm>
            <a:off x="918500" y="364900"/>
            <a:ext cx="49194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MUOKKAA TÄSTÄ MEEMITEKSTI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601550" y="4030725"/>
            <a:ext cx="5553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JOKA SOPII TÄHÄN TAIDETEOKSEEN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28" name="Google Shape;128;p20"/>
          <p:cNvSpPr txBox="1"/>
          <p:nvPr/>
        </p:nvSpPr>
        <p:spPr>
          <a:xfrm rot="921764">
            <a:off x="7104583" y="521864"/>
            <a:ext cx="1624963" cy="1008583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Poista tämä dia, jos et tee tästä teoksesta meemiä.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8462" y="470650"/>
            <a:ext cx="6813320" cy="396706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/>
        </p:nvSpPr>
        <p:spPr>
          <a:xfrm>
            <a:off x="6846800" y="3697950"/>
            <a:ext cx="202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/>
              <a:t>Linkki teokseen Ateneumin kokoelmissa:</a:t>
            </a:r>
            <a:r>
              <a:rPr lang="fi"/>
              <a:t/>
            </a:r>
            <a:br>
              <a:rPr lang="fi"/>
            </a:br>
            <a:r>
              <a:rPr lang="fi" sz="1100" u="sng">
                <a:solidFill>
                  <a:schemeClr val="hlink"/>
                </a:solidFill>
                <a:hlinkClick r:id="rId4"/>
              </a:rPr>
              <a:t>https://www.kansallisgalleria.fi/fi/object/386624</a:t>
            </a:r>
            <a:endParaRPr/>
          </a:p>
        </p:txBody>
      </p:sp>
      <p:sp>
        <p:nvSpPr>
          <p:cNvPr id="135" name="Google Shape;135;p21"/>
          <p:cNvSpPr txBox="1"/>
          <p:nvPr/>
        </p:nvSpPr>
        <p:spPr>
          <a:xfrm>
            <a:off x="6846800" y="2790275"/>
            <a:ext cx="20283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  <a:highlight>
                  <a:srgbClr val="EAC4B0"/>
                </a:highlight>
                <a:uFill>
                  <a:noFill/>
                </a:uFill>
                <a:hlinkClick r:id="rId5"/>
              </a:rPr>
              <a:t>Albert Edelfelt</a:t>
            </a:r>
            <a:endParaRPr/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 b="1">
                <a:solidFill>
                  <a:srgbClr val="FFFFFF"/>
                </a:solidFill>
                <a:highlight>
                  <a:srgbClr val="3B2777"/>
                </a:highlight>
              </a:rPr>
              <a:t>Lapsen ruumissaatto</a:t>
            </a:r>
            <a:r>
              <a:rPr lang="fi">
                <a:solidFill>
                  <a:srgbClr val="FFFFFF"/>
                </a:solidFill>
                <a:highlight>
                  <a:srgbClr val="3B2777"/>
                </a:highlight>
              </a:rPr>
              <a:t>, 1879</a:t>
            </a:r>
            <a:endParaRPr>
              <a:solidFill>
                <a:srgbClr val="FFFFFF"/>
              </a:solidFill>
              <a:highlight>
                <a:srgbClr val="3B2777"/>
              </a:highlight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highlight>
                <a:srgbClr val="3B277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1"/>
          <p:cNvSpPr txBox="1"/>
          <p:nvPr/>
        </p:nvSpPr>
        <p:spPr>
          <a:xfrm>
            <a:off x="918500" y="517300"/>
            <a:ext cx="49194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MUOKKAA TÄSTÄ MEEMITEKSTI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601550" y="3802125"/>
            <a:ext cx="5553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 b="1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JOKA SOPII TÄHÄN TAIDETEOKSEEN</a:t>
            </a:r>
            <a:endParaRPr sz="3000" b="1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8" name="Google Shape;138;p21"/>
          <p:cNvSpPr txBox="1"/>
          <p:nvPr/>
        </p:nvSpPr>
        <p:spPr>
          <a:xfrm rot="921764">
            <a:off x="7104583" y="521864"/>
            <a:ext cx="1624963" cy="1008583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Poista tämä dia, jos et tee tästä teoksesta meemiä.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564</Words>
  <Application>Microsoft Office PowerPoint</Application>
  <PresentationFormat>Näytössä katseltava esitys (16:9)</PresentationFormat>
  <Paragraphs>113</Paragraphs>
  <Slides>21</Slides>
  <Notes>21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21</vt:i4>
      </vt:variant>
    </vt:vector>
  </HeadingPairs>
  <TitlesOfParts>
    <vt:vector size="24" baseType="lpstr">
      <vt:lpstr>Arial</vt:lpstr>
      <vt:lpstr>Impact</vt:lpstr>
      <vt:lpstr>Simple Light</vt:lpstr>
      <vt:lpstr>PowerPoint-esitys</vt:lpstr>
      <vt:lpstr>Älä suoraan kirjoita sitä, mitä kuvassa tapahtuu...</vt:lpstr>
      <vt:lpstr>… vaan tutki kuvan fiilistä ja tapahtumia...</vt:lpstr>
      <vt:lpstr>… ja keksi tosielämän tilanne, jota kuva symboloi!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Lisälukemista kiinnostuneille: https://yle.fi/uutiset/3-9932065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Mervi Hokkanen</dc:creator>
  <cp:lastModifiedBy>Mervi Hokkanen</cp:lastModifiedBy>
  <cp:revision>1</cp:revision>
  <dcterms:modified xsi:type="dcterms:W3CDTF">2020-05-04T06:57:11Z</dcterms:modified>
</cp:coreProperties>
</file>