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9" r:id="rId2"/>
    <p:sldId id="347" r:id="rId3"/>
    <p:sldId id="327" r:id="rId4"/>
    <p:sldId id="335" r:id="rId5"/>
    <p:sldId id="336" r:id="rId6"/>
    <p:sldId id="338" r:id="rId7"/>
    <p:sldId id="339" r:id="rId8"/>
    <p:sldId id="344" r:id="rId9"/>
    <p:sldId id="341" r:id="rId10"/>
    <p:sldId id="345" r:id="rId11"/>
    <p:sldId id="346" r:id="rId12"/>
    <p:sldId id="342" r:id="rId13"/>
  </p:sldIdLst>
  <p:sldSz cx="9144000" cy="6858000" type="screen4x3"/>
  <p:notesSz cx="9942513" cy="6810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CC3300"/>
    <a:srgbClr val="C5E1FB"/>
    <a:srgbClr val="FBC58F"/>
    <a:srgbClr val="C2E8DF"/>
    <a:srgbClr val="8AF2B4"/>
    <a:srgbClr val="0B2C6F"/>
    <a:srgbClr val="0B2B6B"/>
    <a:srgbClr val="0E1F68"/>
    <a:srgbClr val="103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4" autoAdjust="0"/>
    <p:restoredTop sz="94248" autoAdjust="0"/>
  </p:normalViewPr>
  <p:slideViewPr>
    <p:cSldViewPr>
      <p:cViewPr>
        <p:scale>
          <a:sx n="100" d="100"/>
          <a:sy n="100" d="100"/>
        </p:scale>
        <p:origin x="136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3403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31774" y="0"/>
            <a:ext cx="4308423" cy="3403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4E523-0BE6-4FDB-A592-9A1A81005C65}" type="datetimeFigureOut">
              <a:rPr lang="fi-FI" smtClean="0"/>
              <a:t>4.9.2018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6468932"/>
            <a:ext cx="4308423" cy="3403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31774" y="6468932"/>
            <a:ext cx="4308423" cy="3403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F18BF-4538-4792-88B5-66D0C6FA16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113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8423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790" y="0"/>
            <a:ext cx="4308423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405187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252" y="3234929"/>
            <a:ext cx="7954010" cy="306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8674"/>
            <a:ext cx="4308423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790" y="6468674"/>
            <a:ext cx="4308423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DCD95B-781C-4B3B-8694-C2925C53B66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85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98" y="0"/>
            <a:ext cx="846667" cy="68580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5" y="5616000"/>
            <a:ext cx="533400" cy="1088136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6084168" y="44624"/>
            <a:ext cx="3051175" cy="55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marL="0" marR="0" indent="0" algn="l" defTabSz="9271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lang="fi-FI" sz="1400" b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UNIVERSITY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 OF JY</a:t>
            </a:r>
            <a:r>
              <a:rPr lang="fi-FI" sz="1400" b="0" spc="-10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V</a:t>
            </a:r>
            <a:r>
              <a:rPr lang="fi-FI" sz="1400" b="0" spc="3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ÄS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KYLÄ</a:t>
            </a:r>
            <a:endParaRPr lang="fi-FI" sz="1400" b="0" dirty="0" smtClean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  <a:p>
            <a:pPr defTabSz="927100" eaLnBrk="0" hangingPunct="0"/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4" b="10621"/>
          <a:stretch/>
        </p:blipFill>
        <p:spPr>
          <a:xfrm>
            <a:off x="3093570" y="720000"/>
            <a:ext cx="6049918" cy="6129611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1588"/>
            <a:ext cx="4195909" cy="2275284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9742" y="4216845"/>
            <a:ext cx="5508612" cy="1084363"/>
          </a:xfrm>
        </p:spPr>
        <p:txBody>
          <a:bodyPr>
            <a:normAutofit/>
          </a:bodyPr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2">
                    <a:lumMod val="75000"/>
                  </a:schemeClr>
                </a:solidFill>
                <a:latin typeface="Palatino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2492896"/>
            <a:ext cx="7200800" cy="1470025"/>
          </a:xfrm>
        </p:spPr>
        <p:txBody>
          <a:bodyPr>
            <a:normAutofit/>
          </a:bodyPr>
          <a:lstStyle>
            <a:lvl1pPr algn="ctr">
              <a:tabLst>
                <a:tab pos="6008688" algn="l"/>
                <a:tab pos="6096000" algn="l"/>
              </a:tabLst>
              <a:defRPr sz="4400" b="0" cap="all" baseline="0">
                <a:solidFill>
                  <a:srgbClr val="606060"/>
                </a:solidFill>
                <a:latin typeface="Palatino" pitchFamily="18" charset="0"/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43608" y="6381328"/>
            <a:ext cx="2474912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3B62BADD-1B95-4301-A9E8-72F1C0EA9774}" type="datetime3">
              <a:rPr lang="en-US" smtClean="0"/>
              <a:t>4 September 2018</a:t>
            </a:fld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-36512" y="1588"/>
            <a:ext cx="9180000" cy="6856412"/>
          </a:xfrm>
          <a:prstGeom prst="rect">
            <a:avLst/>
          </a:prstGeom>
          <a:noFill/>
          <a:ln w="15875">
            <a:solidFill>
              <a:srgbClr val="02409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DADA7-7BCD-4FEA-A832-EEFF45F345B7}" type="datetime3">
              <a:rPr lang="en-US" smtClean="0"/>
              <a:t>4 September 2018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34632-4269-4CB8-B768-E2F4455C10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75450" y="485775"/>
            <a:ext cx="1982788" cy="575151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043608" y="485775"/>
            <a:ext cx="5579442" cy="57515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43608" y="6408738"/>
            <a:ext cx="2016224" cy="476250"/>
          </a:xfrm>
        </p:spPr>
        <p:txBody>
          <a:bodyPr/>
          <a:lstStyle>
            <a:lvl1pPr>
              <a:defRPr/>
            </a:lvl1pPr>
          </a:lstStyle>
          <a:p>
            <a:fld id="{B194F091-3322-4C5D-959E-152ECBC0549C}" type="datetime3">
              <a:rPr lang="en-US" smtClean="0"/>
              <a:t>4 September 2018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347864" y="6408738"/>
            <a:ext cx="3095799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660232" y="6381750"/>
            <a:ext cx="2088232" cy="476250"/>
          </a:xfrm>
        </p:spPr>
        <p:txBody>
          <a:bodyPr/>
          <a:lstStyle>
            <a:lvl1pPr>
              <a:defRPr/>
            </a:lvl1pPr>
          </a:lstStyle>
          <a:p>
            <a:fld id="{DDC2FB4E-A1E7-4FB3-86FD-FE526B77C1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846666" y="7199"/>
            <a:ext cx="8290800" cy="6842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6129337" y="44624"/>
            <a:ext cx="3051175" cy="55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marL="0" marR="0" indent="0" algn="l" defTabSz="9271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lang="fi-FI" sz="1400" b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UNIVERSITY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 OF JY</a:t>
            </a:r>
            <a:r>
              <a:rPr lang="fi-FI" sz="1400" b="0" spc="-10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V</a:t>
            </a:r>
            <a:r>
              <a:rPr lang="fi-FI" sz="1400" b="0" spc="3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ÄS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KYLÄ</a:t>
            </a:r>
            <a:endParaRPr lang="fi-FI" sz="1400" b="0" dirty="0" smtClean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  <a:p>
            <a:pPr defTabSz="927100" eaLnBrk="0" hangingPunct="0"/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4" b="10621"/>
          <a:stretch/>
        </p:blipFill>
        <p:spPr>
          <a:xfrm>
            <a:off x="3074400" y="712800"/>
            <a:ext cx="6049918" cy="6129611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874" y="0"/>
            <a:ext cx="4195909" cy="2275284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0888" y="6453188"/>
            <a:ext cx="1989584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2514E6BF-C00E-4818-8DEC-5D8AD366FF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96888" y="6453188"/>
            <a:ext cx="2421632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32324497-1B58-4AA1-B8F4-4E1E12111BFF}" type="datetime3">
              <a:rPr lang="en-US" smtClean="0"/>
              <a:t>4 September 2018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62536" y="6453188"/>
            <a:ext cx="3038475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2" name="Otsikko 1"/>
          <p:cNvSpPr>
            <a:spLocks noGrp="1"/>
          </p:cNvSpPr>
          <p:nvPr>
            <p:ph type="title"/>
          </p:nvPr>
        </p:nvSpPr>
        <p:spPr>
          <a:xfrm>
            <a:off x="1115616" y="2060848"/>
            <a:ext cx="7704856" cy="1143000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23" name="Sisällön paikkamerkki 2"/>
          <p:cNvSpPr>
            <a:spLocks noGrp="1"/>
          </p:cNvSpPr>
          <p:nvPr>
            <p:ph idx="1"/>
          </p:nvPr>
        </p:nvSpPr>
        <p:spPr>
          <a:xfrm>
            <a:off x="1115616" y="3419872"/>
            <a:ext cx="7704856" cy="2735858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456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6C4145-07B9-478B-AFCA-2B6805B11633}" type="datetime3">
              <a:rPr lang="en-US" smtClean="0"/>
              <a:t>4 September 2018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39CD2-6DAE-4FF3-A212-C677906F8B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8072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48072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115616" y="6408738"/>
            <a:ext cx="1944216" cy="476250"/>
          </a:xfrm>
        </p:spPr>
        <p:txBody>
          <a:bodyPr/>
          <a:lstStyle>
            <a:lvl1pPr>
              <a:defRPr/>
            </a:lvl1pPr>
          </a:lstStyle>
          <a:p>
            <a:fld id="{BEAB75BC-641A-431C-9A4E-F8B0AE9C9940}" type="datetime3">
              <a:rPr lang="en-US" smtClean="0"/>
              <a:t>4 September 2018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419872" y="6387678"/>
            <a:ext cx="2951783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CFB9C-13AD-4FB0-96B5-2AB215FA3F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87624" y="1844824"/>
            <a:ext cx="3701528" cy="4248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76056" y="1844824"/>
            <a:ext cx="3764266" cy="4248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D8F9D-2A60-4624-85BA-68432C235B93}" type="datetime3">
              <a:rPr lang="en-US" smtClean="0"/>
              <a:t>4 September 2018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48794-F2EE-46CD-BB93-536AC76B0D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848872" cy="1080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43608" y="1700808"/>
            <a:ext cx="3672408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43608" y="2924944"/>
            <a:ext cx="3672408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76056" y="1700808"/>
            <a:ext cx="3816424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76056" y="2924944"/>
            <a:ext cx="3816424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1043608" y="6408738"/>
            <a:ext cx="2016224" cy="476250"/>
          </a:xfrm>
        </p:spPr>
        <p:txBody>
          <a:bodyPr/>
          <a:lstStyle>
            <a:lvl1pPr>
              <a:defRPr/>
            </a:lvl1pPr>
          </a:lstStyle>
          <a:p>
            <a:fld id="{0F407FF0-765B-4F8A-8F4D-5C215CE4D2FC}" type="datetime3">
              <a:rPr lang="en-US" smtClean="0"/>
              <a:t>4 September 2018</a:t>
            </a:fld>
            <a:endParaRPr lang="en-US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51BDE-012F-4114-8808-85713FEC05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0A30C-1069-4599-9F0D-44BA14903324}" type="datetime3">
              <a:rPr lang="en-US" smtClean="0"/>
              <a:t>4 September 2018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3B9CA-66AD-4242-939B-0520471BAA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043608" y="6408738"/>
            <a:ext cx="2016224" cy="476250"/>
          </a:xfrm>
        </p:spPr>
        <p:txBody>
          <a:bodyPr/>
          <a:lstStyle>
            <a:lvl1pPr>
              <a:defRPr/>
            </a:lvl1pPr>
          </a:lstStyle>
          <a:p>
            <a:fld id="{C3B611CE-9825-46D8-B59F-565F5BF10862}" type="datetime3">
              <a:rPr lang="en-US" smtClean="0"/>
              <a:t>4 September 2018</a:t>
            </a:fld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419872" y="6381750"/>
            <a:ext cx="2951783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BC541-2753-4BC4-B18B-FF313FA445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2592288" cy="925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95936" y="620688"/>
            <a:ext cx="4896544" cy="5616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43608" y="1546249"/>
            <a:ext cx="25922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043608" y="6408738"/>
            <a:ext cx="2016224" cy="476250"/>
          </a:xfrm>
        </p:spPr>
        <p:txBody>
          <a:bodyPr/>
          <a:lstStyle>
            <a:lvl1pPr>
              <a:defRPr/>
            </a:lvl1pPr>
          </a:lstStyle>
          <a:p>
            <a:fld id="{86C443C4-1E22-488D-AE36-84E57CC5AED5}" type="datetime3">
              <a:rPr lang="en-US" smtClean="0"/>
              <a:t>4 September 2018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347865" y="6408738"/>
            <a:ext cx="2952328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660232" y="6381750"/>
            <a:ext cx="2232248" cy="476250"/>
          </a:xfrm>
        </p:spPr>
        <p:txBody>
          <a:bodyPr/>
          <a:lstStyle>
            <a:lvl1pPr>
              <a:defRPr/>
            </a:lvl1pPr>
          </a:lstStyle>
          <a:p>
            <a:fld id="{003BFAFD-D0C7-44CD-B280-FEA3B8F367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125AF-1F87-4BE8-B4C2-DE38F64B1F10}" type="datetime3">
              <a:rPr lang="en-US" smtClean="0"/>
              <a:t>4 September 2018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22706-1431-4AA4-91C6-33E3635963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667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3" y="470204"/>
            <a:ext cx="76328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smtClean="0"/>
              <a:t>Muokkaa perustyyl. napsautt.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624" y="1757667"/>
            <a:ext cx="763284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87624" y="6381328"/>
            <a:ext cx="187220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Palatino" pitchFamily="18" charset="0"/>
              </a:defRPr>
            </a:lvl1pPr>
          </a:lstStyle>
          <a:p>
            <a:fld id="{B239DDF5-10D8-4B8D-A5A9-ECD26B8A704C}" type="datetime3">
              <a:rPr lang="en-US" smtClean="0"/>
              <a:t>4 September 2018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1880" y="6396899"/>
            <a:ext cx="295178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Palatino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0232" y="6381750"/>
            <a:ext cx="216024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Palatino" pitchFamily="18" charset="0"/>
              </a:defRPr>
            </a:lvl1pPr>
          </a:lstStyle>
          <a:p>
            <a:fld id="{E0DAD421-BC1A-463B-9A39-82815BDB74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4721" y="60487"/>
            <a:ext cx="3051175" cy="33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defTabSz="927100" eaLnBrk="0" hangingPunct="0"/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88"/>
            <a:ext cx="9144000" cy="6856412"/>
          </a:xfrm>
          <a:prstGeom prst="rect">
            <a:avLst/>
          </a:prstGeom>
          <a:noFill/>
          <a:ln w="15875">
            <a:solidFill>
              <a:srgbClr val="02409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" y="5616000"/>
            <a:ext cx="533400" cy="1088136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84720" y="36823"/>
            <a:ext cx="3051175" cy="33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defTabSz="927100" eaLnBrk="0" hangingPunct="0"/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lang="fi-FI" sz="1400" b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UNIVERSITY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 OF JY</a:t>
            </a:r>
            <a:r>
              <a:rPr lang="fi-FI" sz="1400" b="0" spc="-12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V</a:t>
            </a:r>
            <a:r>
              <a:rPr lang="fi-FI" sz="1400" b="0" spc="2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ÄS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KYLÄ</a:t>
            </a:r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64E18"/>
        </a:buClr>
        <a:buSzPct val="8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peda.net/jyu/normaalikoulu/ol/a/aineopinnot/ljt/osoh5js2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peda.net/jyu/normaalikoulu/ol/a/aineopinnot/ljt/oop5o22/materiaalit/lv-2018-19/at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peda.net/jyu/normaalikoulu/ol/a/aineopinnot/ljt/oop5o22/materiaalit/lv-2018-1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peda.net/jyu/normaalikoulu/ol/a/aineopinnot/ljt/oop5o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Aloitus syksy 2018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0" cap="all" dirty="0" smtClean="0">
                <a:solidFill>
                  <a:schemeClr val="bg2">
                    <a:lumMod val="75000"/>
                  </a:schemeClr>
                </a:solidFill>
              </a:rPr>
              <a:t>OPEA515 &amp; OPEA525</a:t>
            </a:r>
            <a:endParaRPr lang="fi-FI" b="0" cap="al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Palatino" charset="0"/>
                <a:ea typeface="Palatino" charset="0"/>
                <a:cs typeface="Palatino" charset="0"/>
              </a:rPr>
              <a:t>OPEA525</a:t>
            </a:r>
            <a:endParaRPr lang="fi-FI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Liikunta 5op (10x75min) +</a:t>
            </a:r>
          </a:p>
          <a:p>
            <a:pPr lvl="1"/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2 op sivuaine (3-</a:t>
            </a:r>
            <a:r>
              <a:rPr lang="fi-FI" sz="3200" b="1" dirty="0" smtClean="0">
                <a:latin typeface="Palatino" charset="0"/>
                <a:ea typeface="Palatino" charset="0"/>
                <a:cs typeface="Palatino" charset="0"/>
              </a:rPr>
              <a:t>5</a:t>
            </a:r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x75min)</a:t>
            </a:r>
          </a:p>
          <a:p>
            <a:pPr lvl="2"/>
            <a:r>
              <a:rPr lang="fi-FI" sz="3600" dirty="0" smtClean="0">
                <a:latin typeface="Palatino" charset="0"/>
                <a:ea typeface="Palatino" charset="0"/>
                <a:cs typeface="Palatino" charset="0"/>
              </a:rPr>
              <a:t>Terveystieto</a:t>
            </a:r>
          </a:p>
          <a:p>
            <a:pPr lvl="2"/>
            <a:r>
              <a:rPr lang="fi-FI" sz="3600" dirty="0" smtClean="0">
                <a:latin typeface="Palatino" charset="0"/>
                <a:ea typeface="Palatino" charset="0"/>
                <a:cs typeface="Palatino" charset="0"/>
              </a:rPr>
              <a:t>Liikunta</a:t>
            </a:r>
          </a:p>
          <a:p>
            <a:pPr lvl="2"/>
            <a:r>
              <a:rPr lang="fi-FI" sz="3600" dirty="0" smtClean="0">
                <a:latin typeface="Palatino" charset="0"/>
                <a:ea typeface="Palatino" charset="0"/>
                <a:cs typeface="Palatino" charset="0"/>
              </a:rPr>
              <a:t>Matematiikka</a:t>
            </a:r>
          </a:p>
          <a:p>
            <a:pPr lvl="2"/>
            <a:r>
              <a:rPr lang="fi-FI" sz="3600" dirty="0" smtClean="0">
                <a:latin typeface="Palatino" charset="0"/>
                <a:ea typeface="Palatino" charset="0"/>
                <a:cs typeface="Palatino" charset="0"/>
              </a:rPr>
              <a:t>Saksa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4145-07B9-478B-AFCA-2B6805B11633}" type="datetime3">
              <a:rPr lang="en-US" smtClean="0"/>
              <a:t>4 September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8072" y="1826394"/>
            <a:ext cx="7772400" cy="1830412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>
                <a:latin typeface="Palatino" charset="0"/>
                <a:ea typeface="Palatino" charset="0"/>
                <a:cs typeface="Palatino" charset="0"/>
              </a:rPr>
              <a:t>OPS </a:t>
            </a:r>
            <a:br>
              <a:rPr lang="fi-FI" dirty="0" smtClean="0">
                <a:latin typeface="Palatino" charset="0"/>
                <a:ea typeface="Palatino" charset="0"/>
                <a:cs typeface="Palatino" charset="0"/>
              </a:rPr>
            </a:br>
            <a:r>
              <a:rPr lang="fi-FI" dirty="0" smtClean="0">
                <a:latin typeface="Palatino" charset="0"/>
                <a:ea typeface="Palatino" charset="0"/>
                <a:cs typeface="Palatino" charset="0"/>
              </a:rPr>
              <a:t>Ohjattu perusharjoittelu (OPEA525)</a:t>
            </a:r>
            <a:endParaRPr lang="fi-FI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15616" y="4077072"/>
            <a:ext cx="7772400" cy="1500187"/>
          </a:xfrm>
        </p:spPr>
        <p:txBody>
          <a:bodyPr/>
          <a:lstStyle/>
          <a:p>
            <a:pPr algn="ctr"/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peda.net/jyu/normaalikoulu/ol/a/aineopinnot/ljt/osoh5js2</a:t>
            </a:r>
            <a:endParaRPr lang="fi-FI" dirty="0" smtClean="0"/>
          </a:p>
          <a:p>
            <a:pPr algn="ctr"/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5BC-641A-431C-9A4E-F8B0AE9C9940}" type="datetime3">
              <a:rPr lang="en-US" smtClean="0"/>
              <a:t>4 September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36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Palatino" charset="0"/>
                <a:ea typeface="Palatino" charset="0"/>
                <a:cs typeface="Palatino" charset="0"/>
              </a:rPr>
              <a:t>Missä jatketaan?</a:t>
            </a:r>
            <a:endParaRPr lang="fi-FI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Jouni (JMU) - 3014</a:t>
            </a:r>
          </a:p>
          <a:p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Jouni (JKO</a:t>
            </a:r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) - 2014</a:t>
            </a:r>
            <a:endParaRPr lang="fi-FI" sz="3200" dirty="0" smtClean="0">
              <a:latin typeface="Palatino" charset="0"/>
              <a:ea typeface="Palatino" charset="0"/>
              <a:cs typeface="Palatino" charset="0"/>
            </a:endParaRPr>
          </a:p>
          <a:p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Jari (JLA) </a:t>
            </a:r>
            <a:r>
              <a:rPr lang="mr-IN" sz="3200" dirty="0" smtClean="0">
                <a:latin typeface="Palatino" charset="0"/>
                <a:ea typeface="Palatino" charset="0"/>
                <a:cs typeface="Palatino" charset="0"/>
              </a:rPr>
              <a:t>–</a:t>
            </a:r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 E223</a:t>
            </a:r>
          </a:p>
          <a:p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Sami (SMY) - ryhmätyötila</a:t>
            </a:r>
          </a:p>
          <a:p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Päivi (PLU) - 1016</a:t>
            </a:r>
          </a:p>
          <a:p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Satu (SES) - Auditorio</a:t>
            </a:r>
          </a:p>
          <a:p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Pia (PIV) - Auditorio</a:t>
            </a:r>
            <a:endParaRPr lang="fi-FI" sz="3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4145-07B9-478B-AFCA-2B6805B11633}" type="datetime3">
              <a:rPr lang="en-US" smtClean="0"/>
              <a:t>4 September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8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0604" y="1340768"/>
            <a:ext cx="7632848" cy="4464050"/>
          </a:xfrm>
        </p:spPr>
        <p:txBody>
          <a:bodyPr/>
          <a:lstStyle/>
          <a:p>
            <a:pPr marL="0" indent="0" algn="ctr">
              <a:buNone/>
            </a:pPr>
            <a:r>
              <a:rPr lang="fi-FI" dirty="0">
                <a:latin typeface="Palatino" charset="0"/>
                <a:ea typeface="Palatino" charset="0"/>
                <a:cs typeface="Palatino" charset="0"/>
              </a:rPr>
              <a:t>"Sinä olet hyvä opettaja. </a:t>
            </a:r>
          </a:p>
          <a:p>
            <a:pPr marL="0" indent="0" algn="ctr">
              <a:buNone/>
            </a:pPr>
            <a:r>
              <a:rPr lang="fi-FI" dirty="0">
                <a:latin typeface="Palatino" charset="0"/>
                <a:ea typeface="Palatino" charset="0"/>
                <a:cs typeface="Palatino" charset="0"/>
              </a:rPr>
              <a:t>Olet hyvä opettaja,</a:t>
            </a:r>
          </a:p>
          <a:p>
            <a:pPr marL="0" indent="0" algn="ctr">
              <a:buNone/>
            </a:pPr>
            <a:r>
              <a:rPr lang="fi-FI" dirty="0">
                <a:latin typeface="Palatino" charset="0"/>
                <a:ea typeface="Palatino" charset="0"/>
                <a:cs typeface="Palatino" charset="0"/>
              </a:rPr>
              <a:t>jos sallit itsellesi vapauden kunnioittaa omaa persoonallisuuttasi,</a:t>
            </a:r>
          </a:p>
          <a:p>
            <a:pPr marL="0" indent="0" algn="ctr">
              <a:buNone/>
            </a:pPr>
            <a:r>
              <a:rPr lang="fi-FI" dirty="0">
                <a:latin typeface="Palatino" charset="0"/>
                <a:ea typeface="Palatino" charset="0"/>
                <a:cs typeface="Palatino" charset="0"/>
              </a:rPr>
              <a:t>käyttää ammattitaitoasi,</a:t>
            </a:r>
          </a:p>
          <a:p>
            <a:pPr marL="0" indent="0" algn="ctr">
              <a:buNone/>
            </a:pPr>
            <a:r>
              <a:rPr lang="fi-FI" dirty="0">
                <a:latin typeface="Palatino" charset="0"/>
                <a:ea typeface="Palatino" charset="0"/>
                <a:cs typeface="Palatino" charset="0"/>
              </a:rPr>
              <a:t>rakastaa oppilaitasi ja työtäsi,</a:t>
            </a:r>
          </a:p>
          <a:p>
            <a:pPr marL="0" indent="0" algn="ctr">
              <a:buNone/>
            </a:pPr>
            <a:r>
              <a:rPr lang="fi-FI" dirty="0">
                <a:latin typeface="Palatino" charset="0"/>
                <a:ea typeface="Palatino" charset="0"/>
                <a:cs typeface="Palatino" charset="0"/>
              </a:rPr>
              <a:t>uudistua, innostua, onnistua ja epäonnistua,</a:t>
            </a:r>
          </a:p>
          <a:p>
            <a:pPr marL="0" indent="0" algn="ctr">
              <a:buNone/>
            </a:pPr>
            <a:r>
              <a:rPr lang="fi-FI" dirty="0">
                <a:latin typeface="Palatino" charset="0"/>
                <a:ea typeface="Palatino" charset="0"/>
                <a:cs typeface="Palatino" charset="0"/>
              </a:rPr>
              <a:t>oppia jatkuvasti uutta myös niiltä,</a:t>
            </a:r>
          </a:p>
          <a:p>
            <a:pPr marL="0" indent="0" algn="ctr">
              <a:buNone/>
            </a:pPr>
            <a:r>
              <a:rPr lang="fi-FI" dirty="0">
                <a:latin typeface="Palatino" charset="0"/>
                <a:ea typeface="Palatino" charset="0"/>
                <a:cs typeface="Palatino" charset="0"/>
              </a:rPr>
              <a:t>jotka on sinulle annettu."</a:t>
            </a:r>
          </a:p>
          <a:p>
            <a:pPr marL="0" indent="0" algn="ctr">
              <a:buNone/>
            </a:pPr>
            <a:r>
              <a:rPr lang="fi-FI" sz="1600" dirty="0">
                <a:latin typeface="Palatino" charset="0"/>
                <a:ea typeface="Palatino" charset="0"/>
                <a:cs typeface="Palatino" charset="0"/>
              </a:rPr>
              <a:t>-Kaarina </a:t>
            </a:r>
            <a:r>
              <a:rPr lang="fi-FI" sz="1600" dirty="0" err="1">
                <a:latin typeface="Palatino" charset="0"/>
                <a:ea typeface="Palatino" charset="0"/>
                <a:cs typeface="Palatino" charset="0"/>
              </a:rPr>
              <a:t>Suonio-</a:t>
            </a:r>
            <a:endParaRPr lang="fi-FI" sz="1600" dirty="0">
              <a:latin typeface="Palatino" charset="0"/>
              <a:ea typeface="Palatino" charset="0"/>
              <a:cs typeface="Palatino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4145-07B9-478B-AFCA-2B6805B11633}" type="datetime3">
              <a:rPr lang="en-US" smtClean="0"/>
              <a:t>4 September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Palatino" charset="0"/>
                <a:ea typeface="Palatino" charset="0"/>
                <a:cs typeface="Palatino" charset="0"/>
              </a:rPr>
              <a:t>KORPPI</a:t>
            </a:r>
            <a:endParaRPr lang="fi-FI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Ilmoittautumiset OPEA515, OPEA525 ja ainekohtaiset ryhmät</a:t>
            </a:r>
          </a:p>
          <a:p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OPEA525: jokaisen tulee ilmoittautua johonkin </a:t>
            </a:r>
            <a:r>
              <a:rPr lang="fi-FI" sz="3200" b="1" dirty="0" smtClean="0">
                <a:latin typeface="Palatino" charset="0"/>
                <a:ea typeface="Palatino" charset="0"/>
                <a:cs typeface="Palatino" charset="0"/>
              </a:rPr>
              <a:t>sivuaineryhmään</a:t>
            </a:r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 ts. jos liikunnan harjoittelija tekee sivuaineen liikunnasta, hän ilmoittautuu liikuntaan. Jos hän tekee terveystiedosta, niin ilmoittautuu terveystietoon</a:t>
            </a:r>
            <a:r>
              <a:rPr lang="fi-FI" sz="3200" dirty="0">
                <a:latin typeface="Palatino" charset="0"/>
                <a:ea typeface="Palatino" charset="0"/>
                <a:cs typeface="Palatino" charset="0"/>
              </a:rPr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6CB1-FECF-40AE-ABA7-75148A56F435}" type="datetime3">
              <a:rPr lang="en-US" smtClean="0"/>
              <a:t>4 September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Palatino" charset="0"/>
                <a:ea typeface="Palatino" charset="0"/>
                <a:cs typeface="Palatino" charset="0"/>
              </a:rPr>
              <a:t>VIERAAN AINEEN KUUNTELU</a:t>
            </a:r>
            <a:endParaRPr lang="fi-FI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Kuuluu OPEA525 kokonaisuuteen </a:t>
            </a:r>
            <a:r>
              <a:rPr lang="mr-IN" sz="3200" dirty="0" smtClean="0">
                <a:latin typeface="Palatino" charset="0"/>
                <a:ea typeface="Palatino" charset="0"/>
                <a:cs typeface="Palatino" charset="0"/>
              </a:rPr>
              <a:t>–</a:t>
            </a:r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 toteutetaan syksyllä</a:t>
            </a:r>
          </a:p>
          <a:p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Ilmoittaudu johonkin muuhun kuin oman aineen ryhmään esim. maantieto, fysiikka tai saksa.</a:t>
            </a:r>
          </a:p>
          <a:p>
            <a:endParaRPr lang="fi-FI" sz="3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4145-07B9-478B-AFCA-2B6805B11633}" type="datetime3">
              <a:rPr lang="en-US" smtClean="0"/>
              <a:t>4 September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3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Palatino" charset="0"/>
                <a:ea typeface="Palatino" charset="0"/>
                <a:cs typeface="Palatino" charset="0"/>
              </a:rPr>
              <a:t>OPINTOPIIRIT</a:t>
            </a:r>
            <a:endParaRPr lang="fi-FI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Useista opintopiireistä tarjotaan kaksi eri ajankohtaa</a:t>
            </a:r>
          </a:p>
          <a:p>
            <a:pPr lvl="1"/>
            <a:r>
              <a:rPr lang="fi-FI" sz="2800" dirty="0" smtClean="0">
                <a:latin typeface="Palatino" charset="0"/>
                <a:ea typeface="Palatino" charset="0"/>
                <a:cs typeface="Palatino" charset="0"/>
              </a:rPr>
              <a:t>Ilmoittaudu itsellesi sopivampaan </a:t>
            </a:r>
            <a:r>
              <a:rPr lang="mr-IN" sz="2800" dirty="0" smtClean="0">
                <a:latin typeface="Palatino" charset="0"/>
                <a:ea typeface="Palatino" charset="0"/>
                <a:cs typeface="Palatino" charset="0"/>
              </a:rPr>
              <a:t>–</a:t>
            </a:r>
            <a:r>
              <a:rPr lang="fi-FI" sz="2800" dirty="0" smtClean="0">
                <a:latin typeface="Palatino" charset="0"/>
                <a:ea typeface="Palatino" charset="0"/>
                <a:cs typeface="Palatino" charset="0"/>
              </a:rPr>
              <a:t> toinen vaihtoehto varmaankin sopii</a:t>
            </a:r>
          </a:p>
          <a:p>
            <a:r>
              <a:rPr lang="fi-FI" sz="3200" dirty="0" smtClean="0">
                <a:latin typeface="Palatino" charset="0"/>
                <a:ea typeface="Palatino" charset="0"/>
                <a:cs typeface="Palatino" charset="0"/>
              </a:rPr>
              <a:t>Mikäli sinulla sattuu olemaan omaa opetusta molempien ajankohtien aikana, pyydä korvaustehtävä opintopiirin pitäjältä. Ole oma-aloitteinen!</a:t>
            </a:r>
            <a:endParaRPr lang="fi-FI" sz="3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4145-07B9-478B-AFCA-2B6805B11633}" type="datetime3">
              <a:rPr lang="en-US" smtClean="0"/>
              <a:t>4 September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0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1110" y="2708920"/>
            <a:ext cx="77724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>
                <a:latin typeface="Palatino" charset="0"/>
                <a:ea typeface="Palatino" charset="0"/>
                <a:cs typeface="Palatino" charset="0"/>
              </a:rPr>
              <a:t>OHJEITA LIIKUNNAN OPETTAJAHARJOITTELIJOILLE</a:t>
            </a:r>
            <a:br>
              <a:rPr lang="fi-FI" dirty="0" smtClean="0">
                <a:latin typeface="Palatino" charset="0"/>
                <a:ea typeface="Palatino" charset="0"/>
                <a:cs typeface="Palatino" charset="0"/>
              </a:rPr>
            </a:br>
            <a:r>
              <a:rPr lang="fi-FI" dirty="0" smtClean="0">
                <a:latin typeface="Palatino" charset="0"/>
                <a:ea typeface="Palatino" charset="0"/>
                <a:cs typeface="Palatino" charset="0"/>
              </a:rPr>
              <a:t>2018-19 -MONISTE</a:t>
            </a:r>
            <a:endParaRPr lang="fi-FI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5BC-641A-431C-9A4E-F8B0AE9C9940}" type="datetime3">
              <a:rPr lang="en-US" smtClean="0"/>
              <a:t>4 September 2018</a:t>
            </a:fld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2267744" y="501317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peda.net/jyu/normaalikoulu/ol/a/aineopinnot/ljt/oop5o22/materiaalit/lv-2018-19/at4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920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0383" y="314096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>
                <a:latin typeface="Palatino" charset="0"/>
                <a:ea typeface="Palatino" charset="0"/>
                <a:cs typeface="Palatino" charset="0"/>
              </a:rPr>
              <a:t>HARJOITTELUSUUNNITELMA </a:t>
            </a:r>
            <a:br>
              <a:rPr lang="fi-FI" dirty="0" smtClean="0">
                <a:latin typeface="Palatino" charset="0"/>
                <a:ea typeface="Palatino" charset="0"/>
                <a:cs typeface="Palatino" charset="0"/>
              </a:rPr>
            </a:br>
            <a:r>
              <a:rPr lang="fi-FI" dirty="0" smtClean="0">
                <a:latin typeface="Palatino" charset="0"/>
                <a:ea typeface="Palatino" charset="0"/>
                <a:cs typeface="Palatino" charset="0"/>
              </a:rPr>
              <a:t>2018-19</a:t>
            </a:r>
            <a:endParaRPr lang="fi-FI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5BC-641A-431C-9A4E-F8B0AE9C9940}" type="datetime3">
              <a:rPr lang="en-US" smtClean="0"/>
              <a:t>4 September 2018</a:t>
            </a:fld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2483768" y="4797152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peda.net/jyu/normaalikoulu/ol/a/aineopinnot/ljt/oop5o22/materiaalit/lv-2018-19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1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6208" y="2407269"/>
            <a:ext cx="7772400" cy="1362075"/>
          </a:xfrm>
        </p:spPr>
        <p:txBody>
          <a:bodyPr/>
          <a:lstStyle/>
          <a:p>
            <a:pPr algn="ctr"/>
            <a:r>
              <a:rPr lang="fi-FI" dirty="0" smtClean="0"/>
              <a:t>Norssin avaimet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56208" y="4149080"/>
            <a:ext cx="7772400" cy="1500187"/>
          </a:xfrm>
        </p:spPr>
        <p:txBody>
          <a:bodyPr/>
          <a:lstStyle/>
          <a:p>
            <a:pPr algn="ctr"/>
            <a:r>
              <a:rPr lang="fi-FI" dirty="0" smtClean="0"/>
              <a:t>Jaetaan ohjausryhmissä ja pyydetään </a:t>
            </a:r>
            <a:r>
              <a:rPr lang="fi-FI" smtClean="0"/>
              <a:t>kuittaus opiskelijalta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5BC-641A-431C-9A4E-F8B0AE9C9940}" type="datetime3">
              <a:rPr lang="en-US" smtClean="0"/>
              <a:t>4 September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3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8072" y="1826394"/>
            <a:ext cx="7772400" cy="1830412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>
                <a:latin typeface="Palatino" charset="0"/>
                <a:ea typeface="Palatino" charset="0"/>
                <a:cs typeface="Palatino" charset="0"/>
              </a:rPr>
              <a:t>OPS </a:t>
            </a:r>
            <a:br>
              <a:rPr lang="fi-FI" dirty="0" smtClean="0">
                <a:latin typeface="Palatino" charset="0"/>
                <a:ea typeface="Palatino" charset="0"/>
                <a:cs typeface="Palatino" charset="0"/>
              </a:rPr>
            </a:br>
            <a:r>
              <a:rPr lang="fi-FI" dirty="0" smtClean="0">
                <a:latin typeface="Palatino" charset="0"/>
                <a:ea typeface="Palatino" charset="0"/>
                <a:cs typeface="Palatino" charset="0"/>
              </a:rPr>
              <a:t>Ohjattu perusharjoittelu (OPEA515)</a:t>
            </a:r>
            <a:endParaRPr lang="fi-FI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15616" y="4077072"/>
            <a:ext cx="7772400" cy="1500187"/>
          </a:xfrm>
        </p:spPr>
        <p:txBody>
          <a:bodyPr/>
          <a:lstStyle/>
          <a:p>
            <a:pPr algn="ctr"/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peda.net/jyu/normaalikoulu/ol/a/aineopinnot/ljt/oop5o22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5BC-641A-431C-9A4E-F8B0AE9C9940}" type="datetime3">
              <a:rPr lang="en-US" smtClean="0"/>
              <a:t>4 September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0937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frame1_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JYU Apple flowers and the University seal</Template>
  <TotalTime>6961</TotalTime>
  <Words>205</Words>
  <Application>Microsoft Macintosh PowerPoint</Application>
  <PresentationFormat>Näytössä katseltava diaesitys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Helvetica</vt:lpstr>
      <vt:lpstr>Palatino</vt:lpstr>
      <vt:lpstr>Wingdings</vt:lpstr>
      <vt:lpstr>Arial</vt:lpstr>
      <vt:lpstr>slideframe1_1</vt:lpstr>
      <vt:lpstr>OPEA515 &amp; OPEA525</vt:lpstr>
      <vt:lpstr>PowerPoint-esitys</vt:lpstr>
      <vt:lpstr>KORPPI</vt:lpstr>
      <vt:lpstr>VIERAAN AINEEN KUUNTELU</vt:lpstr>
      <vt:lpstr>OPINTOPIIRIT</vt:lpstr>
      <vt:lpstr>OHJEITA LIIKUNNAN OPETTAJAHARJOITTELIJOILLE 2018-19 -MONISTE</vt:lpstr>
      <vt:lpstr>HARJOITTELUSUUNNITELMA  2018-19</vt:lpstr>
      <vt:lpstr>Norssin avaimet</vt:lpstr>
      <vt:lpstr>OPS  Ohjattu perusharjoittelu (OPEA515)</vt:lpstr>
      <vt:lpstr>OPEA525</vt:lpstr>
      <vt:lpstr>OPS  Ohjattu perusharjoittelu (OPEA525)</vt:lpstr>
      <vt:lpstr>Missä jatketaan?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OPEA515 &amp; OPEA525</dc:title>
  <dc:creator>Microsoft Office -käyttäjä</dc:creator>
  <cp:lastModifiedBy>Microsoft Office -käyttäjä</cp:lastModifiedBy>
  <cp:revision>16</cp:revision>
  <cp:lastPrinted>2014-05-09T11:39:58Z</cp:lastPrinted>
  <dcterms:created xsi:type="dcterms:W3CDTF">2018-08-30T11:46:11Z</dcterms:created>
  <dcterms:modified xsi:type="dcterms:W3CDTF">2018-09-04T15:28:42Z</dcterms:modified>
</cp:coreProperties>
</file>