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</p:sldMasterIdLst>
  <p:notesMasterIdLst>
    <p:notesMasterId r:id="rId29"/>
  </p:notesMasterIdLst>
  <p:handoutMasterIdLst>
    <p:handoutMasterId r:id="rId30"/>
  </p:handoutMasterIdLst>
  <p:sldIdLst>
    <p:sldId id="256" r:id="rId4"/>
    <p:sldId id="343" r:id="rId5"/>
    <p:sldId id="261" r:id="rId6"/>
    <p:sldId id="327" r:id="rId7"/>
    <p:sldId id="352" r:id="rId8"/>
    <p:sldId id="369" r:id="rId9"/>
    <p:sldId id="371" r:id="rId10"/>
    <p:sldId id="370" r:id="rId11"/>
    <p:sldId id="375" r:id="rId12"/>
    <p:sldId id="367" r:id="rId13"/>
    <p:sldId id="384" r:id="rId14"/>
    <p:sldId id="272" r:id="rId15"/>
    <p:sldId id="378" r:id="rId16"/>
    <p:sldId id="260" r:id="rId17"/>
    <p:sldId id="368" r:id="rId18"/>
    <p:sldId id="365" r:id="rId19"/>
    <p:sldId id="269" r:id="rId20"/>
    <p:sldId id="358" r:id="rId21"/>
    <p:sldId id="264" r:id="rId22"/>
    <p:sldId id="262" r:id="rId23"/>
    <p:sldId id="267" r:id="rId24"/>
    <p:sldId id="379" r:id="rId25"/>
    <p:sldId id="380" r:id="rId26"/>
    <p:sldId id="265" r:id="rId27"/>
    <p:sldId id="376" r:id="rId28"/>
  </p:sldIdLst>
  <p:sldSz cx="12192000" cy="6858000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816F"/>
    <a:srgbClr val="08306D"/>
    <a:srgbClr val="3A9B54"/>
    <a:srgbClr val="570F56"/>
    <a:srgbClr val="4C39A0"/>
    <a:srgbClr val="B2BE3E"/>
    <a:srgbClr val="DC2352"/>
    <a:srgbClr val="F176FE"/>
    <a:srgbClr val="9DB5D7"/>
    <a:srgbClr val="8F7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69" autoAdjust="0"/>
    <p:restoredTop sz="94789"/>
  </p:normalViewPr>
  <p:slideViewPr>
    <p:cSldViewPr snapToGrid="0" snapToObjects="1">
      <p:cViewPr varScale="1">
        <p:scale>
          <a:sx n="111" d="100"/>
          <a:sy n="111" d="100"/>
        </p:scale>
        <p:origin x="248" y="2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24.2.2022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24.2.2022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74A2658-CF3E-7643-9291-0625C5D7EE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B6C7E69-22EC-1C4C-8A76-F21D9FC36678}" type="slidenum">
              <a:rPr lang="fi-FI" altLang="fi-FI" sz="1200"/>
              <a:pPr algn="r"/>
              <a:t>2</a:t>
            </a:fld>
            <a:endParaRPr lang="fi-FI" altLang="fi-FI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D208E84-6793-5E4F-83BA-94E3646B6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E5D7417-672C-AD48-9FB8-CF7D637FE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566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939BFEA-B737-AF44-916E-BF3E56B41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673799-A337-3444-8927-2B5B265884F3}" type="slidenum">
              <a:rPr lang="fi-FI" altLang="fi-FI" sz="1200"/>
              <a:pPr/>
              <a:t>17</a:t>
            </a:fld>
            <a:endParaRPr lang="fi-FI" altLang="fi-FI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68320A2-A89F-CE4C-9319-722EBDA1B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9197D75-B178-9241-A818-5256E1F6C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9770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B565EBA5-6DE0-124A-97FF-979965181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39CE83-7FC0-7D4B-8E4C-408E62279E51}" type="slidenum">
              <a:rPr lang="fi-FI" altLang="fi-FI" sz="1200"/>
              <a:pPr/>
              <a:t>18</a:t>
            </a:fld>
            <a:endParaRPr lang="fi-FI" altLang="fi-FI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B0A7347-A9D7-544B-9B82-1C3387FF7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2032976-8F2A-274C-9C80-BF53D6765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651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C5520490-E102-7048-BC79-3444F57EFB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076B55-43E8-E44D-8DC5-B94390FCF985}" type="slidenum">
              <a:rPr lang="fi-FI" altLang="fi-FI" sz="1200"/>
              <a:pPr/>
              <a:t>4</a:t>
            </a:fld>
            <a:endParaRPr lang="fi-FI" altLang="fi-FI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531752D8-BD39-1F42-ABF4-98EC1E6974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37CCB73-1DD6-3641-9B53-FC84B2325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067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BA59118-605A-D94D-89E0-E3CC7AE8B7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DB286A-F586-E14B-B3F0-5FC917622557}" type="slidenum">
              <a:rPr lang="fi-FI" altLang="fi-FI" sz="1200"/>
              <a:pPr/>
              <a:t>6</a:t>
            </a:fld>
            <a:endParaRPr lang="fi-FI" altLang="fi-FI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D6DAC12-A0B2-A64E-BD50-E51B2B978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4431DEA-F74B-3E40-91E8-4D1267267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941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ED60C11-3885-7349-A55A-8B85DBD0D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E17398-C52E-6C45-8530-DAE4EF0A3F5B}" type="slidenum">
              <a:rPr lang="fi-FI" altLang="fi-FI" sz="1200"/>
              <a:pPr/>
              <a:t>7</a:t>
            </a:fld>
            <a:endParaRPr lang="fi-FI" altLang="fi-FI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3058ACC-FAA5-E94B-A132-7FD76C5242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0C27DF3-D9E0-7F4E-AE27-4B926C4AA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942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D12C14CE-9A99-8849-BCF3-49D41F577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75884C7-596D-FB4C-829B-39BA59DC2CBF}" type="slidenum">
              <a:rPr lang="fi-FI" altLang="fi-FI" sz="1200">
                <a:ea typeface="ヒラギノ角ゴ Pro W3" panose="020B0300000000000000" pitchFamily="34" charset="-128"/>
              </a:rPr>
              <a:pPr/>
              <a:t>10</a:t>
            </a:fld>
            <a:endParaRPr lang="fi-FI" altLang="fi-FI" sz="1200">
              <a:ea typeface="ヒラギノ角ゴ Pro W3" panose="020B0300000000000000" pitchFamily="34" charset="-128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A0E70F7-99A1-9544-A420-82E4ED3DF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489BF4F-E3D6-C64C-A3C9-C6E5E2567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032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954A9358-8337-2F48-8CFB-3DA1973733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92C74C-2082-4449-A535-2944410927F1}" type="slidenum">
              <a:rPr lang="fi-FI" altLang="fi-FI" sz="1200"/>
              <a:pPr/>
              <a:t>12</a:t>
            </a:fld>
            <a:endParaRPr lang="fi-FI" altLang="fi-FI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CD0C165-AC6D-424A-BC6E-1416DE3001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DC42AE7-1CE2-354C-B9C5-F4B4903C6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4555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D429C16-75CB-D145-8B84-229B2569E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DFC95A-30DF-1242-A493-840D044B48AE}" type="slidenum">
              <a:rPr lang="fi-FI" altLang="fi-FI" sz="1200"/>
              <a:pPr/>
              <a:t>14</a:t>
            </a:fld>
            <a:endParaRPr lang="fi-FI" altLang="fi-FI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2CDFDD8-1A10-4A47-806A-A843D28ED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AD22763-1551-6B40-BDF0-C7C34505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7013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6C0F1961-EDE7-C64C-83C6-ABCB2C4B6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3ED0AD-7CB0-884D-B7AF-D7F3B737BDBC}" type="slidenum">
              <a:rPr lang="fi-FI" altLang="fi-FI" sz="1200"/>
              <a:pPr/>
              <a:t>15</a:t>
            </a:fld>
            <a:endParaRPr lang="fi-FI" altLang="fi-FI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2FAF26E-BB16-254D-8AAA-816E1BD76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78CDC1D-F735-9442-B5FE-BBC3CC587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15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A226109-6914-704E-8144-50D83971D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ABF0DB-B6C4-BE46-B49A-678C88D18792}" type="slidenum">
              <a:rPr lang="fi-FI" altLang="fi-FI" sz="1200"/>
              <a:pPr/>
              <a:t>16</a:t>
            </a:fld>
            <a:endParaRPr lang="fi-FI" altLang="fi-FI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BB264E61-CBB5-FE43-AF9F-705A52012F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BE4578C-1126-4C4A-9581-7A668851A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373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9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3"/>
            <a:ext cx="7636336" cy="875931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17" y="1045886"/>
            <a:ext cx="203149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9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3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3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6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93B96-58CA-2F49-AE74-929E8E47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979C5-8ACA-2E40-84BF-6C7E262D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1FE9A-1F20-204E-A9D7-54390F81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3A157-24F2-5B44-85E2-35FC1696050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68952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97407-5B90-C44C-A15E-FD8C8FC1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F053E-B1D2-5345-BF99-47D42525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A074E-091B-9E40-AD57-2F037B6D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6EA57-B921-E844-B42D-BDCD901D344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6041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40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  <p:grpSp>
        <p:nvGrpSpPr>
          <p:cNvPr id="11" name="Group 23">
            <a:extLst>
              <a:ext uri="{FF2B5EF4-FFF2-40B4-BE49-F238E27FC236}">
                <a16:creationId xmlns:a16="http://schemas.microsoft.com/office/drawing/2014/main" id="{07BCE2DF-9817-2E48-BD3A-C6C55D1D9D6D}"/>
              </a:ext>
            </a:extLst>
          </p:cNvPr>
          <p:cNvGrpSpPr/>
          <p:nvPr userDrawn="1"/>
        </p:nvGrpSpPr>
        <p:grpSpPr>
          <a:xfrm rot="5400000">
            <a:off x="11296258" y="142284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513F1F-7187-C441-B04D-BF11CC149C8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DC5829CD-CD4F-5C42-9A61-EED063633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1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5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8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24.2.2022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F3551C5D-0057-DC41-9E7C-A1A8AA2FDA90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5">
              <a:extLst>
                <a:ext uri="{FF2B5EF4-FFF2-40B4-BE49-F238E27FC236}">
                  <a16:creationId xmlns:a16="http://schemas.microsoft.com/office/drawing/2014/main" id="{0F6FD1BE-0957-9041-8E36-238EE014996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34F69E3A-6EC7-0A49-BD32-1DCD45F1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473451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6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9" y="3227297"/>
            <a:ext cx="4721412" cy="1763059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9" y="5162834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CC12014-B2EC-EA41-96E7-19C3BE2863A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8B4D5D-EBC4-324A-8AD8-11CAE1F82D7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0E6BDD09-8E91-5442-BC1F-19805D9B4A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  <p:sp>
        <p:nvSpPr>
          <p:cNvPr id="19" name="Suorakulmio 18"/>
          <p:cNvSpPr/>
          <p:nvPr userDrawn="1"/>
        </p:nvSpPr>
        <p:spPr>
          <a:xfrm>
            <a:off x="609601" y="0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24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7" y="165903"/>
            <a:ext cx="323551" cy="736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713AF5-3137-1E45-8102-47FB99AD88FA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3240E60-0C26-104E-9872-98AFA209BB3C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CE874B42-071B-7847-817D-6FC9A83E2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3" y="637579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700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1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70" y="1844700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70" y="2697091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24.2.2022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24.2.2022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9668B4A1-5747-0849-B106-BCB2258133EF}"/>
              </a:ext>
            </a:extLst>
          </p:cNvPr>
          <p:cNvGrpSpPr/>
          <p:nvPr userDrawn="1"/>
        </p:nvGrpSpPr>
        <p:grpSpPr>
          <a:xfrm>
            <a:off x="10819012" y="0"/>
            <a:ext cx="763388" cy="1028096"/>
            <a:chOff x="457200" y="0"/>
            <a:chExt cx="763388" cy="1028096"/>
          </a:xfrm>
        </p:grpSpPr>
        <p:sp>
          <p:nvSpPr>
            <p:cNvPr id="14" name="Suorakulmio 15">
              <a:extLst>
                <a:ext uri="{FF2B5EF4-FFF2-40B4-BE49-F238E27FC236}">
                  <a16:creationId xmlns:a16="http://schemas.microsoft.com/office/drawing/2014/main" id="{AAF44C79-4E15-F048-972A-8B0496C88F1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DBECB2EE-27CD-6B4F-921F-41A1F05FB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53" r:id="rId13"/>
    <p:sldLayoutId id="2147483754" r:id="rId14"/>
  </p:sldLayoutIdLst>
  <p:hf hdr="0"/>
  <p:txStyles>
    <p:titleStyle>
      <a:lvl1pPr algn="l" defTabSz="457189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7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771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8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kliitto.fi/yk-teemat/kestava-kehitys/kestavan-kehityksen-tavoitteet" TargetMode="External"/><Relationship Id="rId2" Type="http://schemas.openxmlformats.org/officeDocument/2006/relationships/hyperlink" Target="https://www.jyvaskyla.fi/taidemuseo/nayttelyt-ja-tapahtumat/verkkonayttelyt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perusteet.opintopolku.fi/#/fi/perusopetus/419550/sisallot/466342?vlk=428780&amp;vlk=428781&amp;vlk=428782&amp;valittu=42878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kasvatus.fi/" TargetMode="External"/><Relationship Id="rId3" Type="http://schemas.openxmlformats.org/officeDocument/2006/relationships/hyperlink" Target="https://www.opettajantietopalvelu.fi/tekij%C3%A4t/Mirva-Kuusela.html" TargetMode="External"/><Relationship Id="rId7" Type="http://schemas.openxmlformats.org/officeDocument/2006/relationships/hyperlink" Target="http://www.koulukino.net/etusivu" TargetMode="External"/><Relationship Id="rId2" Type="http://schemas.openxmlformats.org/officeDocument/2006/relationships/hyperlink" Target="https://www.opettajantietopalvelu.fi/tekij%C3%A4t/Sinikka-Rusanen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ph.fi/en/node/1677" TargetMode="External"/><Relationship Id="rId5" Type="http://schemas.openxmlformats.org/officeDocument/2006/relationships/hyperlink" Target="https://www.opettajantietopalvelu.fi/tekij%C3%A4t/Kaisa-Torkki.html" TargetMode="External"/><Relationship Id="rId4" Type="http://schemas.openxmlformats.org/officeDocument/2006/relationships/hyperlink" Target="https://www.opettajantietopalvelu.fi/tekij%C3%A4t/Kati-Rintakorpi.html" TargetMode="External"/><Relationship Id="rId9" Type="http://schemas.openxmlformats.org/officeDocument/2006/relationships/hyperlink" Target="https://www.kansallisgalleria.fi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KUVATAIDE POMM1033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</a:t>
            </a:r>
            <a:r>
              <a:rPr lang="en-US" sz="280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LOKKA 2022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68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A2365D29-711E-DD46-8D1E-339654FF09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694985" y="115888"/>
            <a:ext cx="11372385" cy="1225550"/>
          </a:xfrm>
        </p:spPr>
        <p:txBody>
          <a:bodyPr/>
          <a:lstStyle/>
          <a:p>
            <a:pPr eaLnBrk="1" hangingPunct="1"/>
            <a:r>
              <a:rPr lang="fi-FI" altLang="fi-FI" sz="3400" dirty="0">
                <a:latin typeface="Arial" panose="020B0604020202020204" pitchFamily="34" charset="0"/>
                <a:ea typeface="Osaka" charset="-128"/>
              </a:rPr>
              <a:t>           </a:t>
            </a:r>
            <a:r>
              <a:rPr lang="fi-FI" altLang="fi-FI" sz="34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</a:t>
            </a: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       AINEISTON SISÄLLÖNANALYYSI – TAIDEKUVA</a:t>
            </a:r>
            <a:b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</a:b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					</a:t>
            </a:r>
            <a:r>
              <a:rPr lang="fi-FI" altLang="fi-FI" sz="16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- tehdään pienryhmissä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2DAB5898-1231-164E-A5DA-169001C0825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79502" y="1341439"/>
            <a:ext cx="7515922" cy="5516562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suuri otos, lukumääriä, taulukointi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visuaalisia järjestyksiä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rakenteita, luokittelua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aineistolähtöinen, laadullinen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osuus, kriittinen ote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TEHTÄVÄ: Pohtikaa pienryhmissä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miten järjestätte valitsemanne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taidekuvat esim. materiaalin, tyylin tai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aikakauden mukaan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Lähde; Juha </a:t>
            </a:r>
            <a:r>
              <a:rPr lang="fi-FI" altLang="fi-FI" sz="2500" dirty="0" err="1">
                <a:latin typeface="Gill Sans MT" panose="020B0502020104020203" pitchFamily="34" charset="77"/>
                <a:ea typeface="Osaka" charset="-128"/>
              </a:rPr>
              <a:t>Herkman</a:t>
            </a: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,  Kriittinen mediakasvatus 2007</a:t>
            </a: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</p:txBody>
      </p:sp>
      <p:pic>
        <p:nvPicPr>
          <p:cNvPr id="24579" name="Picture 4" descr="Tex Willer3.jpg">
            <a:extLst>
              <a:ext uri="{FF2B5EF4-FFF2-40B4-BE49-F238E27FC236}">
                <a16:creationId xmlns:a16="http://schemas.microsoft.com/office/drawing/2014/main" id="{DBFDC8BC-524C-E54C-8C78-249F09C65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37" y="1100641"/>
            <a:ext cx="40846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 descr="Tex Willer.jpg">
            <a:extLst>
              <a:ext uri="{FF2B5EF4-FFF2-40B4-BE49-F238E27FC236}">
                <a16:creationId xmlns:a16="http://schemas.microsoft.com/office/drawing/2014/main" id="{62982FF5-FB83-CC45-8A75-3F4AB8BA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303" y="2756404"/>
            <a:ext cx="28416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901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439" y="642102"/>
            <a:ext cx="9127761" cy="7419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Kuvantarkastelu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/>
                <a:cs typeface="Century Gothic"/>
              </a:rPr>
              <a:t>tehtävä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439" y="1726539"/>
            <a:ext cx="10313233" cy="4551786"/>
          </a:xfrm>
        </p:spPr>
        <p:txBody>
          <a:bodyPr/>
          <a:lstStyle/>
          <a:p>
            <a:pPr algn="l"/>
            <a:r>
              <a:rPr lang="en-US" dirty="0" err="1"/>
              <a:t>Keskustelkaa</a:t>
            </a:r>
            <a:r>
              <a:rPr lang="en-US" dirty="0"/>
              <a:t> ja </a:t>
            </a:r>
            <a:r>
              <a:rPr lang="en-US" dirty="0" err="1"/>
              <a:t>tulkitkaa</a:t>
            </a:r>
            <a:r>
              <a:rPr lang="en-US" dirty="0"/>
              <a:t> </a:t>
            </a:r>
            <a:r>
              <a:rPr lang="en-US" dirty="0" err="1"/>
              <a:t>pienryhmissä</a:t>
            </a:r>
            <a:r>
              <a:rPr lang="en-US" dirty="0"/>
              <a:t> </a:t>
            </a:r>
            <a:r>
              <a:rPr lang="en-US" dirty="0" err="1"/>
              <a:t>valisemaanne</a:t>
            </a:r>
            <a:r>
              <a:rPr lang="en-US" dirty="0"/>
              <a:t> </a:t>
            </a:r>
            <a:r>
              <a:rPr lang="en-US" dirty="0" err="1"/>
              <a:t>teosta</a:t>
            </a:r>
            <a:r>
              <a:rPr lang="en-US" dirty="0"/>
              <a:t> / </a:t>
            </a:r>
            <a:r>
              <a:rPr lang="en-US" dirty="0" err="1"/>
              <a:t>muotoiluesinettä</a:t>
            </a:r>
            <a:r>
              <a:rPr lang="en-US" dirty="0"/>
              <a:t> VTS </a:t>
            </a:r>
            <a:r>
              <a:rPr lang="mr-IN" dirty="0"/>
              <a:t>–</a:t>
            </a:r>
            <a:r>
              <a:rPr lang="en-US" dirty="0" err="1"/>
              <a:t>menetelmän</a:t>
            </a:r>
            <a:r>
              <a:rPr lang="en-US" dirty="0"/>
              <a:t> </a:t>
            </a:r>
            <a:r>
              <a:rPr lang="en-US" dirty="0" err="1"/>
              <a:t>avulla</a:t>
            </a:r>
            <a:r>
              <a:rPr lang="en-US" dirty="0"/>
              <a:t>.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·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Mitä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tässä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teoksessa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/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paikassa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on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meneillään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tai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mitä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siinä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tapahtuu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?</a:t>
            </a:r>
          </a:p>
          <a:p>
            <a:pPr algn="l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·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Mitä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saa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sinut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sanomaan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näin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?</a:t>
            </a:r>
          </a:p>
          <a:p>
            <a:pPr algn="l"/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·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Mitä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muuta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voit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vielä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löytää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10000"/>
                  </a:schemeClr>
                </a:solidFill>
              </a:rPr>
              <a:t>teoksesta</a:t>
            </a:r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0644" y="171227"/>
            <a:ext cx="299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75394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F33AE759-94E8-2B47-9730-B73BEE7DBF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62200" y="381000"/>
            <a:ext cx="7924800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                                            </a:t>
            </a:r>
            <a:r>
              <a:rPr lang="fi-FI" sz="1200" dirty="0">
                <a:latin typeface="Century Gothic" charset="0"/>
              </a:rPr>
              <a:t>     2022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642100B3-C7E8-894C-BDD7-774B32B74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1371600"/>
            <a:ext cx="8305800" cy="50292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Taidekuvan tarkastelu, kuvan "lukeminen”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AAB80D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Kotitehtävä ensi kerralle: ETSI ja TALLENNA TAIDEKUVA / KUVA TAIDETEOKSESTA</a:t>
            </a: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Kuvan pohjalta käydään ryhmäkeskustelu	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” Erilaisia tapoja taidekuvien tarkasteluun ”</a:t>
            </a: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		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6619434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84384"/>
            <a:ext cx="9824559" cy="1387577"/>
          </a:xfrm>
        </p:spPr>
        <p:txBody>
          <a:bodyPr>
            <a:normAutofit fontScale="90000"/>
          </a:bodyPr>
          <a:lstStyle/>
          <a:p>
            <a:pPr lvl="0"/>
            <a:br>
              <a:rPr lang="fi-FI" b="0" dirty="0">
                <a:solidFill>
                  <a:srgbClr val="D35305"/>
                </a:solidFill>
                <a:latin typeface="Impact"/>
                <a:ea typeface="Helvetica Neue"/>
                <a:cs typeface="Impact"/>
                <a:sym typeface="Helvetica Neue"/>
              </a:rPr>
            </a:br>
            <a:r>
              <a:rPr lang="fi-FI" b="0" dirty="0">
                <a:solidFill>
                  <a:srgbClr val="3A9B54"/>
                </a:solidFill>
                <a:latin typeface="Impact"/>
                <a:ea typeface="Helvetica Neue"/>
                <a:cs typeface="Impact"/>
                <a:sym typeface="Helvetica Neue"/>
              </a:rPr>
              <a:t>PEDAGOGINEN TEHTÄVÄ 24.2. EP-POM</a:t>
            </a:r>
            <a:br>
              <a:rPr lang="fi-FI" b="0" dirty="0">
                <a:solidFill>
                  <a:srgbClr val="D35305"/>
                </a:solidFill>
                <a:latin typeface="Impact"/>
                <a:ea typeface="Helvetica Neue"/>
                <a:cs typeface="Impact"/>
                <a:sym typeface="Helvetica Neue"/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3678" y="1070517"/>
            <a:ext cx="9497122" cy="53313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r>
              <a:rPr lang="fi-FI" sz="2400" dirty="0">
                <a:solidFill>
                  <a:schemeClr val="dk1"/>
                </a:solidFill>
                <a:sym typeface="Helvetica Neue"/>
              </a:rPr>
              <a:t> </a:t>
            </a:r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r>
              <a:rPr lang="fi-FI" sz="2400" dirty="0">
                <a:solidFill>
                  <a:srgbClr val="002060"/>
                </a:solidFill>
                <a:sym typeface="Helvetica Neue"/>
              </a:rPr>
              <a:t>Suunnitelkaa toiminnallinen työpaja peruskoulun 3-6.lk oppilaille teemana taidemuseokäynti ja/tai kestävä kehitys.</a:t>
            </a:r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endParaRPr lang="fi-FI" sz="2400" dirty="0"/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82638"/>
              <a:buNone/>
            </a:pPr>
            <a:r>
              <a:rPr lang="fi-FI" sz="2400" b="1" dirty="0"/>
              <a:t> </a:t>
            </a:r>
            <a:r>
              <a:rPr lang="fi-FI" sz="2400" b="1" dirty="0">
                <a:latin typeface="Gill Sans MT" panose="020B0502020104020203" pitchFamily="34" charset="77"/>
              </a:rPr>
              <a:t> </a:t>
            </a:r>
            <a:r>
              <a:rPr lang="fi-FI" sz="2400" b="1" dirty="0">
                <a:latin typeface="Gill Sans MT" panose="020B0502020104020203" pitchFamily="34" charset="77"/>
                <a:cs typeface="Impact"/>
              </a:rPr>
              <a:t>    5 </a:t>
            </a:r>
            <a:r>
              <a:rPr lang="fi-FI" sz="2400" b="1" dirty="0">
                <a:latin typeface="Gill Sans MT" panose="020B0502020104020203" pitchFamily="34" charset="77"/>
                <a:cs typeface="Impact"/>
                <a:sym typeface="Helvetica Neue"/>
              </a:rPr>
              <a:t> ryhmää jotka suunnittelevat ja toteuttavat:</a:t>
            </a:r>
          </a:p>
          <a:p>
            <a:pPr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82638"/>
              <a:buFont typeface="Noto Sans Symbols"/>
              <a:buChar char="•"/>
            </a:pPr>
            <a:endParaRPr lang="fi-FI" sz="2400" dirty="0">
              <a:solidFill>
                <a:schemeClr val="dk1"/>
              </a:solidFill>
              <a:sym typeface="Helvetica Neue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</a:rPr>
              <a:t>tuntisuunnitelman 3 x 45 min. pohjautuen verkkosivuihin: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endParaRPr lang="fi-FI" sz="2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4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https://www.jyvaskyla.fi/taidemuseo/nayttelyt-ja-tapahtumat/verkkonayttelyt</a:t>
            </a:r>
            <a:r>
              <a:rPr lang="fi-FI" sz="1400" dirty="0">
                <a:solidFill>
                  <a:srgbClr val="002060"/>
                </a:solidFill>
              </a:rPr>
              <a:t>          tai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4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https://www.ykliitto.fi/yk-teemat/kestava-kehitys/kestavan-kehityksen-tavoitteet</a:t>
            </a:r>
            <a:r>
              <a:rPr lang="fi-FI" sz="1400" dirty="0">
                <a:solidFill>
                  <a:srgbClr val="002060"/>
                </a:solidFill>
              </a:rPr>
              <a:t>     sekä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40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https://eperusteet.opintopolku.fi/#/fi/perusopetus/419550/sisallot/466342?vlk=428780&amp;vlk=428781&amp;vlk=428782&amp;valittu=428781</a:t>
            </a:r>
            <a:endParaRPr lang="fi-FI" sz="1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2400" dirty="0">
              <a:solidFill>
                <a:srgbClr val="002060"/>
              </a:solidFill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  <a:sym typeface="Helvetica Neue"/>
              </a:rPr>
              <a:t>millaista oppimateriaalia suunnitelmaan liittyy, työtapa?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  <a:sym typeface="Helvetica Neue"/>
              </a:rPr>
              <a:t>mitkä kuvataiteen </a:t>
            </a:r>
            <a:r>
              <a:rPr lang="fi-FI" sz="2400" dirty="0" err="1">
                <a:solidFill>
                  <a:srgbClr val="002060"/>
                </a:solidFill>
                <a:sym typeface="Helvetica Neue"/>
              </a:rPr>
              <a:t>opsin</a:t>
            </a:r>
            <a:r>
              <a:rPr lang="fi-FI" sz="2400" dirty="0">
                <a:solidFill>
                  <a:srgbClr val="002060"/>
                </a:solidFill>
                <a:sym typeface="Helvetica Neue"/>
              </a:rPr>
              <a:t> tavoitteet liittyvät tähän?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  <a:sym typeface="Helvetica Neue"/>
              </a:rPr>
              <a:t>mihin pitempään kokonaisuuteen tehtävä voi kuulua?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</a:rPr>
              <a:t>toteutus </a:t>
            </a:r>
            <a:r>
              <a:rPr lang="fi-FI" sz="2400">
                <a:solidFill>
                  <a:srgbClr val="002060"/>
                </a:solidFill>
              </a:rPr>
              <a:t>seuraavalla kerralla</a:t>
            </a:r>
            <a:endParaRPr lang="fi-FI" sz="2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2000" dirty="0">
              <a:solidFill>
                <a:schemeClr val="dk1"/>
              </a:solidFill>
              <a:sym typeface="Helvetica Neue"/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25000"/>
              <a:buNone/>
            </a:pPr>
            <a:endParaRPr lang="fi-FI" sz="15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3836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BF6678B-FC98-2443-8A38-A8182658B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140" y="350838"/>
            <a:ext cx="10125484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4000" noProof="1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MITÄ ARVIOIDAAN KUVATAITEESSA </a:t>
            </a:r>
            <a:r>
              <a:rPr lang="fi-FI" altLang="fi-FI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                       </a:t>
            </a:r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Antti Lokka 2021</a:t>
            </a:r>
            <a:b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</a:br>
            <a: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  <a:t>			</a:t>
            </a:r>
            <a:endParaRPr lang="fi-FI" altLang="fi-FI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8780CE5C-5E1F-294C-8492-80E974D03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985" y="981076"/>
            <a:ext cx="9937629" cy="5419725"/>
          </a:xfrm>
        </p:spPr>
        <p:txBody>
          <a:bodyPr>
            <a:normAutofit/>
          </a:bodyPr>
          <a:lstStyle/>
          <a:p>
            <a:pPr algn="l" eaLnBrk="1" hangingPunct="1"/>
            <a:endParaRPr lang="fi-FI" altLang="fi-FI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1. Tekniset taidot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-materiaalin ja välineen hallinta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2. Esteettinen ja ilmaisullinen tulkinta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yhtenäisyys / dynamiikka/  intensiteetti 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kompleksisuus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3. Luova mielikuvitus/ omaperäisyys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4. Prosessi = työskentely</a:t>
            </a:r>
          </a:p>
          <a:p>
            <a:pPr algn="l" eaLnBrk="1" hangingPunct="1"/>
            <a:r>
              <a:rPr lang="fi-FI" altLang="fi-FI" sz="2400" dirty="0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ARVIOINTI SUHTEESSA </a:t>
            </a:r>
          </a:p>
          <a:p>
            <a:pPr algn="l" eaLnBrk="1" hangingPunct="1"/>
            <a:r>
              <a:rPr lang="fi-FI" altLang="fi-FI" sz="2400" dirty="0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OPPILAASEEN ITSEENSÄ</a:t>
            </a:r>
          </a:p>
          <a:p>
            <a:pPr algn="l" eaLnBrk="1" hangingPunct="1"/>
            <a:r>
              <a:rPr lang="fi-FI" altLang="fi-FI" sz="2400" dirty="0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+  ARVIOINTI SUHTEESSA TAVOITTEISIIN?</a:t>
            </a:r>
          </a:p>
          <a:p>
            <a:pPr algn="l" eaLnBrk="1" hangingPunct="1"/>
            <a:endParaRPr lang="fi-FI" altLang="fi-FI" sz="2400" baseline="30000" noProof="1">
              <a:solidFill>
                <a:srgbClr val="0069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sz="3600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" name="Kuva 3" descr="Kuva, joka sisältää kohteen teksti, clipart-kuva, merkki&#10;&#10;Kuvaus luotu automaattisesti">
            <a:extLst>
              <a:ext uri="{FF2B5EF4-FFF2-40B4-BE49-F238E27FC236}">
                <a16:creationId xmlns:a16="http://schemas.microsoft.com/office/drawing/2014/main" id="{8A80FABC-7B4B-7C48-9B85-B954EF27B6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2267572"/>
            <a:ext cx="12192000" cy="36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3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3975033B-2ACC-E343-B7C3-2110218B7D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81023" y="167833"/>
            <a:ext cx="10397331" cy="97516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</a:t>
            </a: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 PALAUTE ja ARVIOINTI </a:t>
            </a:r>
            <a:r>
              <a:rPr lang="fi-FI" sz="31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r>
              <a:rPr lang="fi-FI" sz="1400" dirty="0">
                <a:latin typeface="Trebuchet MS" charset="0"/>
              </a:rPr>
              <a:t>	                                   			</a:t>
            </a:r>
            <a:r>
              <a:rPr lang="fi-FI" sz="1300" dirty="0">
                <a:latin typeface="Trebuchet MS" charset="0"/>
              </a:rPr>
              <a:t> </a:t>
            </a:r>
            <a:r>
              <a:rPr lang="fi-FI" sz="1300" dirty="0">
                <a:latin typeface="Century Gothic" charset="0"/>
              </a:rPr>
              <a:t>       2021</a:t>
            </a:r>
            <a:r>
              <a:rPr lang="fi-FI" sz="13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4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61FE253F-E4F9-1C47-A342-AC8D05BF400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9838" y="1030147"/>
            <a:ext cx="11285315" cy="5660020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Formatiivinen arviointi tehtävissä </a:t>
            </a:r>
            <a:r>
              <a:rPr lang="fi-FI" altLang="fi-FI" sz="3600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– Palaute osallistumisesta ja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sinnikkyydestä tukee oppimista – palaute tehtävässä edistymisestä.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="1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Integroiva arviointi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(tukee pitkällä tähtäimellä)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oppilaan edistymisestä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oppimisprosessista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Itseohjautuvuuden vahvistaminen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Näyttävätkö työt  </a:t>
            </a:r>
            <a:r>
              <a:rPr lang="fi-FI" altLang="fi-FI" sz="36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epäilyttävän samoille</a:t>
            </a: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– ”seinällä onkin 20 malliksi näyttämäni työn kaltaista kuvaa, tai joku maneerini on näkyvissä. ”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Tehtävän ilmoituksen </a:t>
            </a: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on oltava yksiselitteinen ja tehtävänannon sanamuodon sellainen että arviointi on mahdollista. 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1F1F2E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1577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AFB57E0-7E0F-2745-8259-2F5F5F3708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3632" y="365233"/>
            <a:ext cx="8493368" cy="86973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								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		</a:t>
            </a:r>
            <a:b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</a:b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PALAUTE ja ARVIOINTI</a:t>
            </a:r>
            <a:r>
              <a:rPr lang="fi-FI" sz="1200" dirty="0">
                <a:latin typeface="Trebuchet MS" charset="0"/>
              </a:rPr>
              <a:t>				</a:t>
            </a:r>
            <a:r>
              <a:rPr lang="fi-FI" sz="1300" dirty="0">
                <a:latin typeface="Century Gothic" charset="0"/>
              </a:rPr>
              <a:t>    				</a:t>
            </a:r>
            <a:r>
              <a:rPr lang="fi-FI" sz="1300" dirty="0">
                <a:latin typeface="Century Gothic" charset="0"/>
                <a:cs typeface="Century Gothic" charset="0"/>
              </a:rPr>
              <a:t>Antti Lokka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1833EF06-AEE3-C347-A8C8-01139857E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3632" y="1234966"/>
            <a:ext cx="9625858" cy="5257802"/>
          </a:xfrm>
        </p:spPr>
        <p:txBody>
          <a:bodyPr>
            <a:normAutofit lnSpcReduction="10000"/>
          </a:bodyPr>
          <a:lstStyle/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Ohjaaminen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oppimisen ohjaaminen ja tukeminen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- oppimista suuntaavat vihjeet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Tunnetoimijuus ja vuorovaikutusosaaminen</a:t>
            </a:r>
          </a:p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Palauteketjut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Ketjumainen opetusvuorovaikutus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- Jatkokysymykset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Kuvataide tiedon rakentamisen välineenä vrt. akateemiset aineet.</a:t>
            </a:r>
          </a:p>
          <a:p>
            <a:pPr algn="l" eaLnBrk="1" hangingPunct="1"/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Vastausten hyödyntäminen </a:t>
            </a:r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Oppilaiden ajatusten sanallistaminen 			– selventäminen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Kohdennettu palaute		- laajentaminen</a:t>
            </a:r>
          </a:p>
        </p:txBody>
      </p:sp>
    </p:spTree>
    <p:extLst>
      <p:ext uri="{BB962C8B-B14F-4D97-AF65-F5344CB8AC3E}">
        <p14:creationId xmlns:p14="http://schemas.microsoft.com/office/powerpoint/2010/main" val="870217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7220BC1-FC7F-A14D-9A9C-D6BE2DD6E1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19288" y="381000"/>
            <a:ext cx="8367712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 </a:t>
            </a:r>
            <a:r>
              <a:rPr lang="fi-FI" sz="4000" noProof="1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KUVATAITEEN OPPITUNNIN RAKENNE </a:t>
            </a:r>
            <a:br>
              <a:rPr lang="fi-FI" sz="4000" noProof="1">
                <a:solidFill>
                  <a:srgbClr val="000000"/>
                </a:solidFill>
                <a:latin typeface="Impact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                                                                       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578A88E6-2BD0-9146-B65E-864190D0E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143001"/>
            <a:ext cx="2854712" cy="5815360"/>
          </a:xfrm>
        </p:spPr>
        <p:txBody>
          <a:bodyPr>
            <a:normAutofit fontScale="92500" lnSpcReduction="20000"/>
          </a:bodyPr>
          <a:lstStyle/>
          <a:p>
            <a:pPr algn="l" eaLnBrk="1" hangingPunct="1"/>
            <a:endParaRPr lang="fi-FI" altLang="fi-FI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MOTIVOINTI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ILMOITUS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DEMONSTROINTI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SUORITUS</a:t>
            </a:r>
            <a:r>
              <a:rPr lang="fi-FI" altLang="fi-FI" sz="35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OHJEIDEN TÄSMENNYS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ARVIOINTI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SYVENTÄMINEN</a:t>
            </a:r>
            <a:r>
              <a:rPr lang="fi-FI" altLang="fi-FI" sz="35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</a:p>
          <a:p>
            <a:pPr algn="l" eaLnBrk="1" hangingPunct="1"/>
            <a:r>
              <a:rPr lang="fi-FI" altLang="fi-FI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</a:t>
            </a:r>
          </a:p>
          <a:p>
            <a:pPr eaLnBrk="1" hangingPunct="1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Picture 2" descr="P1070479.JPG">
            <a:extLst>
              <a:ext uri="{FF2B5EF4-FFF2-40B4-BE49-F238E27FC236}">
                <a16:creationId xmlns:a16="http://schemas.microsoft.com/office/drawing/2014/main" id="{26E48402-BC1C-6342-A64E-C3400EF5763B}"/>
              </a:ext>
            </a:extLst>
          </p:cNvPr>
          <p:cNvSpPr>
            <a:spLocks noChangeAspect="1"/>
          </p:cNvSpPr>
          <p:nvPr/>
        </p:nvSpPr>
        <p:spPr bwMode="auto">
          <a:xfrm>
            <a:off x="6527800" y="1989138"/>
            <a:ext cx="41084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31748" name="Picture 3" descr="P1070491.JPG">
            <a:extLst>
              <a:ext uri="{FF2B5EF4-FFF2-40B4-BE49-F238E27FC236}">
                <a16:creationId xmlns:a16="http://schemas.microsoft.com/office/drawing/2014/main" id="{905CDEBE-2110-DC4B-A40F-40296EF7167C}"/>
              </a:ext>
            </a:extLst>
          </p:cNvPr>
          <p:cNvSpPr>
            <a:spLocks noChangeAspect="1"/>
          </p:cNvSpPr>
          <p:nvPr/>
        </p:nvSpPr>
        <p:spPr bwMode="auto">
          <a:xfrm>
            <a:off x="6743700" y="4508501"/>
            <a:ext cx="389255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31749" name="Picture 1" descr="DSC_0045.JPG">
            <a:extLst>
              <a:ext uri="{FF2B5EF4-FFF2-40B4-BE49-F238E27FC236}">
                <a16:creationId xmlns:a16="http://schemas.microsoft.com/office/drawing/2014/main" id="{138696FB-4B02-F34D-B0DE-7FBCA312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" y="771070"/>
            <a:ext cx="4990315" cy="147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 descr="Kuva, joka sisältää kohteen muovi&#10;&#10;Kuvaus luotu automaattisesti">
            <a:extLst>
              <a:ext uri="{FF2B5EF4-FFF2-40B4-BE49-F238E27FC236}">
                <a16:creationId xmlns:a16="http://schemas.microsoft.com/office/drawing/2014/main" id="{C310456C-6D37-5042-B298-AA1437DEC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805" y="762000"/>
            <a:ext cx="3602684" cy="270201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0BAA9E7-031C-9D43-8147-C5F1D85A5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955" y="3499161"/>
            <a:ext cx="3883213" cy="2879338"/>
          </a:xfrm>
          <a:prstGeom prst="rect">
            <a:avLst/>
          </a:prstGeom>
        </p:spPr>
      </p:pic>
      <p:pic>
        <p:nvPicPr>
          <p:cNvPr id="7" name="Kuva 6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41333E11-8B42-3649-BE3D-A6DAE6B78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176" y="3499161"/>
            <a:ext cx="3378558" cy="287933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72FC1E4-7020-4841-AD1C-60FCBBE40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4740" y="3499161"/>
            <a:ext cx="1990067" cy="287933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DDF43D1-D134-C544-9033-6D0CB14A5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3975" y="725225"/>
            <a:ext cx="1889519" cy="27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7477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6FB428ED-0478-204E-AF8B-C59FF19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609601"/>
            <a:ext cx="8280400" cy="587375"/>
          </a:xfrm>
        </p:spPr>
        <p:txBody>
          <a:bodyPr>
            <a:normAutofit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      2021 Antti Lokka</a:t>
            </a:r>
            <a:endParaRPr lang="fi-FI" altLang="fi-FI" sz="1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3FB95253-01FD-EF4B-8594-6CD91046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376" y="1085850"/>
            <a:ext cx="9443224" cy="546735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OKL:</a:t>
            </a:r>
            <a:r>
              <a:rPr lang="fi-FI" altLang="fi-FI" b="1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 integraatiomalli</a:t>
            </a: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primitiivinen tieto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itseilmaisun tarve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hiljainen työ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taideteos </a:t>
            </a:r>
            <a:endParaRPr lang="fi-FI" altLang="fi-FI" sz="1400" dirty="0">
              <a:solidFill>
                <a:srgbClr val="9BBB59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Lähde:Nikkola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&amp;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co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 Toinen tapa käydä koulua 2013</a:t>
            </a:r>
          </a:p>
          <a:p>
            <a:pPr eaLnBrk="1" hangingPunct="1"/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fi-FI" altLang="fi-FI" sz="2800" b="1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Perint. kokemuksellinen oppiminen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Mitä taide voi opettaa? Taito- ja taideaineiden </a:t>
            </a:r>
            <a:r>
              <a:rPr lang="fi-FI" altLang="fi-FI" sz="2400" dirty="0" err="1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ops</a:t>
            </a: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.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taiteellinen oppiminen näkyy –palaute?</a:t>
            </a:r>
          </a:p>
          <a:p>
            <a:pPr marL="0" indent="0" eaLnBrk="1" hangingPunct="1">
              <a:buNone/>
            </a:pP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 Herbert Read, A.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Efland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, John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Dewey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ja muut klassikot</a:t>
            </a:r>
          </a:p>
          <a:p>
            <a:pPr marL="0" indent="0" eaLnBrk="1" hangingPunct="1">
              <a:buNone/>
            </a:pPr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3B490F8F-2B68-B94B-96A2-4F3B8775D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AA8B9-77B3-9A47-B452-74A56A0F550D}"/>
              </a:ext>
            </a:extLst>
          </p:cNvPr>
          <p:cNvSpPr txBox="1"/>
          <p:nvPr/>
        </p:nvSpPr>
        <p:spPr>
          <a:xfrm>
            <a:off x="936702" y="188913"/>
            <a:ext cx="8831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accent3"/>
                </a:solidFill>
                <a:latin typeface="Impact"/>
                <a:ea typeface="ＭＳ Ｐゴシック" charset="0"/>
                <a:cs typeface="Impact"/>
              </a:rPr>
              <a:t>KOKEMUKSELLINEN OPPIMINEN tiedon lajina </a:t>
            </a:r>
          </a:p>
        </p:txBody>
      </p:sp>
      <p:pic>
        <p:nvPicPr>
          <p:cNvPr id="6" name="Kuva 5" descr="Kuva, joka sisältää kohteen valokuva, vanha, mies, vesi&#10;&#10;Kuvaus luotu automaattisesti">
            <a:extLst>
              <a:ext uri="{FF2B5EF4-FFF2-40B4-BE49-F238E27FC236}">
                <a16:creationId xmlns:a16="http://schemas.microsoft.com/office/drawing/2014/main" id="{78091DD3-7542-4044-AE8F-462B70ADB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091" y="1044577"/>
            <a:ext cx="4298713" cy="306232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67345D3-191A-BF48-A61B-E13735628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093151" y="3253550"/>
            <a:ext cx="2797180" cy="43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2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65749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B2BE3E"/>
                </a:solidFill>
                <a:latin typeface="Impact" panose="020B0806030902050204" pitchFamily="34" charset="0"/>
              </a:rPr>
              <a:t>MEDIAKASVATUS ja VISUAALINEN KULTTUURI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multimodaalisuus</a:t>
            </a:r>
            <a:r>
              <a:rPr lang="en-US" dirty="0"/>
              <a:t> =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ilmaisukanavien</a:t>
            </a:r>
            <a:r>
              <a:rPr lang="en-US" dirty="0"/>
              <a:t> </a:t>
            </a:r>
            <a:r>
              <a:rPr lang="en-US" dirty="0" err="1"/>
              <a:t>samanaikaisuus</a:t>
            </a:r>
            <a:endParaRPr lang="en-US" dirty="0"/>
          </a:p>
          <a:p>
            <a:r>
              <a:rPr lang="en-US" dirty="0" err="1"/>
              <a:t>monilukutaito</a:t>
            </a:r>
            <a:r>
              <a:rPr lang="en-US" dirty="0"/>
              <a:t> </a:t>
            </a:r>
            <a:r>
              <a:rPr lang="en-US" dirty="0" err="1"/>
              <a:t>osana</a:t>
            </a:r>
            <a:r>
              <a:rPr lang="en-US" dirty="0"/>
              <a:t> </a:t>
            </a:r>
            <a:r>
              <a:rPr lang="en-US" dirty="0" err="1"/>
              <a:t>kuvanlukutaitoa</a:t>
            </a:r>
            <a:endParaRPr lang="en-US" dirty="0"/>
          </a:p>
          <a:p>
            <a:r>
              <a:rPr lang="en-US" dirty="0"/>
              <a:t>median </a:t>
            </a:r>
            <a:r>
              <a:rPr lang="en-US" dirty="0" err="1"/>
              <a:t>käyttö</a:t>
            </a:r>
            <a:r>
              <a:rPr lang="en-US" dirty="0"/>
              <a:t> “</a:t>
            </a:r>
            <a:r>
              <a:rPr lang="en-US" dirty="0" err="1"/>
              <a:t>ruutuaika</a:t>
            </a:r>
            <a:r>
              <a:rPr lang="en-US" dirty="0"/>
              <a:t>”</a:t>
            </a:r>
          </a:p>
          <a:p>
            <a:r>
              <a:rPr lang="en-US" dirty="0" err="1">
                <a:highlight>
                  <a:srgbClr val="FFFF00"/>
                </a:highlight>
              </a:rPr>
              <a:t>medialaitteet</a:t>
            </a:r>
            <a:r>
              <a:rPr lang="en-US" dirty="0">
                <a:highlight>
                  <a:srgbClr val="FFFF00"/>
                </a:highlight>
              </a:rPr>
              <a:t> – </a:t>
            </a:r>
            <a:r>
              <a:rPr lang="en-US" dirty="0" err="1">
                <a:highlight>
                  <a:srgbClr val="FFFF00"/>
                </a:highlight>
              </a:rPr>
              <a:t>lastenhuone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 err="1"/>
              <a:t>mediakulttuurit</a:t>
            </a:r>
            <a:r>
              <a:rPr lang="en-US" dirty="0"/>
              <a:t>  </a:t>
            </a:r>
          </a:p>
          <a:p>
            <a:r>
              <a:rPr lang="en-US" dirty="0" err="1"/>
              <a:t>virtuaalimaailmat</a:t>
            </a:r>
            <a:endParaRPr lang="en-US" dirty="0"/>
          </a:p>
          <a:p>
            <a:r>
              <a:rPr lang="en-US" dirty="0" err="1">
                <a:highlight>
                  <a:srgbClr val="FFFF00"/>
                </a:highlight>
              </a:rPr>
              <a:t>identiteetin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rakentuminen</a:t>
            </a: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200" dirty="0"/>
              <a:t>   </a:t>
            </a:r>
            <a:r>
              <a:rPr lang="en-US" sz="1200" dirty="0" err="1"/>
              <a:t>lähde</a:t>
            </a:r>
            <a:r>
              <a:rPr lang="en-US" sz="1200" dirty="0"/>
              <a:t>: </a:t>
            </a:r>
            <a:r>
              <a:rPr lang="en-US" sz="1200" dirty="0" err="1"/>
              <a:t>Janne</a:t>
            </a:r>
            <a:r>
              <a:rPr lang="en-US" sz="1200" dirty="0"/>
              <a:t> </a:t>
            </a:r>
            <a:r>
              <a:rPr lang="en-US" sz="1200" dirty="0" err="1"/>
              <a:t>Seppänen</a:t>
            </a:r>
            <a:r>
              <a:rPr lang="en-US" sz="1200" dirty="0"/>
              <a:t>: </a:t>
            </a:r>
            <a:r>
              <a:rPr lang="en-US" sz="1200" dirty="0" err="1"/>
              <a:t>Visuaalinen</a:t>
            </a:r>
            <a:r>
              <a:rPr lang="en-US" sz="1200" dirty="0"/>
              <a:t> </a:t>
            </a:r>
            <a:r>
              <a:rPr lang="en-US" sz="1200" dirty="0" err="1"/>
              <a:t>Kulttuuri</a:t>
            </a:r>
            <a:r>
              <a:rPr lang="en-US" sz="1200" dirty="0"/>
              <a:t> 2005, </a:t>
            </a:r>
            <a:r>
              <a:rPr lang="en-US" sz="1200" dirty="0" err="1"/>
              <a:t>Juha</a:t>
            </a:r>
            <a:r>
              <a:rPr lang="en-US" sz="1200" dirty="0"/>
              <a:t> </a:t>
            </a:r>
            <a:r>
              <a:rPr lang="en-US" sz="1200" dirty="0" err="1"/>
              <a:t>Herkman</a:t>
            </a:r>
            <a:r>
              <a:rPr lang="en-US" sz="1200" dirty="0"/>
              <a:t> </a:t>
            </a:r>
            <a:r>
              <a:rPr lang="en-US" sz="1200" dirty="0" err="1"/>
              <a:t>Kriittinen</a:t>
            </a:r>
            <a:r>
              <a:rPr lang="en-US" sz="1200" dirty="0"/>
              <a:t> </a:t>
            </a:r>
            <a:r>
              <a:rPr lang="en-US" sz="1200" dirty="0" err="1"/>
              <a:t>mediakasvatus</a:t>
            </a:r>
            <a:r>
              <a:rPr lang="en-US" sz="1200" dirty="0"/>
              <a:t> 2007. </a:t>
            </a:r>
            <a:r>
              <a:rPr lang="en-US" sz="1200" dirty="0" err="1"/>
              <a:t>Päivi</a:t>
            </a:r>
            <a:r>
              <a:rPr lang="en-US" sz="1200" dirty="0"/>
              <a:t> </a:t>
            </a:r>
            <a:r>
              <a:rPr lang="en-US" sz="1200" dirty="0" err="1"/>
              <a:t>Setälä</a:t>
            </a:r>
            <a:r>
              <a:rPr lang="en-US" sz="1200" dirty="0"/>
              <a:t>; </a:t>
            </a:r>
            <a:r>
              <a:rPr lang="en-US" sz="1200" dirty="0" err="1"/>
              <a:t>Lapsi</a:t>
            </a:r>
            <a:r>
              <a:rPr lang="en-US" sz="1200" dirty="0"/>
              <a:t> </a:t>
            </a:r>
            <a:r>
              <a:rPr lang="en-US" sz="1200" dirty="0" err="1"/>
              <a:t>kuvan</a:t>
            </a:r>
            <a:r>
              <a:rPr lang="en-US" sz="1200" dirty="0"/>
              <a:t> </a:t>
            </a:r>
            <a:r>
              <a:rPr lang="en-US" sz="1200" dirty="0" err="1"/>
              <a:t>takana</a:t>
            </a:r>
            <a:r>
              <a:rPr lang="en-US" sz="1200" dirty="0"/>
              <a:t> 2012.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  <p:pic>
        <p:nvPicPr>
          <p:cNvPr id="8" name="Kuva 7" descr="Kuva, joka sisältää kohteen teksti, elektroniikka, näyttökuva&#10;&#10;Kuvaus luotu automaattisesti">
            <a:extLst>
              <a:ext uri="{FF2B5EF4-FFF2-40B4-BE49-F238E27FC236}">
                <a16:creationId xmlns:a16="http://schemas.microsoft.com/office/drawing/2014/main" id="{A15916BC-568D-6449-A742-DD00867604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0982" y="1272753"/>
            <a:ext cx="12192000" cy="57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7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0F2112F-8671-0C45-BFB1-B0D24811D6B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77091" y="110836"/>
            <a:ext cx="10071821" cy="98453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5300" dirty="0">
                <a:latin typeface="Trebuchet MS" charset="0"/>
              </a:rPr>
              <a:t>				                     </a:t>
            </a:r>
            <a:br>
              <a:rPr lang="fi-FI" sz="5300" dirty="0">
                <a:latin typeface="Trebuchet MS" charset="0"/>
              </a:rPr>
            </a:br>
            <a:r>
              <a:rPr lang="fi-FI" sz="53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OPETUSSUUNNITELMA	</a:t>
            </a:r>
            <a:r>
              <a:rPr lang="fi-FI" sz="49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					</a:t>
            </a:r>
            <a:r>
              <a:rPr lang="fi-FI" sz="1300" baseline="30000" noProof="1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               </a:t>
            </a:r>
            <a:r>
              <a:rPr lang="fi-FI" sz="1300" dirty="0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                                         Antti Lokka 2022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41180333-94E5-9847-9363-A6F1CDFC88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77091" y="1125538"/>
            <a:ext cx="10848109" cy="5275262"/>
          </a:xfrm>
        </p:spPr>
        <p:txBody>
          <a:bodyPr/>
          <a:lstStyle/>
          <a:p>
            <a:pPr marL="0" indent="0">
              <a:buNone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Erilaiset tavoitteet ja osa-alueet:  </a:t>
            </a:r>
          </a:p>
          <a:p>
            <a:pPr marL="457200" indent="-457200">
              <a:buAutoNum type="arabicPeriod"/>
            </a:pPr>
            <a:r>
              <a:rPr lang="fi-FI" altLang="fi-FI" sz="2000" noProof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Omat kuvamaailmat</a:t>
            </a:r>
            <a:r>
              <a:rPr lang="fi-FI" altLang="fi-FI" sz="2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          </a:t>
            </a:r>
            <a:r>
              <a:rPr lang="fi-FI" altLang="fi-FI" sz="20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2. Taiteen maailmat          </a:t>
            </a:r>
            <a:r>
              <a:rPr lang="fi-FI" altLang="fi-FI" sz="2000" noProof="1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3. ympäristön kuvat</a:t>
            </a:r>
          </a:p>
          <a:p>
            <a:pPr marL="0" indent="0">
              <a:buNone/>
            </a:pPr>
            <a:endParaRPr lang="fi-FI" altLang="fi-FI" sz="2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 Visuaalinen havaitseminen ja ajattelu        - Kuvallinen tuottaminen </a:t>
            </a:r>
          </a:p>
          <a:p>
            <a:pPr marL="0" indent="0">
              <a:buNone/>
            </a:pPr>
            <a:r>
              <a:rPr lang="fi-FI" altLang="fi-FI" sz="2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Visuaalisen kulttuurin tulkinta          - Esteettinen, ekologinen ja eettinen arvottaminen</a:t>
            </a:r>
            <a:endParaRPr lang="fi-FI" altLang="fi-FI" sz="2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400" noProof="1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  <a:r>
              <a:rPr lang="fi-FI" altLang="fi-FI" sz="20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Erilaiset oppimisympäristöt, työtavat ja -muodot </a:t>
            </a:r>
          </a:p>
          <a:p>
            <a:pPr marL="0" indent="0">
              <a:buNone/>
            </a:pPr>
            <a:r>
              <a:rPr lang="fi-FI" altLang="fi-FI" sz="20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  Opetussuunnitelma on joustava; POPS2016.</a:t>
            </a:r>
          </a:p>
        </p:txBody>
      </p:sp>
      <p:sp>
        <p:nvSpPr>
          <p:cNvPr id="20483" name="Picture 1" descr="Näyttökuva 2017-09-19 kello 16.00.49.png">
            <a:extLst>
              <a:ext uri="{FF2B5EF4-FFF2-40B4-BE49-F238E27FC236}">
                <a16:creationId xmlns:a16="http://schemas.microsoft.com/office/drawing/2014/main" id="{CD764080-F3F1-704A-B3BA-2C86E33A1651}"/>
              </a:ext>
            </a:extLst>
          </p:cNvPr>
          <p:cNvSpPr>
            <a:spLocks noChangeAspect="1"/>
          </p:cNvSpPr>
          <p:nvPr/>
        </p:nvSpPr>
        <p:spPr bwMode="auto">
          <a:xfrm>
            <a:off x="2495550" y="4545014"/>
            <a:ext cx="38163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20484" name="Picture 2" descr="P1080018.JPG">
            <a:extLst>
              <a:ext uri="{FF2B5EF4-FFF2-40B4-BE49-F238E27FC236}">
                <a16:creationId xmlns:a16="http://schemas.microsoft.com/office/drawing/2014/main" id="{DBE97AE2-901E-224C-9CBF-4856223EF2DE}"/>
              </a:ext>
            </a:extLst>
          </p:cNvPr>
          <p:cNvSpPr>
            <a:spLocks noChangeAspect="1"/>
          </p:cNvSpPr>
          <p:nvPr/>
        </p:nvSpPr>
        <p:spPr bwMode="auto">
          <a:xfrm>
            <a:off x="6383338" y="4557714"/>
            <a:ext cx="40687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20486" name="Picture 1" descr="P1070579.JPG">
            <a:extLst>
              <a:ext uri="{FF2B5EF4-FFF2-40B4-BE49-F238E27FC236}">
                <a16:creationId xmlns:a16="http://schemas.microsoft.com/office/drawing/2014/main" id="{474834E9-B87A-014B-9361-897F48B8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381" y="4778626"/>
            <a:ext cx="2692664" cy="178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 descr="Kuva, joka sisältää kohteen taivas, vesi, ulko, henkilö&#10;&#10;Kuvaus luotu automaattisesti">
            <a:extLst>
              <a:ext uri="{FF2B5EF4-FFF2-40B4-BE49-F238E27FC236}">
                <a16:creationId xmlns:a16="http://schemas.microsoft.com/office/drawing/2014/main" id="{438E6FD0-2FDA-6B43-AFC6-D85E54863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045" y="4793807"/>
            <a:ext cx="2901712" cy="1763680"/>
          </a:xfrm>
          <a:prstGeom prst="rect">
            <a:avLst/>
          </a:prstGeom>
        </p:spPr>
      </p:pic>
      <p:pic>
        <p:nvPicPr>
          <p:cNvPr id="5" name="Kuva 4" descr="Kuva, joka sisältää kohteen lattia, sisä, sisäkatto&#10;&#10;Kuvaus luotu automaattisesti">
            <a:extLst>
              <a:ext uri="{FF2B5EF4-FFF2-40B4-BE49-F238E27FC236}">
                <a16:creationId xmlns:a16="http://schemas.microsoft.com/office/drawing/2014/main" id="{4A27EE0D-317A-CF42-9D15-9BD864057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48106" y="4769796"/>
            <a:ext cx="2383587" cy="1787691"/>
          </a:xfrm>
          <a:prstGeom prst="rect">
            <a:avLst/>
          </a:prstGeom>
        </p:spPr>
      </p:pic>
      <p:pic>
        <p:nvPicPr>
          <p:cNvPr id="7" name="Kuva 6" descr="Kuva, joka sisältää kohteen teksti, katettu, joukko, erilainen&#10;&#10;Kuvaus luotu automaattisesti">
            <a:extLst>
              <a:ext uri="{FF2B5EF4-FFF2-40B4-BE49-F238E27FC236}">
                <a16:creationId xmlns:a16="http://schemas.microsoft.com/office/drawing/2014/main" id="{85B998B2-E537-B74D-B0E9-47BE86A0C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20058" y="4778627"/>
            <a:ext cx="2612021" cy="17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43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-278780"/>
            <a:ext cx="9824559" cy="1349297"/>
          </a:xfrm>
        </p:spPr>
        <p:txBody>
          <a:bodyPr>
            <a:normAutofit/>
          </a:bodyPr>
          <a:lstStyle/>
          <a:p>
            <a:r>
              <a:rPr lang="fi-FI" dirty="0"/>
              <a:t> </a:t>
            </a:r>
            <a:r>
              <a:rPr lang="fi-FI" dirty="0">
                <a:solidFill>
                  <a:srgbClr val="002060"/>
                </a:solidFill>
                <a:latin typeface="Impact" panose="020B0806030902050204" pitchFamily="34" charset="0"/>
              </a:rPr>
              <a:t>TAIDEKASVATUS SUOMESSA</a:t>
            </a:r>
            <a:endParaRPr lang="en-US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070517"/>
            <a:ext cx="10972800" cy="5609063"/>
          </a:xfrm>
        </p:spPr>
        <p:txBody>
          <a:bodyPr>
            <a:norm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I </a:t>
            </a:r>
            <a:r>
              <a:rPr lang="en-US" b="1" dirty="0" err="1">
                <a:latin typeface="Gill Sans MT" panose="020B0502020104020203" pitchFamily="34" charset="77"/>
              </a:rPr>
              <a:t>Yleissivistävä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taideopetus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perusopetus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lukiot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ammatilliset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oppilaitokset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päiväkodit</a:t>
            </a:r>
            <a:r>
              <a:rPr lang="en-US" dirty="0">
                <a:latin typeface="Gill Sans MT" panose="020B0502020104020203" pitchFamily="34" charset="77"/>
              </a:rPr>
              <a:t>.</a:t>
            </a:r>
          </a:p>
          <a:p>
            <a:r>
              <a:rPr lang="en-US" b="1" dirty="0">
                <a:latin typeface="Gill Sans MT" panose="020B0502020104020203" pitchFamily="34" charset="77"/>
              </a:rPr>
              <a:t>II </a:t>
            </a:r>
            <a:r>
              <a:rPr lang="en-US" b="1" dirty="0" err="1">
                <a:latin typeface="Gill Sans MT" panose="020B0502020104020203" pitchFamily="34" charset="77"/>
              </a:rPr>
              <a:t>Harrastetoiminta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tavoitteellinen</a:t>
            </a:r>
            <a:r>
              <a:rPr lang="en-US" dirty="0">
                <a:latin typeface="Gill Sans MT" panose="020B0502020104020203" pitchFamily="34" charset="77"/>
              </a:rPr>
              <a:t> ja </a:t>
            </a:r>
            <a:r>
              <a:rPr lang="en-US" dirty="0" err="1">
                <a:latin typeface="Gill Sans MT" panose="020B0502020104020203" pitchFamily="34" charset="77"/>
              </a:rPr>
              <a:t>ohjattu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toiminta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koulun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ulkopuolella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vauvasta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vaariin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  <a:r>
              <a:rPr lang="en-US" dirty="0" err="1">
                <a:latin typeface="Gill Sans MT" panose="020B0502020104020203" pitchFamily="34" charset="77"/>
              </a:rPr>
              <a:t>Iltapäiväkerhot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avoin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yliopisto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kansalaisopisto</a:t>
            </a:r>
            <a:endParaRPr lang="en-US" dirty="0">
              <a:latin typeface="Gill Sans MT" panose="020B0502020104020203" pitchFamily="34" charset="77"/>
            </a:endParaRPr>
          </a:p>
          <a:p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III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perusopetus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; 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Lain ja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asetusten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eri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mm.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kuvataide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musiikki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sirkus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arkkitehtuuri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käsityö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opetusta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koko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maassa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. 393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koulua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125 000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oppilasta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/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vko</a:t>
            </a:r>
            <a:endParaRPr lang="en-US" dirty="0">
              <a:highlight>
                <a:srgbClr val="FFFF00"/>
              </a:highlight>
              <a:latin typeface="Gill Sans MT" panose="020B0502020104020203" pitchFamily="34" charset="77"/>
            </a:endParaRPr>
          </a:p>
          <a:p>
            <a:r>
              <a:rPr lang="en-US" b="1" dirty="0">
                <a:latin typeface="Gill Sans MT" panose="020B0502020104020203" pitchFamily="34" charset="77"/>
              </a:rPr>
              <a:t>IV </a:t>
            </a:r>
            <a:r>
              <a:rPr lang="en-US" b="1" dirty="0" err="1">
                <a:latin typeface="Gill Sans MT" panose="020B0502020104020203" pitchFamily="34" charset="77"/>
              </a:rPr>
              <a:t>Ammatillinen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koulutus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dirty="0">
                <a:latin typeface="Gill Sans MT" panose="020B0502020104020203" pitchFamily="34" charset="77"/>
              </a:rPr>
              <a:t>-AMK- ja </a:t>
            </a:r>
            <a:r>
              <a:rPr lang="en-US" dirty="0" err="1">
                <a:latin typeface="Gill Sans MT" panose="020B0502020104020203" pitchFamily="34" charset="77"/>
              </a:rPr>
              <a:t>taideyliopistot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9622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037063"/>
          </a:xfrm>
        </p:spPr>
        <p:txBody>
          <a:bodyPr>
            <a:normAutofit fontScale="90000"/>
          </a:bodyPr>
          <a:lstStyle/>
          <a:p>
            <a:r>
              <a:rPr lang="fi-FI" sz="4000" dirty="0">
                <a:solidFill>
                  <a:srgbClr val="8F7D3C"/>
                </a:solidFill>
                <a:latin typeface="Impact" panose="020B0806030902050204" pitchFamily="34" charset="0"/>
              </a:rPr>
              <a:t>TAIDEKASVATUKSEN PERIAATTEITA</a:t>
            </a:r>
            <a:br>
              <a:rPr lang="fi-FI" dirty="0">
                <a:latin typeface="Impact" panose="020B0806030902050204" pitchFamily="34" charset="0"/>
              </a:rPr>
            </a:b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412595"/>
            <a:ext cx="10972800" cy="59892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fi-FI" dirty="0">
              <a:latin typeface="Gill Sans MT" panose="020B0502020104020203" pitchFamily="34" charset="77"/>
            </a:endParaRPr>
          </a:p>
          <a:p>
            <a:pPr lvl="0"/>
            <a:r>
              <a:rPr lang="fi-FI" dirty="0">
                <a:latin typeface="Gill Sans MT" panose="020B0502020104020203" pitchFamily="34" charset="77"/>
              </a:rPr>
              <a:t>Tavoitteena kulttuurisen herkkyyden lisääminen varhaislapsuudesta lähtien, </a:t>
            </a:r>
            <a:r>
              <a:rPr lang="en-US" dirty="0" err="1">
                <a:latin typeface="Gill Sans MT" panose="020B0502020104020203" pitchFamily="34" charset="77"/>
              </a:rPr>
              <a:t>yhdistää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taide</a:t>
            </a:r>
            <a:r>
              <a:rPr lang="en-US" dirty="0">
                <a:latin typeface="Gill Sans MT" panose="020B0502020104020203" pitchFamily="34" charset="77"/>
              </a:rPr>
              <a:t> + </a:t>
            </a:r>
            <a:r>
              <a:rPr lang="en-US" dirty="0" err="1">
                <a:latin typeface="Gill Sans MT" panose="020B0502020104020203" pitchFamily="34" charset="77"/>
              </a:rPr>
              <a:t>kokija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yksilötasolla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endParaRPr lang="fi-FI" dirty="0">
              <a:latin typeface="Gill Sans MT" panose="020B0502020104020203" pitchFamily="34" charset="77"/>
            </a:endParaRPr>
          </a:p>
          <a:p>
            <a:r>
              <a:rPr lang="fi-FI" dirty="0">
                <a:latin typeface="Gill Sans MT" panose="020B0502020104020203" pitchFamily="34" charset="77"/>
              </a:rPr>
              <a:t>Taide- ja kulttuuritoiminta ovat keskeisiä elementtejä hyvän elämän ja arjen kokemiselle; aineeton hyvinvointi</a:t>
            </a:r>
          </a:p>
          <a:p>
            <a:r>
              <a:rPr lang="fi-FI" dirty="0">
                <a:latin typeface="Gill Sans MT" panose="020B0502020104020203" pitchFamily="34" charset="77"/>
              </a:rPr>
              <a:t>Taiteellisen toiminnan avulla on mahdollista jäsentää ja hahmottaa ympäristöä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Oman ilmaisun löytäminen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Prosessin korostaminen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Kunnolliset välineet ja materiaalit</a:t>
            </a:r>
            <a:endParaRPr lang="fi-FI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  <p:pic>
        <p:nvPicPr>
          <p:cNvPr id="10" name="Kuva 9" descr="Kuva, joka sisältää kohteen henkilö, sisä, ryhmä, henkilöt&#10;&#10;Kuvaus luotu automaattisesti">
            <a:extLst>
              <a:ext uri="{FF2B5EF4-FFF2-40B4-BE49-F238E27FC236}">
                <a16:creationId xmlns:a16="http://schemas.microsoft.com/office/drawing/2014/main" id="{057E381D-BACC-C746-8BF6-166CF1A6D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688" y="3852745"/>
            <a:ext cx="4378712" cy="21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8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EF1F433-6F9E-974A-8AED-17D7613E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32F9D0C-4EB7-6240-A920-D78364BA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A68DB7E-49F5-CC42-A017-6D011AE35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418C71C2-9695-394B-9BD8-D7F844889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090" y="0"/>
            <a:ext cx="10548202" cy="6592627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CB5D2F6-8385-2443-BDB2-1D209865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2108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778934-FEEE-084B-A381-3067D686D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189ACBC-0380-8143-AA2C-5B2291EA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81A1E47B-5AC3-6D43-BC84-3B35A0732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E4AEEF7D-8E13-BE4A-B1BD-4B614D5A1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35" y="0"/>
            <a:ext cx="10534523" cy="6584078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537E323D-66C5-0740-908D-7B533264B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072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Impact" panose="020B0806030902050204" pitchFamily="34" charset="0"/>
              </a:rPr>
              <a:t>Lähteet, lisätietoa ja linkkejä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Sinikka Rusanen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Mirva Kuusela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Kati Rintakorpi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Kaisa Torkki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  <a:r>
              <a:rPr lang="fi-FI" sz="1600" b="1" dirty="0" err="1">
                <a:latin typeface="Gill Sans MT" panose="020B0502020104020203" pitchFamily="34" charset="77"/>
              </a:rPr>
              <a:t>Mun</a:t>
            </a:r>
            <a:r>
              <a:rPr lang="fi-FI" sz="1600" b="1" dirty="0">
                <a:latin typeface="Gill Sans MT" panose="020B0502020104020203" pitchFamily="34" charset="77"/>
              </a:rPr>
              <a:t> kuvista kulttuuriin - Kuvataidetta </a:t>
            </a:r>
            <a:r>
              <a:rPr lang="fi-FI" sz="1600" b="1" dirty="0" err="1">
                <a:latin typeface="Gill Sans MT" panose="020B0502020104020203" pitchFamily="34" charset="77"/>
              </a:rPr>
              <a:t>esi</a:t>
            </a:r>
            <a:r>
              <a:rPr lang="fi-FI" sz="1600" b="1" dirty="0">
                <a:latin typeface="Gill Sans MT" panose="020B0502020104020203" pitchFamily="34" charset="77"/>
              </a:rPr>
              <a:t>- ja alkuopetukseen, Lasten keskus 2018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Kuvataiteen opetuksen tueksi artikkeleita:  </a:t>
            </a:r>
            <a:r>
              <a:rPr lang="fi-FI" sz="1600" b="1" dirty="0">
                <a:latin typeface="Gill Sans MT" panose="020B0502020104020203" pitchFamily="34" charset="77"/>
                <a:hlinkClick r:id="rId6"/>
              </a:rPr>
              <a:t>https://www.oph.fi/en/node/1677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Elokuvaan, animaatioon ja televisioon liittyvää:  </a:t>
            </a:r>
            <a:r>
              <a:rPr lang="fi-FI" sz="1600" b="1" dirty="0">
                <a:latin typeface="Gill Sans MT" panose="020B0502020104020203" pitchFamily="34" charset="77"/>
                <a:hlinkClick r:id="rId7"/>
              </a:rPr>
              <a:t>http://www.koulukino.net/etusivu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Mediakasvatusseura: </a:t>
            </a:r>
            <a:r>
              <a:rPr lang="fi-FI" sz="1600" b="1" dirty="0">
                <a:latin typeface="Gill Sans MT" panose="020B0502020104020203" pitchFamily="34" charset="77"/>
                <a:hlinkClick r:id="rId8"/>
              </a:rPr>
              <a:t>https://mediakasvatus.fi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Kotimainen taidehistoria: </a:t>
            </a:r>
            <a:r>
              <a:rPr lang="fi-FI" sz="1600" b="1" dirty="0">
                <a:latin typeface="Gill Sans MT" panose="020B0502020104020203" pitchFamily="34" charset="77"/>
                <a:hlinkClick r:id="rId9"/>
              </a:rPr>
              <a:t>https://www.kansallisgalleria.fi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2004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Martikainen</a:t>
            </a:r>
            <a:r>
              <a:rPr lang="fi-FI" sz="1600" dirty="0">
                <a:latin typeface="Gill Sans MT" panose="020B0502020104020203" pitchFamily="34" charset="77"/>
              </a:rPr>
              <a:t>, Annukka ; </a:t>
            </a:r>
            <a:r>
              <a:rPr lang="fi-FI" sz="1600" b="1" dirty="0">
                <a:latin typeface="Gill Sans MT" panose="020B0502020104020203" pitchFamily="34" charset="77"/>
              </a:rPr>
              <a:t>Nikkola</a:t>
            </a:r>
            <a:r>
              <a:rPr lang="fi-FI" sz="1600" dirty="0">
                <a:latin typeface="Gill Sans MT" panose="020B0502020104020203" pitchFamily="34" charset="77"/>
              </a:rPr>
              <a:t>, Tiina, 1970- ; </a:t>
            </a:r>
            <a:r>
              <a:rPr lang="fi-FI" sz="1600" b="1" dirty="0">
                <a:latin typeface="Gill Sans MT" panose="020B0502020104020203" pitchFamily="34" charset="77"/>
              </a:rPr>
              <a:t>Lokka</a:t>
            </a:r>
            <a:r>
              <a:rPr lang="fi-FI" sz="1600" dirty="0">
                <a:latin typeface="Gill Sans MT" panose="020B0502020104020203" pitchFamily="34" charset="77"/>
              </a:rPr>
              <a:t>, Antti. Julkaisussa: Toinen tapa käydä koulua : kokemuksen, kielen ja tiedon suhde oppimisessa, Vastapaino 2013</a:t>
            </a:r>
          </a:p>
          <a:p>
            <a:r>
              <a:rPr lang="fi-FI" sz="1600" dirty="0" err="1">
                <a:latin typeface="Gill Sans MT" panose="020B0502020104020203" pitchFamily="34" charset="77"/>
              </a:rPr>
              <a:t>Conversations</a:t>
            </a:r>
            <a:r>
              <a:rPr lang="fi-FI" sz="1600" dirty="0">
                <a:latin typeface="Gill Sans MT" panose="020B0502020104020203" pitchFamily="34" charset="77"/>
              </a:rPr>
              <a:t> on </a:t>
            </a:r>
            <a:r>
              <a:rPr lang="fi-FI" sz="1600" dirty="0" err="1">
                <a:latin typeface="Gill Sans MT" panose="020B0502020104020203" pitchFamily="34" charset="77"/>
              </a:rPr>
              <a:t>Finnish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art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education</a:t>
            </a:r>
            <a:r>
              <a:rPr lang="fi-FI" sz="1600" dirty="0">
                <a:latin typeface="Gill Sans MT" panose="020B0502020104020203" pitchFamily="34" charset="77"/>
              </a:rPr>
              <a:t>, Mira </a:t>
            </a:r>
            <a:r>
              <a:rPr lang="fi-FI" sz="1600" b="1" dirty="0">
                <a:latin typeface="Gill Sans MT" panose="020B0502020104020203" pitchFamily="34" charset="77"/>
              </a:rPr>
              <a:t>Kallio</a:t>
            </a:r>
            <a:r>
              <a:rPr lang="fi-FI" sz="1600" dirty="0">
                <a:latin typeface="Gill Sans MT" panose="020B0502020104020203" pitchFamily="34" charset="77"/>
              </a:rPr>
              <a:t>-</a:t>
            </a:r>
            <a:r>
              <a:rPr lang="fi-FI" sz="1600" b="1" dirty="0">
                <a:latin typeface="Gill Sans MT" panose="020B0502020104020203" pitchFamily="34" charset="77"/>
              </a:rPr>
              <a:t>Tavin</a:t>
            </a:r>
            <a:r>
              <a:rPr lang="fi-FI" sz="1600" dirty="0">
                <a:latin typeface="Gill Sans MT" panose="020B0502020104020203" pitchFamily="34" charset="77"/>
              </a:rPr>
              <a:t> ; Jouko </a:t>
            </a:r>
            <a:r>
              <a:rPr lang="fi-FI" sz="1600" b="1" dirty="0">
                <a:latin typeface="Gill Sans MT" panose="020B0502020104020203" pitchFamily="34" charset="77"/>
              </a:rPr>
              <a:t>Pullinen</a:t>
            </a:r>
            <a:r>
              <a:rPr lang="fi-FI" sz="1600" dirty="0">
                <a:latin typeface="Gill Sans MT" panose="020B0502020104020203" pitchFamily="34" charset="77"/>
              </a:rPr>
              <a:t> (toim.) , Aalto-yliopiston taiteiden ja suunnittelun korkeakoulu, Aalto </a:t>
            </a:r>
            <a:r>
              <a:rPr lang="fi-FI" sz="1600" dirty="0" err="1">
                <a:latin typeface="Gill Sans MT" panose="020B0502020104020203" pitchFamily="34" charset="77"/>
              </a:rPr>
              <a:t>Arts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Books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700" dirty="0">
                <a:latin typeface="Gill Sans MT" panose="020B0502020104020203" pitchFamily="34" charset="77"/>
              </a:rPr>
              <a:t>Visuaalisen kulttuurin monilukukirja, </a:t>
            </a:r>
            <a:r>
              <a:rPr lang="fi-FI" sz="1700" b="1" dirty="0">
                <a:latin typeface="Gill Sans MT" panose="020B0502020104020203" pitchFamily="34" charset="77"/>
              </a:rPr>
              <a:t>Marjo Räsänen</a:t>
            </a:r>
            <a:r>
              <a:rPr lang="fi-FI" sz="1700" dirty="0">
                <a:latin typeface="Gill Sans MT" panose="020B0502020104020203" pitchFamily="34" charset="77"/>
              </a:rPr>
              <a:t>, Aalto-yliopiston taiteiden ja suunnittelun korkeakoulu, Aalto </a:t>
            </a:r>
            <a:r>
              <a:rPr lang="fi-FI" sz="1700" dirty="0" err="1">
                <a:latin typeface="Gill Sans MT" panose="020B0502020104020203" pitchFamily="34" charset="77"/>
              </a:rPr>
              <a:t>Arts</a:t>
            </a:r>
            <a:r>
              <a:rPr lang="fi-FI" sz="1700" dirty="0">
                <a:latin typeface="Gill Sans MT" panose="020B0502020104020203" pitchFamily="34" charset="77"/>
              </a:rPr>
              <a:t> </a:t>
            </a:r>
            <a:r>
              <a:rPr lang="fi-FI" sz="1700" dirty="0" err="1">
                <a:latin typeface="Gill Sans MT" panose="020B0502020104020203" pitchFamily="34" charset="77"/>
              </a:rPr>
              <a:t>Books</a:t>
            </a:r>
            <a:r>
              <a:rPr lang="fi-FI" sz="1700" dirty="0">
                <a:latin typeface="Gill Sans MT" panose="020B0502020104020203" pitchFamily="34" charset="77"/>
              </a:rPr>
              <a:t> | </a:t>
            </a:r>
            <a:r>
              <a:rPr lang="fi-FI" sz="1700" dirty="0" err="1">
                <a:latin typeface="Gill Sans MT" panose="020B0502020104020203" pitchFamily="34" charset="77"/>
              </a:rPr>
              <a:t>Booky.fi</a:t>
            </a:r>
            <a:endParaRPr lang="fi-FI" sz="1700" b="1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fi-FI" sz="1600" b="1" dirty="0">
              <a:latin typeface="Gill Sans MT" panose="020B0502020104020203" pitchFamily="34" charset="77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9980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KIITOS OSALLISTUJILLE!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05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84384"/>
            <a:ext cx="9824559" cy="1573107"/>
          </a:xfrm>
        </p:spPr>
        <p:txBody>
          <a:bodyPr/>
          <a:lstStyle/>
          <a:p>
            <a:r>
              <a:rPr lang="fi-FI" dirty="0">
                <a:solidFill>
                  <a:srgbClr val="4C39A0"/>
                </a:solidFill>
                <a:latin typeface="Impact" panose="020B0806030902050204" pitchFamily="34" charset="0"/>
              </a:rPr>
              <a:t>TAIDEKASVATUS vs. KULTTUURIKASVATUS</a:t>
            </a:r>
            <a:endParaRPr lang="en-US" dirty="0">
              <a:solidFill>
                <a:srgbClr val="4C39A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fi-FI" dirty="0">
                <a:latin typeface="Gill Sans MT" panose="020B0502020104020203" pitchFamily="34" charset="77"/>
              </a:rPr>
              <a:t>Onko kyse: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Taiteilijoiden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kouluttamisesta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Kuvataideopetuksesta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Muodollisesta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kasvatustyöstä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vai</a:t>
            </a:r>
            <a:r>
              <a:rPr lang="en-US" dirty="0">
                <a:latin typeface="Gill Sans MT" panose="020B0502020104020203" pitchFamily="34" charset="77"/>
              </a:rPr>
              <a:t> jo 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77"/>
              </a:rPr>
              <a:t>	</a:t>
            </a:r>
            <a:r>
              <a:rPr lang="en-US" dirty="0" err="1">
                <a:latin typeface="Gill Sans MT" panose="020B0502020104020203" pitchFamily="34" charset="77"/>
              </a:rPr>
              <a:t>kodeissa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käynnistyvästä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kasvatuksesta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Erityisesti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lapsille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suunnatusta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toiminnasta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Yleisemmästä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kasvatusotteesta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joka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näkyy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arkipäivässä</a:t>
            </a:r>
            <a:r>
              <a:rPr lang="en-US" dirty="0">
                <a:latin typeface="Gill Sans MT" panose="020B0502020104020203" pitchFamily="34" charset="77"/>
              </a:rPr>
              <a:t> - </a:t>
            </a:r>
            <a:r>
              <a:rPr lang="en-US" dirty="0" err="1">
                <a:latin typeface="Gill Sans MT" panose="020B0502020104020203" pitchFamily="34" charset="77"/>
              </a:rPr>
              <a:t>esteettinen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kokeminen</a:t>
            </a:r>
            <a:r>
              <a:rPr lang="en-US" dirty="0">
                <a:latin typeface="Gill Sans MT" panose="020B0502020104020203" pitchFamily="34" charset="77"/>
              </a:rPr>
              <a:t> ja -</a:t>
            </a:r>
            <a:r>
              <a:rPr lang="en-US" dirty="0" err="1">
                <a:latin typeface="Gill Sans MT" panose="020B0502020104020203" pitchFamily="34" charset="77"/>
              </a:rPr>
              <a:t>kasvatus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24.2.2022</a:t>
            </a:fld>
            <a:endParaRPr lang="fi-FI" dirty="0"/>
          </a:p>
        </p:txBody>
      </p:sp>
      <p:pic>
        <p:nvPicPr>
          <p:cNvPr id="8" name="Kuva 7" descr="Kuva, joka sisältää kohteen henkilö, sisä, mies, pöytä&#10;&#10;Kuvaus luotu automaattisesti">
            <a:extLst>
              <a:ext uri="{FF2B5EF4-FFF2-40B4-BE49-F238E27FC236}">
                <a16:creationId xmlns:a16="http://schemas.microsoft.com/office/drawing/2014/main" id="{F952BAAA-278D-7B41-8D1C-E7EDF51B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248" y="37518"/>
            <a:ext cx="12187752" cy="67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6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0AEEF65E-AB3A-FC4C-804A-81098308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120" y="235806"/>
            <a:ext cx="8975603" cy="95408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</a:t>
            </a:r>
            <a:b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</a:br>
            <a:r>
              <a:rPr lang="fi-FI" altLang="fi-FI" sz="40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KÄYTÄNNÖN TOIMINTA                                          </a:t>
            </a:r>
            <a:r>
              <a:rPr lang="fi-FI" altLang="fi-FI" sz="12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2022 Antti Lokka</a:t>
            </a:r>
            <a:br>
              <a:rPr lang="fi-FI" altLang="fi-FI" sz="4000" dirty="0">
                <a:solidFill>
                  <a:srgbClr val="81002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endParaRPr lang="fi-FI" altLang="fi-FI" sz="12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E64ED58D-7A34-C643-AE6D-8156BA0D0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5" y="1341438"/>
            <a:ext cx="10466420" cy="5040312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Mitkä tekijät vaikuttavat kuvataiteen</a:t>
            </a:r>
          </a:p>
          <a:p>
            <a:pPr eaLnBrk="1" hangingPunct="1">
              <a:buFontTx/>
              <a:buNone/>
            </a:pP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tehtävän suunnitteluun?  </a:t>
            </a:r>
            <a:r>
              <a:rPr lang="fi-FI" altLang="fi-FI" sz="19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Mistä tulee tehtävän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AIHE / TEEMA ?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fi-FI" altLang="fi-FI" dirty="0" err="1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Production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– ilmaisukeinojen hallinta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Critical – Ilmiöiden ja kulttuurien väliset suhteet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fi-FI" altLang="fi-FI" dirty="0" err="1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Cultural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fi-FI" altLang="fi-FI" dirty="0" err="1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Est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. Hahmottaminen ja arvottaminen</a:t>
            </a:r>
          </a:p>
          <a:p>
            <a:pPr eaLnBrk="1" hangingPunct="1">
              <a:buFontTx/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dirty="0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Millainen on tehtävänanto</a:t>
            </a:r>
            <a:r>
              <a:rPr lang="fi-FI" altLang="fi-FI" dirty="0">
                <a:solidFill>
                  <a:srgbClr val="1B848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?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/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TAVOITE &lt;----&gt; ARVIOINTI</a:t>
            </a:r>
          </a:p>
          <a:p>
            <a:pPr eaLnBrk="1" hangingPunct="1"/>
            <a:r>
              <a:rPr lang="fi-FI" altLang="fi-FI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Organisointi ja materiaalit</a:t>
            </a:r>
          </a:p>
          <a:p>
            <a:pPr marL="0" indent="0" eaLnBrk="1" hangingPunct="1">
              <a:buNone/>
            </a:pPr>
            <a:r>
              <a:rPr lang="fi-FI" altLang="fi-FI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  <a:r>
              <a:rPr lang="fi-FI" altLang="fi-FI" sz="15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OPSIN tavoitteet: Havaintojen tekeminen, kuvallinen tuottaminen</a:t>
            </a:r>
          </a:p>
          <a:p>
            <a:pPr marL="0" indent="0" eaLnBrk="1" hangingPunct="1">
              <a:buNone/>
            </a:pPr>
            <a:r>
              <a:rPr lang="fi-FI" altLang="fi-FI" sz="15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   ja taiteen tuntemus sekä suhde ympäristöön</a:t>
            </a: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Char char="•"/>
            </a:pPr>
            <a:r>
              <a:rPr lang="fi-FI" altLang="fi-FI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Tunti- ja  jaksosuunnitelma</a:t>
            </a:r>
          </a:p>
        </p:txBody>
      </p:sp>
      <p:pic>
        <p:nvPicPr>
          <p:cNvPr id="4" name="Kuva 3" descr="Kuva, joka sisältää kohteen lelu&#10;&#10;Kuvaus luotu automaattisesti">
            <a:extLst>
              <a:ext uri="{FF2B5EF4-FFF2-40B4-BE49-F238E27FC236}">
                <a16:creationId xmlns:a16="http://schemas.microsoft.com/office/drawing/2014/main" id="{7966CF16-DF37-E049-A534-915E4E5879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8DF6BDAC-9820-984D-8E60-74991820B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400" y="2895600"/>
            <a:ext cx="711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4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57868A-DD23-6445-8D74-69B776C2D181}"/>
              </a:ext>
            </a:extLst>
          </p:cNvPr>
          <p:cNvSpPr/>
          <p:nvPr/>
        </p:nvSpPr>
        <p:spPr>
          <a:xfrm>
            <a:off x="304800" y="1003300"/>
            <a:ext cx="1178560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224B50"/>
                </a:solidFill>
                <a:latin typeface="Impact" panose="020B0806030902050204" pitchFamily="34" charset="0"/>
              </a:rPr>
              <a:t>MITÄ </a:t>
            </a:r>
            <a:r>
              <a:rPr lang="ja-JP" altLang="fi-FI" sz="3200">
                <a:solidFill>
                  <a:srgbClr val="224B50"/>
                </a:solidFill>
                <a:latin typeface="Impact" panose="020B0806030902050204" pitchFamily="34" charset="0"/>
              </a:rPr>
              <a:t>“</a:t>
            </a:r>
            <a:r>
              <a:rPr lang="fi-FI" altLang="ja-JP" sz="3200" dirty="0">
                <a:solidFill>
                  <a:srgbClr val="224B50"/>
                </a:solidFill>
                <a:latin typeface="Impact" panose="020B0806030902050204" pitchFamily="34" charset="0"/>
              </a:rPr>
              <a:t>HYVÄN</a:t>
            </a:r>
            <a:r>
              <a:rPr lang="ja-JP" altLang="fi-FI" sz="3200">
                <a:solidFill>
                  <a:srgbClr val="224B50"/>
                </a:solidFill>
                <a:latin typeface="Impact" panose="020B0806030902050204" pitchFamily="34" charset="0"/>
              </a:rPr>
              <a:t>”</a:t>
            </a:r>
            <a:r>
              <a:rPr lang="fi-FI" altLang="ja-JP" sz="3200" dirty="0">
                <a:solidFill>
                  <a:srgbClr val="224B50"/>
                </a:solidFill>
                <a:latin typeface="Impact" panose="020B0806030902050204" pitchFamily="34" charset="0"/>
              </a:rPr>
              <a:t> KUVATAIDEOPETTAJAN TULEE TIETÄÄ JA OSATA?</a:t>
            </a:r>
          </a:p>
          <a:p>
            <a:pPr>
              <a:lnSpc>
                <a:spcPct val="90000"/>
              </a:lnSpc>
            </a:pPr>
            <a:endParaRPr lang="fi-FI" altLang="ja-JP" sz="3200" dirty="0">
              <a:solidFill>
                <a:schemeClr val="accent5">
                  <a:lumMod val="10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chemeClr val="accent5">
                    <a:lumMod val="10000"/>
                  </a:schemeClr>
                </a:solidFill>
                <a:latin typeface="Century Gothic" panose="020B0502020202020204" pitchFamily="34" charset="0"/>
              </a:rPr>
              <a:t>	Mainitse jokin esimerkki aikaisemmalta esim. omalta kouluajalta.</a:t>
            </a:r>
          </a:p>
          <a:p>
            <a:pPr>
              <a:lnSpc>
                <a:spcPct val="90000"/>
              </a:lnSpc>
            </a:pPr>
            <a:endParaRPr lang="fi-FI" altLang="fi-FI" sz="3200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MIKÄ ESTÄÄ  </a:t>
            </a:r>
            <a:r>
              <a:rPr lang="fi-FI" altLang="ja-JP" sz="3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TAITEEN TAI LUOVAN ILMAISUN  OPETUKSESSA?</a:t>
            </a:r>
          </a:p>
          <a:p>
            <a:pPr>
              <a:lnSpc>
                <a:spcPct val="90000"/>
              </a:lnSpc>
            </a:pPr>
            <a:endParaRPr lang="fi-FI" altLang="ja-JP" sz="3200" dirty="0">
              <a:solidFill>
                <a:srgbClr val="8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latin typeface="Century Gothic" panose="020B0502020202020204" pitchFamily="34" charset="0"/>
              </a:rPr>
              <a:t>	</a:t>
            </a:r>
            <a:r>
              <a:rPr lang="fi-FI" altLang="fi-FI" sz="3200" dirty="0">
                <a:solidFill>
                  <a:schemeClr val="accent5">
                    <a:lumMod val="10000"/>
                  </a:schemeClr>
                </a:solidFill>
                <a:latin typeface="Century Gothic" panose="020B0502020202020204" pitchFamily="34" charset="0"/>
              </a:rPr>
              <a:t>Miten (kuva)taideopettaja voi tukea oppilaan omaa ajattelua. Joitakin esimerkkejä molemmista ääripäistä…</a:t>
            </a:r>
          </a:p>
        </p:txBody>
      </p:sp>
    </p:spTree>
    <p:extLst>
      <p:ext uri="{BB962C8B-B14F-4D97-AF65-F5344CB8AC3E}">
        <p14:creationId xmlns:p14="http://schemas.microsoft.com/office/powerpoint/2010/main" val="352952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C605DEEF-F9C1-6348-A2A0-69607B0E03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1041" y="0"/>
            <a:ext cx="9785959" cy="1182029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b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</a:br>
            <a: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LUOVUUDEN ARVIOINTITAPOJA</a:t>
            </a:r>
            <a:r>
              <a:rPr lang="fi-FI" sz="2400" dirty="0">
                <a:latin typeface="Impact" charset="0"/>
              </a:rPr>
              <a:t>	</a:t>
            </a:r>
            <a:r>
              <a:rPr lang="fi-FI" sz="2400" dirty="0">
                <a:latin typeface="Trebuchet MS" charset="0"/>
              </a:rPr>
              <a:t>                            </a:t>
            </a:r>
            <a:r>
              <a:rPr lang="fi-FI" sz="1200" dirty="0">
                <a:latin typeface="Century Gothic" charset="0"/>
              </a:rPr>
              <a:t>       2021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endParaRPr lang="fi-FI" dirty="0">
              <a:latin typeface="Trebuchet MS" charset="0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E21788C5-7DB6-3C43-A559-9D0F9AA6A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041" y="1629508"/>
            <a:ext cx="11098060" cy="4793517"/>
          </a:xfrm>
        </p:spPr>
        <p:txBody>
          <a:bodyPr/>
          <a:lstStyle/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LAAJENTAMINEN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uusi käyttötarkoitus jollekin</a:t>
            </a:r>
          </a:p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KEKSIMINEN </a:t>
            </a:r>
          </a:p>
          <a:p>
            <a:pPr algn="l"/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vrt. peli – leikki,  muotoilu – koulutaide  kultakausi – nykytaide.  luodaan kokonaan uutta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3. </a:t>
            </a: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RIKKOMINEN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väittämä tms.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4. </a:t>
            </a:r>
            <a:r>
              <a:rPr lang="fi-FI" altLang="fi-FI" dirty="0">
                <a:solidFill>
                  <a:srgbClr val="1F1F2E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ESTEETTINEN JÄRJESTELY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voi liittyä tietoisesti tai tiedostamatta </a:t>
            </a:r>
            <a:r>
              <a:rPr lang="fi-FI" altLang="fi-FI" sz="180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esim. arkeen </a:t>
            </a:r>
            <a:endParaRPr lang="fi-FI" altLang="fi-FI" sz="1800" dirty="0">
              <a:solidFill>
                <a:schemeClr val="tx1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ongelmanratkaisu -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opettaja</a:t>
            </a:r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4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vs.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oppilas</a:t>
            </a: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itseilmaisu –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lapsikeskeinen lähestyminen</a:t>
            </a:r>
          </a:p>
          <a:p>
            <a:pPr marL="514350" indent="-514350" algn="l"/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Lähde: Antero Salminen, Pääjalkainen 2005, Helena Sederholm,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Conversations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on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Finnish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Art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Education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20017</a:t>
            </a:r>
          </a:p>
          <a:p>
            <a:pPr marL="514350" indent="-514350" algn="l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035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865E110A-0815-F141-A62C-17E4CD6B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404814"/>
            <a:ext cx="10166349" cy="936625"/>
          </a:xfrm>
        </p:spPr>
        <p:txBody>
          <a:bodyPr/>
          <a:lstStyle/>
          <a:p>
            <a:pPr algn="l" eaLnBrk="1" hangingPunct="1"/>
            <a:r>
              <a:rPr lang="fi-FI" altLang="fi-FI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TAIDE OSANA YLEISTÄ KASVATUSTA </a:t>
            </a:r>
            <a:br>
              <a:rPr lang="fi-FI" altLang="fi-FI" sz="1400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r>
              <a:rPr lang="fi-FI" altLang="fi-FI" sz="14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							 Antti Lokka</a:t>
            </a:r>
            <a:endParaRPr lang="fi-FI" altLang="fi-FI" sz="1400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E2F7698D-7C9B-C14C-8AA5-73851675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1" y="1295400"/>
            <a:ext cx="995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20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viisi periaatetta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ongelmiin on useampi ratkaisu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on yhtä tärkeää kuin mitä</a:t>
            </a:r>
          </a:p>
          <a:p>
            <a:pPr marL="0" indent="0"/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   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sisäinen tyytyväisyys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endParaRPr lang="fi-FI" altLang="fi-FI" sz="3600" dirty="0">
              <a:solidFill>
                <a:srgbClr val="604A7B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asioita voidaan ilmaista ei-kirjallisesti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esteettinen kokemus ja yleinen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laatu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endParaRPr lang="fi-FI" altLang="fi-FI" sz="3600" dirty="0">
              <a:solidFill>
                <a:srgbClr val="604A7B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/>
            <a:endParaRPr lang="fi-FI" altLang="fi-FI" sz="3600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2004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80795B26-E9DB-F04D-9FCF-11E03ECC4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7043ABC-8C5C-A845-A378-1C355ACB6A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</a:blip>
          <a:stretch>
            <a:fillRect/>
          </a:stretch>
        </p:blipFill>
        <p:spPr>
          <a:xfrm>
            <a:off x="25402" y="1341439"/>
            <a:ext cx="12166598" cy="630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69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1">
            <a:extLst>
              <a:ext uri="{FF2B5EF4-FFF2-40B4-BE49-F238E27FC236}">
                <a16:creationId xmlns:a16="http://schemas.microsoft.com/office/drawing/2014/main" id="{D51BE91F-B3AB-6F46-9E61-58629FC860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900">
                <a:solidFill>
                  <a:srgbClr val="FF0000"/>
                </a:solidFill>
                <a:latin typeface="Helvetica" pitchFamily="2" charset="0"/>
              </a:rPr>
              <a:t>JYU. </a:t>
            </a:r>
            <a:r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t>Since 1863.</a:t>
            </a:r>
          </a:p>
        </p:txBody>
      </p:sp>
      <p:sp>
        <p:nvSpPr>
          <p:cNvPr id="35842" name="Slide Number Placeholder 2">
            <a:extLst>
              <a:ext uri="{FF2B5EF4-FFF2-40B4-BE49-F238E27FC236}">
                <a16:creationId xmlns:a16="http://schemas.microsoft.com/office/drawing/2014/main" id="{76F6B8CA-5EB0-BD4F-80E7-A759D581DB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F865A8-2234-9844-AB3F-41DED7A60A53}" type="slidenum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5843" name="Title 3">
            <a:extLst>
              <a:ext uri="{FF2B5EF4-FFF2-40B4-BE49-F238E27FC236}">
                <a16:creationId xmlns:a16="http://schemas.microsoft.com/office/drawing/2014/main" id="{4A12DB17-AC74-6B4F-A95C-9D4454E8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8176"/>
            <a:ext cx="7369175" cy="1019175"/>
          </a:xfrm>
        </p:spPr>
        <p:txBody>
          <a:bodyPr/>
          <a:lstStyle/>
          <a:p>
            <a:r>
              <a:rPr lang="en-US" altLang="fi-FI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MUODOSTA MAISEMA </a:t>
            </a:r>
            <a:r>
              <a:rPr lang="mr-IN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–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tehdään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……..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demolla</a:t>
            </a:r>
            <a:endParaRPr lang="en-US" altLang="fi-FI" sz="1800" dirty="0">
              <a:solidFill>
                <a:srgbClr val="9BBB59"/>
              </a:solidFill>
              <a:latin typeface="Impact" panose="020B080603090205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844" name="Content Placeholder 4">
            <a:extLst>
              <a:ext uri="{FF2B5EF4-FFF2-40B4-BE49-F238E27FC236}">
                <a16:creationId xmlns:a16="http://schemas.microsoft.com/office/drawing/2014/main" id="{9E185473-A24A-8147-AF11-666576C15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36700"/>
            <a:ext cx="8229600" cy="486568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fi-FI" sz="28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toisena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tehtävänä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piirrä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rajausaukkoa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hyödyntäen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perusmuodoilla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&amp;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vapaalla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kädellä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oma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tulkintasi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ikkunastasi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näkyvästä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maisemasta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viivapiirroksena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mahdollisuuksien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mukaan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voit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lisätä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2-3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tehosteväriä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piirrokseen</a:t>
            </a: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5845" name="Date Placeholder 5">
            <a:extLst>
              <a:ext uri="{FF2B5EF4-FFF2-40B4-BE49-F238E27FC236}">
                <a16:creationId xmlns:a16="http://schemas.microsoft.com/office/drawing/2014/main" id="{21EDD8C7-60AD-864B-9BC5-4180F06EF2C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2CC4C-50BF-0549-8139-123DFC24631B}" type="datetime1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24.2.2022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86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1957E43-9FC8-274A-9078-AAB417F4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 b="1">
                <a:solidFill>
                  <a:srgbClr val="FF0000"/>
                </a:solidFill>
              </a:rPr>
              <a:t>JYU. Since 1863.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598CA21-FB62-4E73-80D4-8AC2A05B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Kuva 5" descr="Kuva, joka sisältää kohteen teksti, piirtäminen, kartta&#10;&#10;Kuvaus luotu automaattisesti">
            <a:extLst>
              <a:ext uri="{FF2B5EF4-FFF2-40B4-BE49-F238E27FC236}">
                <a16:creationId xmlns:a16="http://schemas.microsoft.com/office/drawing/2014/main" id="{2898EC17-5E8F-274A-8AD4-C4391A44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3" y="0"/>
            <a:ext cx="8677656" cy="6508243"/>
          </a:xfrm>
          <a:prstGeom prst="rect">
            <a:avLst/>
          </a:prstGeom>
          <a:noFill/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29D00AD-4A86-42B5-8439-0A84E554C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9777139-6539-664C-9326-3CD2F25C3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FE3988A-0109-0B40-965D-9E0ED41EFEE4}" type="slidenum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fi-FI" sz="60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968668-2F0E-7A4E-B6D6-8469AAEA4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A8D66E-D4C1-438C-8B85-C19A0838289F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24.2.2022</a:t>
            </a:fld>
            <a:endParaRPr lang="fi-FI" sz="600"/>
          </a:p>
        </p:txBody>
      </p:sp>
      <p:pic>
        <p:nvPicPr>
          <p:cNvPr id="9" name="Kuva 8" descr="Kuva, joka sisältää kohteen rakennus, mies, oranssi, suuri&#10;&#10;Kuvaus luotu automaattisesti">
            <a:extLst>
              <a:ext uri="{FF2B5EF4-FFF2-40B4-BE49-F238E27FC236}">
                <a16:creationId xmlns:a16="http://schemas.microsoft.com/office/drawing/2014/main" id="{0DDE2990-E608-574B-B768-E29A57AB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1" y="-84384"/>
            <a:ext cx="4836587" cy="362240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8A3B7EB-F713-F24A-8A80-284F746DF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06684"/>
            <a:ext cx="4351797" cy="325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3268"/>
      </p:ext>
    </p:extLst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8C6851FC-BDE7-5C45-B9BF-4E59D057EB54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F4751D54-1BD4-5441-B78A-358C5DC524DF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CCF3B531-D1DE-B645-80E2-FA0A582605CD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3187</TotalTime>
  <Words>1464</Words>
  <Application>Microsoft Macintosh PowerPoint</Application>
  <PresentationFormat>Laajakuva</PresentationFormat>
  <Paragraphs>262</Paragraphs>
  <Slides>25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25</vt:i4>
      </vt:variant>
    </vt:vector>
  </HeadingPairs>
  <TitlesOfParts>
    <vt:vector size="38" baseType="lpstr">
      <vt:lpstr>Arial</vt:lpstr>
      <vt:lpstr>Calibri</vt:lpstr>
      <vt:lpstr>Century Gothic</vt:lpstr>
      <vt:lpstr>Gill Sans MT</vt:lpstr>
      <vt:lpstr>Helvetica</vt:lpstr>
      <vt:lpstr>Helvetica Neue</vt:lpstr>
      <vt:lpstr>Impact</vt:lpstr>
      <vt:lpstr>Noto Sans Symbols</vt:lpstr>
      <vt:lpstr>Palatino Linotype</vt:lpstr>
      <vt:lpstr>Trebuchet MS</vt:lpstr>
      <vt:lpstr>JYU Otsikkodiat</vt:lpstr>
      <vt:lpstr>JYU sisältö pohjat</vt:lpstr>
      <vt:lpstr>2_Mukautettu suunnittelumalli</vt:lpstr>
      <vt:lpstr>KUVATAIDE POMM1033  </vt:lpstr>
      <vt:lpstr>                          OPETUSSUUNNITELMA                                                                Antti Lokka 2022    </vt:lpstr>
      <vt:lpstr>TAIDEKASVATUS vs. KULTTUURIKASVATUS</vt:lpstr>
      <vt:lpstr>       KÄYTÄNNÖN TOIMINTA                                               2022 Antti Lokka </vt:lpstr>
      <vt:lpstr>PowerPoint-esitys</vt:lpstr>
      <vt:lpstr> LUOVUUDEN ARVIOINTITAPOJA                                    2021 Antti Lokka  </vt:lpstr>
      <vt:lpstr>TAIDE OSANA YLEISTÄ KASVATUSTA                     Antti Lokka</vt:lpstr>
      <vt:lpstr>MUODOSTA MAISEMA – tehdään …….. demolla</vt:lpstr>
      <vt:lpstr>PowerPoint-esitys</vt:lpstr>
      <vt:lpstr>                      AINEISTON SISÄLLÖNANALYYSI – TAIDEKUVA      - tehdään pienryhmissä</vt:lpstr>
      <vt:lpstr> Kuvantarkastelu tehtävä</vt:lpstr>
      <vt:lpstr>                                                       2022 Antti Lokka    </vt:lpstr>
      <vt:lpstr> PEDAGOGINEN TEHTÄVÄ 24.2. EP-POM </vt:lpstr>
      <vt:lpstr>MITÄ ARVIOIDAAN KUVATAITEESSA                                                           Antti Lokka 2021    </vt:lpstr>
      <vt:lpstr>  PALAUTE ja ARVIOINTI                                                  2021 Antti Lokka    </vt:lpstr>
      <vt:lpstr>                  PALAUTE ja ARVIOINTI            Antti Lokka    </vt:lpstr>
      <vt:lpstr> KUVATAITEEN OPPITUNNIN RAKENNE                                                                             </vt:lpstr>
      <vt:lpstr>                 2021 Antti Lokka</vt:lpstr>
      <vt:lpstr>MEDIAKASVATUS ja VISUAALINEN KULTTUURI</vt:lpstr>
      <vt:lpstr> TAIDEKASVATUS SUOMESSA</vt:lpstr>
      <vt:lpstr>TAIDEKASVATUKSEN PERIAATTEITA </vt:lpstr>
      <vt:lpstr>PowerPoint-esitys</vt:lpstr>
      <vt:lpstr>PowerPoint-esitys</vt:lpstr>
      <vt:lpstr>Lähteet, lisätietoa ja linkkejä</vt:lpstr>
      <vt:lpstr>KIITOS OSALLISTUJILLE!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KUVATAIDE CAMM5090 KOKKOLA </dc:title>
  <dc:subject/>
  <dc:creator>Lokka, Antti</dc:creator>
  <cp:keywords/>
  <dc:description/>
  <cp:lastModifiedBy>Microsoft Office User</cp:lastModifiedBy>
  <cp:revision>85</cp:revision>
  <dcterms:created xsi:type="dcterms:W3CDTF">2020-04-15T06:25:21Z</dcterms:created>
  <dcterms:modified xsi:type="dcterms:W3CDTF">2022-02-24T06:16:58Z</dcterms:modified>
  <cp:category/>
</cp:coreProperties>
</file>