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68" r:id="rId3"/>
    <p:sldId id="267" r:id="rId4"/>
    <p:sldId id="257" r:id="rId5"/>
    <p:sldId id="265" r:id="rId6"/>
    <p:sldId id="263" r:id="rId7"/>
    <p:sldId id="264" r:id="rId8"/>
    <p:sldId id="258" r:id="rId9"/>
    <p:sldId id="259" r:id="rId10"/>
    <p:sldId id="266" r:id="rId11"/>
    <p:sldId id="260" r:id="rId12"/>
    <p:sldId id="269" r:id="rId13"/>
    <p:sldId id="261" r:id="rId14"/>
    <p:sldId id="26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snapToGrid="0">
      <p:cViewPr varScale="1">
        <p:scale>
          <a:sx n="122" d="100"/>
          <a:sy n="122" d="100"/>
        </p:scale>
        <p:origin x="9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i-FI"/>
              <a:t>Muokkaa ots. perustyyl. napsautt.</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59063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i-FI"/>
              <a:t>Muokkaa ots. perustyyl. napsautt.</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46230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i-FI"/>
              <a:t>Muokkaa ots. perustyyl. napsautt.</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17408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i-FI"/>
              <a:t>Muokkaa ots. perustyyl. napsautt.</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57903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i-FI"/>
              <a:t>Muokkaa ots. perustyyl. napsautt.</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7735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i-FI"/>
              <a:t>Muokkaa ots. perustyyl. napsautt.</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3" name="Date Placeholder 2"/>
          <p:cNvSpPr>
            <a:spLocks noGrp="1"/>
          </p:cNvSpPr>
          <p:nvPr>
            <p:ph type="dt" sz="half" idx="10"/>
          </p:nvPr>
        </p:nvSpPr>
        <p:spPr/>
        <p:txBody>
          <a:bodyPr/>
          <a:lstStyle/>
          <a:p>
            <a:fld id="{48A87A34-81AB-432B-8DAE-1953F412C126}" type="datetimeFigureOut">
              <a:rPr lang="en-US" smtClean="0"/>
              <a:t>8/31/2020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65452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i-FI"/>
              <a:t>Muokkaa ots. perustyyl. napsautt.</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3" name="Date Placeholder 2"/>
          <p:cNvSpPr>
            <a:spLocks noGrp="1"/>
          </p:cNvSpPr>
          <p:nvPr>
            <p:ph type="dt" sz="half" idx="10"/>
          </p:nvPr>
        </p:nvSpPr>
        <p:spPr/>
        <p:txBody>
          <a:bodyPr/>
          <a:lstStyle/>
          <a:p>
            <a:fld id="{48A87A34-81AB-432B-8DAE-1953F412C126}" type="datetimeFigureOut">
              <a:rPr lang="en-US" smtClean="0"/>
              <a:t>8/31/2020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79470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a:t>Muokkaa ots. perustyyl. napsautt.</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83294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i-FI"/>
              <a:t>Muokkaa ots. perustyyl. napsautt.</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22834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a:t>Muokkaa ots. perustyyl. napsautt.</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28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i-FI"/>
              <a:t>Muokkaa ots. perustyyl. napsautt.</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48A87A34-81AB-432B-8DAE-1953F412C126}"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2997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i-FI"/>
              <a:t>Muokkaa ots. perustyyl. napsautt.</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658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i-FI"/>
              <a:t>Muokkaa ots. perustyyl. napsautt.</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2" name="Content Placeholder 3"/>
          <p:cNvSpPr>
            <a:spLocks noGrp="1"/>
          </p:cNvSpPr>
          <p:nvPr>
            <p:ph sz="quarter" idx="13"/>
          </p:nvPr>
        </p:nvSpPr>
        <p:spPr>
          <a:xfrm>
            <a:off x="913774" y="3051012"/>
            <a:ext cx="5106027" cy="274018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3" name="Content Placeholder 5"/>
          <p:cNvSpPr>
            <a:spLocks noGrp="1"/>
          </p:cNvSpPr>
          <p:nvPr>
            <p:ph sz="quarter" idx="14"/>
          </p:nvPr>
        </p:nvSpPr>
        <p:spPr>
          <a:xfrm>
            <a:off x="6172200" y="3051012"/>
            <a:ext cx="5105401" cy="274018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64298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9727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8/31/2020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91473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i-FI"/>
              <a:t>Muokkaa ots. perustyyl. napsautt.</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2813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i-FI"/>
              <a:t>Muokkaa ots. perustyyl. napsautt.</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61440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8/31/2020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8509858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tunneetsivat3.oph.oodles.fi/" TargetMode="External"/><Relationship Id="rId2" Type="http://schemas.openxmlformats.org/officeDocument/2006/relationships/hyperlink" Target="https://www.youtube.com/watch?v=_DYLaxwNcA8"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JFDAoFN2ndY&amp;list=RDJFDAoFN2ndY&amp;start_radio=1" TargetMode="External"/><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https://www.youtube.com/watch?v=X_B5aiW66vQ" TargetMode="External"/><Relationship Id="rId4" Type="http://schemas.openxmlformats.org/officeDocument/2006/relationships/hyperlink" Target="https://yle.fi/aihe/artikkeli/2018/08/13/ala-reima-rajahd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ww.youtube.com/embed/XfRksXWQeps?feature=oembed" TargetMode="External"/><Relationship Id="rId4" Type="http://schemas.openxmlformats.org/officeDocument/2006/relationships/hyperlink" Target="https://www.youtube.com/watch?v=XfRksXWQep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UFhWLtIRmzw?feature=oembed" TargetMode="External"/><Relationship Id="rId4" Type="http://schemas.openxmlformats.org/officeDocument/2006/relationships/hyperlink" Target="https://www.youtube.com/watch?v=UFhWLtIRmzw"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889CA8-D6A7-4D96-BDA7-FE9A76E13030}"/>
              </a:ext>
            </a:extLst>
          </p:cNvPr>
          <p:cNvSpPr>
            <a:spLocks noGrp="1"/>
          </p:cNvSpPr>
          <p:nvPr>
            <p:ph type="ctrTitle"/>
          </p:nvPr>
        </p:nvSpPr>
        <p:spPr/>
        <p:txBody>
          <a:bodyPr/>
          <a:lstStyle/>
          <a:p>
            <a:r>
              <a:rPr lang="fi-FI" dirty="0"/>
              <a:t>Mitä on tunteet ja tunteiden ilmaisu?</a:t>
            </a:r>
          </a:p>
        </p:txBody>
      </p:sp>
      <p:sp>
        <p:nvSpPr>
          <p:cNvPr id="3" name="Alaotsikko 2">
            <a:extLst>
              <a:ext uri="{FF2B5EF4-FFF2-40B4-BE49-F238E27FC236}">
                <a16:creationId xmlns:a16="http://schemas.microsoft.com/office/drawing/2014/main" id="{3FC051F1-D40E-4D2C-B5A1-38D7D5A73E75}"/>
              </a:ext>
            </a:extLst>
          </p:cNvPr>
          <p:cNvSpPr>
            <a:spLocks noGrp="1"/>
          </p:cNvSpPr>
          <p:nvPr>
            <p:ph type="subTitle" idx="1"/>
          </p:nvPr>
        </p:nvSpPr>
        <p:spPr/>
        <p:txBody>
          <a:bodyPr/>
          <a:lstStyle/>
          <a:p>
            <a:r>
              <a:rPr lang="fi-FI" dirty="0"/>
              <a:t>Tunnekasvatus 010920</a:t>
            </a:r>
          </a:p>
        </p:txBody>
      </p:sp>
    </p:spTree>
    <p:extLst>
      <p:ext uri="{BB962C8B-B14F-4D97-AF65-F5344CB8AC3E}">
        <p14:creationId xmlns:p14="http://schemas.microsoft.com/office/powerpoint/2010/main" val="3208961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valokuva, poseeraaminen, henkilö, ryhmä&#10;&#10;Kuvaus luotu automaattisesti">
            <a:extLst>
              <a:ext uri="{FF2B5EF4-FFF2-40B4-BE49-F238E27FC236}">
                <a16:creationId xmlns:a16="http://schemas.microsoft.com/office/drawing/2014/main" id="{39CC7CF4-E1EB-492F-BBF3-4CEF80CE7951}"/>
              </a:ext>
            </a:extLst>
          </p:cNvPr>
          <p:cNvPicPr>
            <a:picLocks noChangeAspect="1"/>
          </p:cNvPicPr>
          <p:nvPr/>
        </p:nvPicPr>
        <p:blipFill>
          <a:blip r:embed="rId2"/>
          <a:stretch>
            <a:fillRect/>
          </a:stretch>
        </p:blipFill>
        <p:spPr>
          <a:xfrm>
            <a:off x="2667000" y="0"/>
            <a:ext cx="6858000" cy="6858000"/>
          </a:xfrm>
          <a:prstGeom prst="rect">
            <a:avLst/>
          </a:prstGeom>
        </p:spPr>
      </p:pic>
      <p:sp>
        <p:nvSpPr>
          <p:cNvPr id="2" name="Tekstiruutu 1">
            <a:extLst>
              <a:ext uri="{FF2B5EF4-FFF2-40B4-BE49-F238E27FC236}">
                <a16:creationId xmlns:a16="http://schemas.microsoft.com/office/drawing/2014/main" id="{77004C2C-66C0-48A8-AB47-4C01201F622D}"/>
              </a:ext>
            </a:extLst>
          </p:cNvPr>
          <p:cNvSpPr txBox="1"/>
          <p:nvPr/>
        </p:nvSpPr>
        <p:spPr>
          <a:xfrm>
            <a:off x="617415" y="1143055"/>
            <a:ext cx="1969477" cy="1877437"/>
          </a:xfrm>
          <a:prstGeom prst="rect">
            <a:avLst/>
          </a:prstGeom>
          <a:noFill/>
        </p:spPr>
        <p:txBody>
          <a:bodyPr wrap="square" rtlCol="0">
            <a:spAutoFit/>
          </a:bodyPr>
          <a:lstStyle/>
          <a:p>
            <a:r>
              <a:rPr lang="fi-FI" dirty="0"/>
              <a:t>VIHA:</a:t>
            </a:r>
          </a:p>
          <a:p>
            <a:r>
              <a:rPr lang="fi-FI" sz="1400" dirty="0"/>
              <a:t>Antaa rohkeutta itsemme tai toisen puolustautumiseen. Saamme sisua toimia ja mennä eteenpäin. Puolustaa meille jotakin tärkeää.</a:t>
            </a:r>
          </a:p>
        </p:txBody>
      </p:sp>
      <p:sp>
        <p:nvSpPr>
          <p:cNvPr id="4" name="Tekstiruutu 3">
            <a:extLst>
              <a:ext uri="{FF2B5EF4-FFF2-40B4-BE49-F238E27FC236}">
                <a16:creationId xmlns:a16="http://schemas.microsoft.com/office/drawing/2014/main" id="{DDE06C6B-648D-4524-9374-D183AA53973F}"/>
              </a:ext>
            </a:extLst>
          </p:cNvPr>
          <p:cNvSpPr txBox="1"/>
          <p:nvPr/>
        </p:nvSpPr>
        <p:spPr>
          <a:xfrm>
            <a:off x="10058400" y="773723"/>
            <a:ext cx="1836615" cy="2092881"/>
          </a:xfrm>
          <a:prstGeom prst="rect">
            <a:avLst/>
          </a:prstGeom>
          <a:noFill/>
        </p:spPr>
        <p:txBody>
          <a:bodyPr wrap="square" rtlCol="0">
            <a:spAutoFit/>
          </a:bodyPr>
          <a:lstStyle/>
          <a:p>
            <a:r>
              <a:rPr lang="fi-FI" dirty="0"/>
              <a:t>PELKO:</a:t>
            </a:r>
          </a:p>
          <a:p>
            <a:r>
              <a:rPr lang="fi-FI" sz="1400" dirty="0"/>
              <a:t>Auttaa vaaratilanteissa hälyttämällä uhasta. Saa meidät suojautumaan ja suuntaamaan kohti turvaa. Elämää ylläpitävä ja suojaava tunne.</a:t>
            </a:r>
          </a:p>
        </p:txBody>
      </p:sp>
      <p:sp>
        <p:nvSpPr>
          <p:cNvPr id="5" name="Tekstiruutu 4">
            <a:extLst>
              <a:ext uri="{FF2B5EF4-FFF2-40B4-BE49-F238E27FC236}">
                <a16:creationId xmlns:a16="http://schemas.microsoft.com/office/drawing/2014/main" id="{30178F0F-DA51-429E-8A7D-3A375DF09A03}"/>
              </a:ext>
            </a:extLst>
          </p:cNvPr>
          <p:cNvSpPr txBox="1"/>
          <p:nvPr/>
        </p:nvSpPr>
        <p:spPr>
          <a:xfrm>
            <a:off x="84015" y="3020492"/>
            <a:ext cx="1344246" cy="2031325"/>
          </a:xfrm>
          <a:prstGeom prst="rect">
            <a:avLst/>
          </a:prstGeom>
          <a:noFill/>
        </p:spPr>
        <p:txBody>
          <a:bodyPr wrap="square" rtlCol="0">
            <a:spAutoFit/>
          </a:bodyPr>
          <a:lstStyle/>
          <a:p>
            <a:r>
              <a:rPr lang="fi-FI" dirty="0"/>
              <a:t>ILO:</a:t>
            </a:r>
          </a:p>
          <a:p>
            <a:r>
              <a:rPr lang="fi-FI" sz="1200" dirty="0"/>
              <a:t>Kannustaa meitä tekemään asioita itsemme ja muiden hyväksi. Auttaa palautumaan stressaavista tilanteista. Näyttää suunnan jota kohti kulkea.</a:t>
            </a:r>
          </a:p>
        </p:txBody>
      </p:sp>
      <p:sp>
        <p:nvSpPr>
          <p:cNvPr id="7" name="Tekstiruutu 6">
            <a:extLst>
              <a:ext uri="{FF2B5EF4-FFF2-40B4-BE49-F238E27FC236}">
                <a16:creationId xmlns:a16="http://schemas.microsoft.com/office/drawing/2014/main" id="{ED39AD65-974C-405E-A16C-8487D724E9D1}"/>
              </a:ext>
            </a:extLst>
          </p:cNvPr>
          <p:cNvSpPr txBox="1"/>
          <p:nvPr/>
        </p:nvSpPr>
        <p:spPr>
          <a:xfrm>
            <a:off x="10595527" y="2698735"/>
            <a:ext cx="1398953" cy="2585323"/>
          </a:xfrm>
          <a:prstGeom prst="rect">
            <a:avLst/>
          </a:prstGeom>
          <a:noFill/>
        </p:spPr>
        <p:txBody>
          <a:bodyPr wrap="square" rtlCol="0">
            <a:spAutoFit/>
          </a:bodyPr>
          <a:lstStyle/>
          <a:p>
            <a:r>
              <a:rPr lang="fi-FI" dirty="0"/>
              <a:t>SURU:</a:t>
            </a:r>
          </a:p>
          <a:p>
            <a:r>
              <a:rPr lang="fi-FI" sz="1200" dirty="0"/>
              <a:t>Auttaa luopumaan jostakin tärkeästä ja suuntaamaan uutta kohti. Pysäyttää ja kutsuu olemisen tilaan. Auttaa elämänarvojen kirkastamisessa. Suruun suostuessa avautuu teitä iloon ja rakkauteen.</a:t>
            </a:r>
          </a:p>
        </p:txBody>
      </p:sp>
      <p:sp>
        <p:nvSpPr>
          <p:cNvPr id="8" name="Tekstiruutu 7">
            <a:extLst>
              <a:ext uri="{FF2B5EF4-FFF2-40B4-BE49-F238E27FC236}">
                <a16:creationId xmlns:a16="http://schemas.microsoft.com/office/drawing/2014/main" id="{75C27252-D9E9-4D29-BFA2-BE7442E9372D}"/>
              </a:ext>
            </a:extLst>
          </p:cNvPr>
          <p:cNvSpPr txBox="1"/>
          <p:nvPr/>
        </p:nvSpPr>
        <p:spPr>
          <a:xfrm>
            <a:off x="9700846" y="5227342"/>
            <a:ext cx="1484742" cy="1508105"/>
          </a:xfrm>
          <a:prstGeom prst="rect">
            <a:avLst/>
          </a:prstGeom>
          <a:noFill/>
        </p:spPr>
        <p:txBody>
          <a:bodyPr wrap="square" rtlCol="0">
            <a:spAutoFit/>
          </a:bodyPr>
          <a:lstStyle/>
          <a:p>
            <a:r>
              <a:rPr lang="fi-FI" dirty="0"/>
              <a:t>RAKKAUS:</a:t>
            </a:r>
          </a:p>
          <a:p>
            <a:r>
              <a:rPr lang="fi-FI" sz="1400" dirty="0"/>
              <a:t>Kertoo kiintymyksestä ja ihastumisesta johonkin.</a:t>
            </a:r>
          </a:p>
          <a:p>
            <a:endParaRPr lang="fi-FI" dirty="0"/>
          </a:p>
        </p:txBody>
      </p:sp>
      <p:sp>
        <p:nvSpPr>
          <p:cNvPr id="9" name="Tekstiruutu 8">
            <a:extLst>
              <a:ext uri="{FF2B5EF4-FFF2-40B4-BE49-F238E27FC236}">
                <a16:creationId xmlns:a16="http://schemas.microsoft.com/office/drawing/2014/main" id="{27B2249D-DA2B-43D5-91EB-28EAB9C26262}"/>
              </a:ext>
            </a:extLst>
          </p:cNvPr>
          <p:cNvSpPr txBox="1"/>
          <p:nvPr/>
        </p:nvSpPr>
        <p:spPr>
          <a:xfrm>
            <a:off x="1428261" y="4525107"/>
            <a:ext cx="1062893" cy="2154436"/>
          </a:xfrm>
          <a:prstGeom prst="rect">
            <a:avLst/>
          </a:prstGeom>
          <a:noFill/>
        </p:spPr>
        <p:txBody>
          <a:bodyPr wrap="square" rtlCol="0">
            <a:spAutoFit/>
          </a:bodyPr>
          <a:lstStyle/>
          <a:p>
            <a:r>
              <a:rPr lang="fi-FI" dirty="0"/>
              <a:t>HÄMMÄSTYS: </a:t>
            </a:r>
            <a:r>
              <a:rPr lang="fi-FI" sz="1400" dirty="0"/>
              <a:t>ohjaa hankkimaan varmuutta ja selkeyttä </a:t>
            </a:r>
            <a:r>
              <a:rPr lang="fi-FI" sz="1400" dirty="0" err="1"/>
              <a:t>esim</a:t>
            </a:r>
            <a:r>
              <a:rPr lang="fi-FI" sz="1400" dirty="0"/>
              <a:t> ymmärrystä jostakin.</a:t>
            </a:r>
          </a:p>
        </p:txBody>
      </p:sp>
    </p:spTree>
    <p:extLst>
      <p:ext uri="{BB962C8B-B14F-4D97-AF65-F5344CB8AC3E}">
        <p14:creationId xmlns:p14="http://schemas.microsoft.com/office/powerpoint/2010/main" val="2408870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4B1E8F-9DD4-461B-BA89-FDFAF05E56DD}"/>
              </a:ext>
            </a:extLst>
          </p:cNvPr>
          <p:cNvSpPr>
            <a:spLocks noGrp="1"/>
          </p:cNvSpPr>
          <p:nvPr>
            <p:ph type="title"/>
          </p:nvPr>
        </p:nvSpPr>
        <p:spPr>
          <a:xfrm>
            <a:off x="913776" y="618517"/>
            <a:ext cx="10098102" cy="733545"/>
          </a:xfrm>
        </p:spPr>
        <p:txBody>
          <a:bodyPr/>
          <a:lstStyle/>
          <a:p>
            <a:r>
              <a:rPr lang="fi-FI" dirty="0"/>
              <a:t>Tunteiden ilmaisu ja hallinta</a:t>
            </a:r>
          </a:p>
        </p:txBody>
      </p:sp>
      <p:sp>
        <p:nvSpPr>
          <p:cNvPr id="3" name="Sisällön paikkamerkki 2">
            <a:extLst>
              <a:ext uri="{FF2B5EF4-FFF2-40B4-BE49-F238E27FC236}">
                <a16:creationId xmlns:a16="http://schemas.microsoft.com/office/drawing/2014/main" id="{B9F48256-F473-4AD0-93A5-06A7124C5DC9}"/>
              </a:ext>
            </a:extLst>
          </p:cNvPr>
          <p:cNvSpPr>
            <a:spLocks noGrp="1"/>
          </p:cNvSpPr>
          <p:nvPr>
            <p:ph sz="quarter" idx="13"/>
          </p:nvPr>
        </p:nvSpPr>
        <p:spPr>
          <a:xfrm>
            <a:off x="969108" y="1211386"/>
            <a:ext cx="10488246" cy="4837722"/>
          </a:xfrm>
        </p:spPr>
        <p:txBody>
          <a:bodyPr>
            <a:normAutofit fontScale="85000" lnSpcReduction="10000"/>
          </a:bodyPr>
          <a:lstStyle/>
          <a:p>
            <a:r>
              <a:rPr lang="fi-FI" dirty="0"/>
              <a:t>Tunneilmaisu: </a:t>
            </a:r>
          </a:p>
          <a:p>
            <a:pPr marL="0" indent="0">
              <a:buNone/>
            </a:pPr>
            <a:r>
              <a:rPr lang="fi-FI" dirty="0"/>
              <a:t>     • kykyä tuoda julki ne tunteet, jotka tarvitsevat ilmaisua</a:t>
            </a:r>
          </a:p>
          <a:p>
            <a:pPr marL="0" indent="0">
              <a:buNone/>
            </a:pPr>
            <a:r>
              <a:rPr lang="fi-FI" dirty="0"/>
              <a:t>     • kyky näyttää myönteiset tunteet ja kanavoida hankalammat tunteet niin, että ne eivät ole 	vahingollisia</a:t>
            </a:r>
          </a:p>
          <a:p>
            <a:r>
              <a:rPr lang="fi-FI" dirty="0"/>
              <a:t>Kyky havaita ja tiedostaa omia tunteita </a:t>
            </a:r>
            <a:r>
              <a:rPr lang="fi-FI" dirty="0">
                <a:sym typeface="Wingdings" panose="05000000000000000000" pitchFamily="2" charset="2"/>
              </a:rPr>
              <a:t></a:t>
            </a:r>
            <a:r>
              <a:rPr lang="fi-FI" dirty="0"/>
              <a:t> tunnetaitojen ja itsetuntemuksen perusta</a:t>
            </a:r>
          </a:p>
          <a:p>
            <a:r>
              <a:rPr lang="fi-FI" dirty="0"/>
              <a:t>Tunnistaminen ja ilmaiseminen helpottavat omaa oloa ja auttavat ymmärtämään omaa itseä ja omaa toimintaa paremmin </a:t>
            </a:r>
          </a:p>
          <a:p>
            <a:r>
              <a:rPr lang="fi-FI" dirty="0"/>
              <a:t>Tunteiden ymmärtämisen kautta kyky nähdä niiden syitä ja seurauksia</a:t>
            </a:r>
          </a:p>
          <a:p>
            <a:r>
              <a:rPr lang="fi-FI" dirty="0"/>
              <a:t>Tunteet tuntuvat kaikkien aistien kautta. </a:t>
            </a:r>
          </a:p>
          <a:p>
            <a:r>
              <a:rPr lang="fi-FI" dirty="0"/>
              <a:t>Toisen ihmisen ilmeestä voi nähdä, miltä hänestä tuntuu, vaikka ei tiedä syytä. Ilme on sanaton viesti tunteesta. Esim. hymy</a:t>
            </a:r>
          </a:p>
          <a:p>
            <a:r>
              <a:rPr lang="fi-FI" dirty="0"/>
              <a:t>Tunteiden ilmaisu on kulttuurisidonnaista vaikkakin jotkin perustunteiden ilmeet ovat yleismaailmallisia</a:t>
            </a:r>
          </a:p>
          <a:p>
            <a:endParaRPr lang="fi-FI" dirty="0">
              <a:sym typeface="Wingdings" panose="05000000000000000000" pitchFamily="2" charset="2"/>
            </a:endParaRPr>
          </a:p>
          <a:p>
            <a:endParaRPr lang="fi-FI" dirty="0"/>
          </a:p>
        </p:txBody>
      </p:sp>
    </p:spTree>
    <p:extLst>
      <p:ext uri="{BB962C8B-B14F-4D97-AF65-F5344CB8AC3E}">
        <p14:creationId xmlns:p14="http://schemas.microsoft.com/office/powerpoint/2010/main" val="4138938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CEDAB0A2-AFBB-46BE-B24A-4B0EEDED45CF}"/>
              </a:ext>
            </a:extLst>
          </p:cNvPr>
          <p:cNvSpPr txBox="1"/>
          <p:nvPr/>
        </p:nvSpPr>
        <p:spPr>
          <a:xfrm>
            <a:off x="2149231" y="1359877"/>
            <a:ext cx="184731" cy="369332"/>
          </a:xfrm>
          <a:prstGeom prst="rect">
            <a:avLst/>
          </a:prstGeom>
          <a:noFill/>
        </p:spPr>
        <p:txBody>
          <a:bodyPr wrap="square" rtlCol="0">
            <a:spAutoFit/>
          </a:bodyPr>
          <a:lstStyle/>
          <a:p>
            <a:endParaRPr lang="fi-FI" dirty="0"/>
          </a:p>
        </p:txBody>
      </p:sp>
      <p:sp>
        <p:nvSpPr>
          <p:cNvPr id="6" name="Suorakulmio 5">
            <a:extLst>
              <a:ext uri="{FF2B5EF4-FFF2-40B4-BE49-F238E27FC236}">
                <a16:creationId xmlns:a16="http://schemas.microsoft.com/office/drawing/2014/main" id="{A667A020-D538-4B01-9D7E-35CADDF87796}"/>
              </a:ext>
            </a:extLst>
          </p:cNvPr>
          <p:cNvSpPr/>
          <p:nvPr/>
        </p:nvSpPr>
        <p:spPr>
          <a:xfrm>
            <a:off x="1204279" y="923602"/>
            <a:ext cx="9783442" cy="5010795"/>
          </a:xfrm>
          <a:prstGeom prst="rect">
            <a:avLst/>
          </a:prstGeom>
        </p:spPr>
        <p:txBody>
          <a:bodyPr wrap="square">
            <a:spAutoFit/>
          </a:bodyPr>
          <a:lstStyle/>
          <a:p>
            <a:pPr marL="228600" lvl="0" indent="-228600" defTabSz="914400">
              <a:lnSpc>
                <a:spcPct val="120000"/>
              </a:lnSpc>
              <a:spcBef>
                <a:spcPts val="1000"/>
              </a:spcBef>
              <a:buClr>
                <a:prstClr val="black"/>
              </a:buClr>
              <a:buFont typeface="Arial" panose="020B0604020202020204" pitchFamily="34" charset="0"/>
              <a:buChar char="•"/>
            </a:pPr>
            <a:r>
              <a:rPr lang="fi-FI" sz="2000" cap="all" dirty="0">
                <a:solidFill>
                  <a:prstClr val="black"/>
                </a:solidFill>
              </a:rPr>
              <a:t>tunteilla on suuri vaikutus työn ja toimintojen sujumiseen </a:t>
            </a:r>
            <a:r>
              <a:rPr lang="fi-FI" sz="2000" cap="all" dirty="0">
                <a:solidFill>
                  <a:prstClr val="black"/>
                </a:solidFill>
                <a:sym typeface="Wingdings" panose="05000000000000000000" pitchFamily="2" charset="2"/>
              </a:rPr>
              <a:t> positiivinen ajattelutapa ja asenne auttavat</a:t>
            </a:r>
          </a:p>
          <a:p>
            <a:pPr marL="228600" lvl="0" indent="-228600" defTabSz="914400">
              <a:lnSpc>
                <a:spcPct val="120000"/>
              </a:lnSpc>
              <a:spcBef>
                <a:spcPts val="1000"/>
              </a:spcBef>
              <a:buClr>
                <a:prstClr val="black"/>
              </a:buClr>
              <a:buFont typeface="Arial" panose="020B0604020202020204" pitchFamily="34" charset="0"/>
              <a:buChar char="•"/>
            </a:pPr>
            <a:r>
              <a:rPr lang="fi-FI" sz="2000" cap="all" dirty="0">
                <a:solidFill>
                  <a:prstClr val="black"/>
                </a:solidFill>
                <a:sym typeface="Wingdings" panose="05000000000000000000" pitchFamily="2" charset="2"/>
              </a:rPr>
              <a:t>Tunteiden hallinta on tunteiden sietämistä ja säätelyä:  kyky paloitella tunteet itselle tai tilanteeseen nähden sopiviksi</a:t>
            </a:r>
          </a:p>
          <a:p>
            <a:pPr marL="228600" lvl="0" indent="-228600" defTabSz="914400">
              <a:lnSpc>
                <a:spcPct val="120000"/>
              </a:lnSpc>
              <a:spcBef>
                <a:spcPts val="1000"/>
              </a:spcBef>
              <a:buClr>
                <a:prstClr val="black"/>
              </a:buClr>
              <a:buFont typeface="Arial" panose="020B0604020202020204" pitchFamily="34" charset="0"/>
              <a:buChar char="•"/>
            </a:pPr>
            <a:r>
              <a:rPr lang="fi-FI" sz="2000" cap="all" dirty="0">
                <a:solidFill>
                  <a:prstClr val="black"/>
                </a:solidFill>
              </a:rPr>
              <a:t>Kyky säädellä omia tunteita rakentaa positiivista minäkuvaa, lisää itseluottamusta ja lisää tavoitteellisen toiminnan mahdollisuuksia</a:t>
            </a:r>
          </a:p>
          <a:p>
            <a:pPr marL="228600" lvl="0" indent="-228600" defTabSz="914400">
              <a:lnSpc>
                <a:spcPct val="120000"/>
              </a:lnSpc>
              <a:spcBef>
                <a:spcPts val="1000"/>
              </a:spcBef>
              <a:buClr>
                <a:prstClr val="black"/>
              </a:buClr>
              <a:buFont typeface="Arial" panose="020B0604020202020204" pitchFamily="34" charset="0"/>
              <a:buChar char="•"/>
            </a:pPr>
            <a:r>
              <a:rPr lang="fi-FI" sz="2000" cap="all" dirty="0">
                <a:solidFill>
                  <a:prstClr val="black"/>
                </a:solidFill>
              </a:rPr>
              <a:t>Itsehillintää tarvitaan tunteiden ja tunnekuohujen hallitsemiseksi. Se on kykyä säädellä ja hallita omaa käytöstä.  Itsehillintä on tärkeä osa omien tunteiden säätelyä. Mielihalujen ja impulssien säätelyssä tarvitaan taitoa erottaa todelliset tarpeet mielihaluista. </a:t>
            </a:r>
          </a:p>
          <a:p>
            <a:pPr marL="228600" lvl="0" indent="-228600" defTabSz="914400">
              <a:lnSpc>
                <a:spcPct val="120000"/>
              </a:lnSpc>
              <a:spcBef>
                <a:spcPts val="1000"/>
              </a:spcBef>
              <a:buClr>
                <a:prstClr val="black"/>
              </a:buClr>
              <a:buFont typeface="Arial" panose="020B0604020202020204" pitchFamily="34" charset="0"/>
              <a:buChar char="•"/>
            </a:pPr>
            <a:r>
              <a:rPr lang="fi-FI" sz="2000" cap="all" dirty="0">
                <a:solidFill>
                  <a:prstClr val="black"/>
                </a:solidFill>
              </a:rPr>
              <a:t>Perustarpeiden ja myös muiden tarpeiden huomaaminen ja niiden tyydyttäminen on keskeinen tunnetaito.</a:t>
            </a:r>
          </a:p>
        </p:txBody>
      </p:sp>
    </p:spTree>
    <p:extLst>
      <p:ext uri="{BB962C8B-B14F-4D97-AF65-F5344CB8AC3E}">
        <p14:creationId xmlns:p14="http://schemas.microsoft.com/office/powerpoint/2010/main" val="1095394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D66752-6AD7-4DF1-9AD4-88CD1A5A214D}"/>
              </a:ext>
            </a:extLst>
          </p:cNvPr>
          <p:cNvSpPr>
            <a:spLocks noGrp="1"/>
          </p:cNvSpPr>
          <p:nvPr>
            <p:ph type="title"/>
          </p:nvPr>
        </p:nvSpPr>
        <p:spPr/>
        <p:txBody>
          <a:bodyPr/>
          <a:lstStyle/>
          <a:p>
            <a:r>
              <a:rPr lang="fi-FI" dirty="0"/>
              <a:t>Itsenäisen työskentelyn tehtävät</a:t>
            </a:r>
          </a:p>
        </p:txBody>
      </p:sp>
      <p:sp>
        <p:nvSpPr>
          <p:cNvPr id="3" name="Sisällön paikkamerkki 2">
            <a:extLst>
              <a:ext uri="{FF2B5EF4-FFF2-40B4-BE49-F238E27FC236}">
                <a16:creationId xmlns:a16="http://schemas.microsoft.com/office/drawing/2014/main" id="{7BB903D9-AC85-4603-9BF6-0853AA8581CB}"/>
              </a:ext>
            </a:extLst>
          </p:cNvPr>
          <p:cNvSpPr>
            <a:spLocks noGrp="1"/>
          </p:cNvSpPr>
          <p:nvPr>
            <p:ph sz="quarter" idx="13"/>
          </p:nvPr>
        </p:nvSpPr>
        <p:spPr/>
        <p:txBody>
          <a:bodyPr>
            <a:normAutofit fontScale="85000" lnSpcReduction="10000"/>
          </a:bodyPr>
          <a:lstStyle/>
          <a:p>
            <a:r>
              <a:rPr lang="fi-FI" dirty="0"/>
              <a:t>Tunteiden värikoodit : </a:t>
            </a:r>
            <a:r>
              <a:rPr lang="fi-FI" sz="1600" b="1" i="1" dirty="0"/>
              <a:t>suunnittele seuraaville omille tunteille sopiva väri. </a:t>
            </a:r>
          </a:p>
          <a:p>
            <a:pPr marL="0" indent="0">
              <a:buNone/>
            </a:pPr>
            <a:r>
              <a:rPr lang="fi-FI" dirty="0"/>
              <a:t>1.Iloinen/onnellinen  2. kiukkuinen/ärtyisä  3. surullinen/mieli maassa  4. väsynyt/apaattinen  5. rauhallinen/tasapainoinen/seesteinen</a:t>
            </a:r>
          </a:p>
          <a:p>
            <a:pPr marL="0" indent="0">
              <a:buNone/>
            </a:pPr>
            <a:r>
              <a:rPr lang="fi-FI" sz="1600" b="1" i="1" dirty="0"/>
              <a:t>Kirjoita nämä itsellesi ylös. Käytämme näitä myöhemmin</a:t>
            </a:r>
            <a:r>
              <a:rPr lang="fi-FI" i="1" dirty="0"/>
              <a:t>.</a:t>
            </a:r>
          </a:p>
          <a:p>
            <a:r>
              <a:rPr lang="fi-FI" dirty="0"/>
              <a:t>Katso Mitä on tunnetaidot? – video  </a:t>
            </a:r>
            <a:r>
              <a:rPr lang="fi-FI" b="1" u="sng" dirty="0">
                <a:hlinkClick r:id="rId2"/>
              </a:rPr>
              <a:t>https://www.youtube.com/watch?v=_DYLaxwNcA8</a:t>
            </a:r>
            <a:endParaRPr lang="fi-FI" b="1" u="sng" dirty="0"/>
          </a:p>
          <a:p>
            <a:pPr marL="0" indent="0">
              <a:buNone/>
            </a:pPr>
            <a:r>
              <a:rPr lang="fi-FI" sz="1600" b="1" i="1" dirty="0"/>
              <a:t> Poimi videolta ohjaajan työn kannalta tärkeitä vinkkejä </a:t>
            </a:r>
            <a:r>
              <a:rPr lang="fi-FI" sz="1600" b="1" i="1" dirty="0" err="1"/>
              <a:t>vuorovaikiutustilanteisiin</a:t>
            </a:r>
            <a:r>
              <a:rPr lang="fi-FI" sz="1600" b="1" i="1" dirty="0"/>
              <a:t>. Kirjaa vinkit itsellesi    ylös. Palataan näihin vinkkeihin perjantaina 11.9.</a:t>
            </a:r>
          </a:p>
          <a:p>
            <a:r>
              <a:rPr lang="fi-FI" sz="1900" dirty="0"/>
              <a:t>Mene osoitteeseen:  </a:t>
            </a:r>
            <a:r>
              <a:rPr lang="fi-FI" sz="1600" b="1" i="1" dirty="0">
                <a:hlinkClick r:id="rId3"/>
              </a:rPr>
              <a:t>https://tunneetsivat3.oph.oodles.fi/</a:t>
            </a:r>
            <a:r>
              <a:rPr lang="fi-FI" sz="1600" b="1" i="1" dirty="0"/>
              <a:t> pelaa tunne-etsivät-peliä käyttäen tunnetutkaa, lautapeleistä äänensävyristikkoa, kiukkubingoa, sanalinkoa ja tunneseparaattoria sekä kokeile yksi soitto- ja tabletti-tehtävä. </a:t>
            </a:r>
          </a:p>
          <a:p>
            <a:endParaRPr lang="fi-FI" sz="1600" b="1" i="1" dirty="0"/>
          </a:p>
        </p:txBody>
      </p:sp>
    </p:spTree>
    <p:extLst>
      <p:ext uri="{BB962C8B-B14F-4D97-AF65-F5344CB8AC3E}">
        <p14:creationId xmlns:p14="http://schemas.microsoft.com/office/powerpoint/2010/main" val="2670777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B2B37D-CF04-4759-98D4-8030CD250489}"/>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E97E184F-80D4-4A8D-BA07-123584CA311E}"/>
              </a:ext>
            </a:extLst>
          </p:cNvPr>
          <p:cNvSpPr>
            <a:spLocks noGrp="1"/>
          </p:cNvSpPr>
          <p:nvPr>
            <p:ph sz="quarter" idx="13"/>
          </p:nvPr>
        </p:nvSpPr>
        <p:spPr/>
        <p:txBody>
          <a:bodyPr/>
          <a:lstStyle/>
          <a:p>
            <a:r>
              <a:rPr lang="fi-FI" dirty="0"/>
              <a:t>Itsenäisten tehtävien ohjeet löytyvät myös </a:t>
            </a:r>
            <a:r>
              <a:rPr lang="fi-FI" dirty="0" err="1"/>
              <a:t>pedanetistä</a:t>
            </a:r>
            <a:endParaRPr lang="fi-FI" dirty="0"/>
          </a:p>
          <a:p>
            <a:r>
              <a:rPr lang="fi-FI" dirty="0"/>
              <a:t>Itsenäisiin tehtäviin on aikaa klo 11-13.15. muista pitää 45min lounastauko!</a:t>
            </a:r>
          </a:p>
          <a:p>
            <a:r>
              <a:rPr lang="fi-FI" dirty="0"/>
              <a:t>Palaa </a:t>
            </a:r>
            <a:r>
              <a:rPr lang="fi-FI" dirty="0" err="1"/>
              <a:t>teamsiin</a:t>
            </a:r>
            <a:r>
              <a:rPr lang="fi-FI" dirty="0"/>
              <a:t> klo 13.15. päivä päättyy klo 13.45</a:t>
            </a:r>
          </a:p>
        </p:txBody>
      </p:sp>
    </p:spTree>
    <p:extLst>
      <p:ext uri="{BB962C8B-B14F-4D97-AF65-F5344CB8AC3E}">
        <p14:creationId xmlns:p14="http://schemas.microsoft.com/office/powerpoint/2010/main" val="243915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EABC5C-0478-41C6-888C-E18CFD17670E}"/>
              </a:ext>
            </a:extLst>
          </p:cNvPr>
          <p:cNvSpPr>
            <a:spLocks noGrp="1"/>
          </p:cNvSpPr>
          <p:nvPr>
            <p:ph type="title"/>
          </p:nvPr>
        </p:nvSpPr>
        <p:spPr/>
        <p:txBody>
          <a:bodyPr/>
          <a:lstStyle/>
          <a:p>
            <a:r>
              <a:rPr lang="fi-FI" dirty="0"/>
              <a:t>Ohjelma tänään:</a:t>
            </a:r>
          </a:p>
        </p:txBody>
      </p:sp>
      <p:sp>
        <p:nvSpPr>
          <p:cNvPr id="3" name="Sisällön paikkamerkki 2">
            <a:extLst>
              <a:ext uri="{FF2B5EF4-FFF2-40B4-BE49-F238E27FC236}">
                <a16:creationId xmlns:a16="http://schemas.microsoft.com/office/drawing/2014/main" id="{491B29DC-8560-4519-8B8D-B984286104D9}"/>
              </a:ext>
            </a:extLst>
          </p:cNvPr>
          <p:cNvSpPr>
            <a:spLocks noGrp="1"/>
          </p:cNvSpPr>
          <p:nvPr>
            <p:ph sz="quarter" idx="13"/>
          </p:nvPr>
        </p:nvSpPr>
        <p:spPr/>
        <p:txBody>
          <a:bodyPr/>
          <a:lstStyle/>
          <a:p>
            <a:r>
              <a:rPr lang="fi-FI" sz="1800" dirty="0"/>
              <a:t>Klo 10-11	</a:t>
            </a:r>
          </a:p>
          <a:p>
            <a:pPr marL="0" indent="0">
              <a:buNone/>
            </a:pPr>
            <a:r>
              <a:rPr lang="fi-FI" sz="1800" dirty="0"/>
              <a:t>		</a:t>
            </a:r>
            <a:r>
              <a:rPr lang="fi-FI" dirty="0"/>
              <a:t>mitä on tunteet ja tunteiden ilmaisu- </a:t>
            </a:r>
            <a:r>
              <a:rPr lang="fi-FI" dirty="0" err="1"/>
              <a:t>powerpoint</a:t>
            </a:r>
            <a:r>
              <a:rPr lang="fi-FI" dirty="0"/>
              <a:t> </a:t>
            </a:r>
            <a:r>
              <a:rPr lang="fi-FI" dirty="0" err="1"/>
              <a:t>teamsin</a:t>
            </a:r>
            <a:r>
              <a:rPr lang="fi-FI" dirty="0"/>
              <a:t> kautta</a:t>
            </a:r>
          </a:p>
          <a:p>
            <a:pPr marL="0" indent="0">
              <a:buNone/>
            </a:pPr>
            <a:r>
              <a:rPr lang="fi-FI" dirty="0"/>
              <a:t>                         	ohjeistus itsenäisiin tehtäviin </a:t>
            </a:r>
            <a:r>
              <a:rPr lang="fi-FI" dirty="0" err="1"/>
              <a:t>teamsissa</a:t>
            </a:r>
            <a:endParaRPr lang="fi-FI" dirty="0"/>
          </a:p>
          <a:p>
            <a:pPr marL="0" indent="0">
              <a:buNone/>
            </a:pPr>
            <a:r>
              <a:rPr lang="fi-FI" dirty="0"/>
              <a:t>• </a:t>
            </a:r>
            <a:r>
              <a:rPr lang="fi-FI" sz="1800" dirty="0"/>
              <a:t>klo 11- 13.15</a:t>
            </a:r>
            <a:r>
              <a:rPr lang="fi-FI" dirty="0"/>
              <a:t>  	</a:t>
            </a:r>
          </a:p>
          <a:p>
            <a:pPr marL="0" indent="0">
              <a:buNone/>
            </a:pPr>
            <a:r>
              <a:rPr lang="fi-FI" dirty="0"/>
              <a:t>		itsenäiset tehtävät (1h 30min) ja lounastauko (45min)</a:t>
            </a:r>
          </a:p>
          <a:p>
            <a:pPr marL="0" indent="0">
              <a:buNone/>
            </a:pPr>
            <a:r>
              <a:rPr lang="fi-FI" dirty="0"/>
              <a:t>• </a:t>
            </a:r>
            <a:r>
              <a:rPr lang="fi-FI" sz="1800" dirty="0"/>
              <a:t>klo 13.15-13.45	</a:t>
            </a:r>
          </a:p>
          <a:p>
            <a:pPr marL="0" indent="0">
              <a:buNone/>
            </a:pPr>
            <a:r>
              <a:rPr lang="fi-FI" sz="1800" dirty="0"/>
              <a:t>		</a:t>
            </a:r>
            <a:r>
              <a:rPr lang="fi-FI" dirty="0"/>
              <a:t>päivän koonti </a:t>
            </a:r>
            <a:r>
              <a:rPr lang="fi-FI" dirty="0" err="1"/>
              <a:t>teamsissa</a:t>
            </a:r>
            <a:r>
              <a:rPr lang="fi-FI" dirty="0"/>
              <a:t> </a:t>
            </a:r>
          </a:p>
        </p:txBody>
      </p:sp>
    </p:spTree>
    <p:extLst>
      <p:ext uri="{BB962C8B-B14F-4D97-AF65-F5344CB8AC3E}">
        <p14:creationId xmlns:p14="http://schemas.microsoft.com/office/powerpoint/2010/main" val="1835770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9FD8E3-0964-418D-B0EC-0E267DD4160F}"/>
              </a:ext>
            </a:extLst>
          </p:cNvPr>
          <p:cNvSpPr>
            <a:spLocks noGrp="1"/>
          </p:cNvSpPr>
          <p:nvPr>
            <p:ph type="title"/>
          </p:nvPr>
        </p:nvSpPr>
        <p:spPr>
          <a:xfrm>
            <a:off x="913775" y="618517"/>
            <a:ext cx="10364451" cy="1596177"/>
          </a:xfrm>
        </p:spPr>
        <p:txBody>
          <a:bodyPr>
            <a:normAutofit/>
          </a:bodyPr>
          <a:lstStyle/>
          <a:p>
            <a:endParaRPr lang="fi-FI" dirty="0"/>
          </a:p>
        </p:txBody>
      </p:sp>
      <p:pic>
        <p:nvPicPr>
          <p:cNvPr id="5" name="Kuva 4" descr="Kuva, joka sisältää kohteen poika, nuori, ratsastus, lapsi&#10;&#10;Kuvaus luotu automaattisesti">
            <a:extLst>
              <a:ext uri="{FF2B5EF4-FFF2-40B4-BE49-F238E27FC236}">
                <a16:creationId xmlns:a16="http://schemas.microsoft.com/office/drawing/2014/main" id="{2A859503-E788-4739-95ED-940370B3B0EF}"/>
              </a:ext>
            </a:extLst>
          </p:cNvPr>
          <p:cNvPicPr>
            <a:picLocks noChangeAspect="1"/>
          </p:cNvPicPr>
          <p:nvPr/>
        </p:nvPicPr>
        <p:blipFill rotWithShape="1">
          <a:blip r:embed="rId2"/>
          <a:srcRect l="10664" r="8362"/>
          <a:stretch/>
        </p:blipFill>
        <p:spPr>
          <a:xfrm>
            <a:off x="913774" y="2505456"/>
            <a:ext cx="3494466" cy="2935224"/>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3" name="Sisällön paikkamerkki 2">
            <a:extLst>
              <a:ext uri="{FF2B5EF4-FFF2-40B4-BE49-F238E27FC236}">
                <a16:creationId xmlns:a16="http://schemas.microsoft.com/office/drawing/2014/main" id="{7071899E-7BE2-4798-BBD8-C5B37E479755}"/>
              </a:ext>
            </a:extLst>
          </p:cNvPr>
          <p:cNvSpPr>
            <a:spLocks noGrp="1"/>
          </p:cNvSpPr>
          <p:nvPr>
            <p:ph sz="quarter" idx="13"/>
          </p:nvPr>
        </p:nvSpPr>
        <p:spPr>
          <a:xfrm>
            <a:off x="4837814" y="2367092"/>
            <a:ext cx="6439786" cy="3424107"/>
          </a:xfrm>
        </p:spPr>
        <p:txBody>
          <a:bodyPr>
            <a:normAutofit/>
          </a:bodyPr>
          <a:lstStyle/>
          <a:p>
            <a:pPr>
              <a:lnSpc>
                <a:spcPct val="110000"/>
              </a:lnSpc>
            </a:pPr>
            <a:r>
              <a:rPr lang="fi-FI" sz="1700"/>
              <a:t>Orientoidutaan aiheeseen tutustumalla seuraaviin lasten tunnekasvatukseen liittyviin materiaaleihin: </a:t>
            </a:r>
          </a:p>
          <a:p>
            <a:pPr>
              <a:lnSpc>
                <a:spcPct val="110000"/>
              </a:lnSpc>
              <a:buFontTx/>
              <a:buChar char="-"/>
            </a:pPr>
            <a:r>
              <a:rPr lang="fi-FI" sz="1700"/>
              <a:t>kuuntelemalla miltä tuntuu-laulu: </a:t>
            </a:r>
            <a:r>
              <a:rPr lang="fi-FI" sz="1700">
                <a:hlinkClick r:id="rId3"/>
              </a:rPr>
              <a:t>https://www.youtube.com/watch?v=JFDAoFN2ndY&amp;list=RDJFDAoFN2ndY&amp;start_radio=1</a:t>
            </a:r>
            <a:r>
              <a:rPr lang="fi-FI" sz="1700"/>
              <a:t> </a:t>
            </a:r>
          </a:p>
          <a:p>
            <a:pPr>
              <a:lnSpc>
                <a:spcPct val="110000"/>
              </a:lnSpc>
              <a:buFontTx/>
              <a:buChar char="-"/>
            </a:pPr>
            <a:r>
              <a:rPr lang="fi-FI" sz="1700"/>
              <a:t>Katsomalla reima räiske- video : </a:t>
            </a:r>
            <a:r>
              <a:rPr lang="fi-FI" sz="1700">
                <a:hlinkClick r:id="rId4"/>
              </a:rPr>
              <a:t>https://yle.fi/aihe/artikkeli/2018/08/13/ala-reima-rajahda</a:t>
            </a:r>
            <a:r>
              <a:rPr lang="fi-FI" sz="1700"/>
              <a:t> </a:t>
            </a:r>
            <a:endParaRPr lang="fi-FI" sz="1700" u="sng"/>
          </a:p>
          <a:p>
            <a:pPr>
              <a:lnSpc>
                <a:spcPct val="110000"/>
              </a:lnSpc>
              <a:buFontTx/>
              <a:buChar char="-"/>
            </a:pPr>
            <a:r>
              <a:rPr lang="fi-FI" sz="1700"/>
              <a:t>Kuuntelemalla Hertan maailman </a:t>
            </a:r>
            <a:r>
              <a:rPr lang="fi-FI" sz="1700" err="1"/>
              <a:t>mua</a:t>
            </a:r>
            <a:r>
              <a:rPr lang="fi-FI" sz="1700"/>
              <a:t> kiukuttaa- laulu: </a:t>
            </a:r>
            <a:r>
              <a:rPr lang="fi-FI" sz="1700" u="sng">
                <a:hlinkClick r:id="rId5"/>
              </a:rPr>
              <a:t>https://www.youtube.com/watch?v=X_B5aiW66vQ</a:t>
            </a:r>
            <a:endParaRPr lang="fi-FI" sz="1700"/>
          </a:p>
          <a:p>
            <a:pPr>
              <a:lnSpc>
                <a:spcPct val="110000"/>
              </a:lnSpc>
            </a:pPr>
            <a:endParaRPr lang="fi-FI" sz="1700"/>
          </a:p>
        </p:txBody>
      </p:sp>
    </p:spTree>
    <p:extLst>
      <p:ext uri="{BB962C8B-B14F-4D97-AF65-F5344CB8AC3E}">
        <p14:creationId xmlns:p14="http://schemas.microsoft.com/office/powerpoint/2010/main" val="913207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083BF2-B247-4B16-BC33-639C8E17A3D8}"/>
              </a:ext>
            </a:extLst>
          </p:cNvPr>
          <p:cNvSpPr>
            <a:spLocks noGrp="1"/>
          </p:cNvSpPr>
          <p:nvPr>
            <p:ph type="title"/>
          </p:nvPr>
        </p:nvSpPr>
        <p:spPr/>
        <p:txBody>
          <a:bodyPr/>
          <a:lstStyle/>
          <a:p>
            <a:r>
              <a:rPr lang="fi-FI"/>
              <a:t>Tunteet</a:t>
            </a:r>
            <a:br>
              <a:rPr lang="fi-FI"/>
            </a:br>
            <a:r>
              <a:rPr lang="fi-FI" sz="1200" i="1"/>
              <a:t>tunne tarkoittaa sitä, että mikä mieli on ja miltä tuntuu. ETTÄ kuuluuko hyvää vai huonoa. Tunteita on surumieli, iloinen, vihainen, onnellinen, itkettävä, pelottava, jännittävä, hämmästynyt ja hämillään. Me kaikki tunnetaan näitä. Ihollakin voi tuntea. Syrämellä tuntee rakkautta. Lapset saa tuntea kaikkea. Aikuisetkin ehkä. </a:t>
            </a:r>
            <a:br>
              <a:rPr lang="fi-FI" sz="1200" i="1"/>
            </a:br>
            <a:r>
              <a:rPr lang="fi-FI" sz="1200" i="1">
                <a:latin typeface="AngsanaUPC" panose="02020603050405020304" pitchFamily="18" charset="-34"/>
                <a:cs typeface="AngsanaUPC" panose="02020603050405020304" pitchFamily="18" charset="-34"/>
              </a:rPr>
              <a:t>Päiväkoti sympatian esikoululaiset 2012-2013</a:t>
            </a:r>
            <a:endParaRPr lang="fi-FI" sz="1200" i="1" dirty="0">
              <a:latin typeface="AngsanaUPC" panose="02020603050405020304" pitchFamily="18" charset="-34"/>
              <a:cs typeface="AngsanaUPC" panose="02020603050405020304" pitchFamily="18" charset="-34"/>
            </a:endParaRPr>
          </a:p>
        </p:txBody>
      </p:sp>
      <p:sp>
        <p:nvSpPr>
          <p:cNvPr id="3" name="Sisällön paikkamerkki 2">
            <a:extLst>
              <a:ext uri="{FF2B5EF4-FFF2-40B4-BE49-F238E27FC236}">
                <a16:creationId xmlns:a16="http://schemas.microsoft.com/office/drawing/2014/main" id="{5E057773-CFFE-43FC-B221-DA5FE0191FBF}"/>
              </a:ext>
            </a:extLst>
          </p:cNvPr>
          <p:cNvSpPr>
            <a:spLocks noGrp="1"/>
          </p:cNvSpPr>
          <p:nvPr>
            <p:ph sz="quarter" idx="13"/>
          </p:nvPr>
        </p:nvSpPr>
        <p:spPr/>
        <p:txBody>
          <a:bodyPr>
            <a:normAutofit fontScale="77500" lnSpcReduction="20000"/>
          </a:bodyPr>
          <a:lstStyle/>
          <a:p>
            <a:pPr>
              <a:buFontTx/>
              <a:buChar char="-"/>
            </a:pPr>
            <a:r>
              <a:rPr lang="fi-FI" dirty="0"/>
              <a:t>Kokemuksien herättämiä ja samalla merkittävä osa kokemuksiamme</a:t>
            </a:r>
          </a:p>
          <a:p>
            <a:pPr>
              <a:buFontTx/>
              <a:buChar char="-"/>
            </a:pPr>
            <a:r>
              <a:rPr lang="fi-FI" dirty="0"/>
              <a:t>Ohjaavat ihmisen toimintaa ja ovat mukana kaikessa tekemisessä ja vievät eteenpäin</a:t>
            </a:r>
          </a:p>
          <a:p>
            <a:pPr>
              <a:buFontTx/>
              <a:buChar char="-"/>
            </a:pPr>
            <a:r>
              <a:rPr lang="fi-FI" dirty="0"/>
              <a:t>Tulevat ja menevät kuten ajatuksetkin</a:t>
            </a:r>
          </a:p>
          <a:p>
            <a:pPr>
              <a:buFontTx/>
              <a:buChar char="-"/>
            </a:pPr>
            <a:r>
              <a:rPr lang="fi-FI" dirty="0"/>
              <a:t>Kuluttavat energiaa ja antavat sitä</a:t>
            </a:r>
          </a:p>
          <a:p>
            <a:pPr>
              <a:buFontTx/>
              <a:buChar char="-"/>
            </a:pPr>
            <a:r>
              <a:rPr lang="fi-FI" dirty="0"/>
              <a:t>Tunteet viestivät kehomme kautta tarpeista esim. kuulluksi tulemisen, turvan tai läheisyyden tarpeesta</a:t>
            </a:r>
          </a:p>
          <a:p>
            <a:pPr>
              <a:buFontTx/>
              <a:buChar char="-"/>
            </a:pPr>
            <a:r>
              <a:rPr lang="fi-FI" dirty="0"/>
              <a:t>Voidaan kokea myönteisinä tai kielteisinä, mutta ei voida arvottaa</a:t>
            </a:r>
          </a:p>
          <a:p>
            <a:pPr>
              <a:buFontTx/>
              <a:buChar char="-"/>
            </a:pPr>
            <a:r>
              <a:rPr lang="fi-FI" dirty="0"/>
              <a:t>Ei oikeita tai vääriä eikä perusteltuja tai perusteettomia</a:t>
            </a:r>
          </a:p>
          <a:p>
            <a:pPr marL="0" indent="0">
              <a:buNone/>
            </a:pPr>
            <a:r>
              <a:rPr lang="fi-FI" dirty="0">
                <a:sym typeface="Wingdings" panose="05000000000000000000" pitchFamily="2" charset="2"/>
              </a:rPr>
              <a:t> Jokainen kokee niitä ja </a:t>
            </a:r>
            <a:r>
              <a:rPr lang="fi-FI" dirty="0"/>
              <a:t>Ne ovat selviytymistä varten. Ne virittävät elimistöä ja ohjaavat toimimaan tilanteen mukaan</a:t>
            </a:r>
          </a:p>
        </p:txBody>
      </p:sp>
    </p:spTree>
    <p:extLst>
      <p:ext uri="{BB962C8B-B14F-4D97-AF65-F5344CB8AC3E}">
        <p14:creationId xmlns:p14="http://schemas.microsoft.com/office/powerpoint/2010/main" val="743383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1A48DEFC-C995-4A32-A690-CF469181F6E1}"/>
              </a:ext>
            </a:extLst>
          </p:cNvPr>
          <p:cNvSpPr>
            <a:spLocks noGrp="1"/>
          </p:cNvSpPr>
          <p:nvPr>
            <p:ph sz="quarter" idx="13"/>
          </p:nvPr>
        </p:nvSpPr>
        <p:spPr>
          <a:xfrm>
            <a:off x="913774" y="669304"/>
            <a:ext cx="10363826" cy="5121896"/>
          </a:xfrm>
        </p:spPr>
        <p:txBody>
          <a:bodyPr/>
          <a:lstStyle/>
          <a:p>
            <a:r>
              <a:rPr lang="fi-FI" dirty="0"/>
              <a:t>Tunteet Näkyvät, tuntuvat ja kuuluvat:</a:t>
            </a:r>
          </a:p>
          <a:p>
            <a:pPr marL="0" indent="0">
              <a:buNone/>
            </a:pPr>
            <a:endParaRPr lang="fi-FI" dirty="0"/>
          </a:p>
        </p:txBody>
      </p:sp>
      <p:sp>
        <p:nvSpPr>
          <p:cNvPr id="4" name="Ajatuskupla: Pilvi 3">
            <a:extLst>
              <a:ext uri="{FF2B5EF4-FFF2-40B4-BE49-F238E27FC236}">
                <a16:creationId xmlns:a16="http://schemas.microsoft.com/office/drawing/2014/main" id="{D7B84F6D-CDF5-4DE6-9384-5B51985CB29B}"/>
              </a:ext>
            </a:extLst>
          </p:cNvPr>
          <p:cNvSpPr/>
          <p:nvPr/>
        </p:nvSpPr>
        <p:spPr>
          <a:xfrm>
            <a:off x="2220543" y="1306062"/>
            <a:ext cx="1778961" cy="122245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Ajatuksina mielessä</a:t>
            </a:r>
          </a:p>
        </p:txBody>
      </p:sp>
      <p:sp>
        <p:nvSpPr>
          <p:cNvPr id="5" name="Puhekupla: Soikea 4">
            <a:extLst>
              <a:ext uri="{FF2B5EF4-FFF2-40B4-BE49-F238E27FC236}">
                <a16:creationId xmlns:a16="http://schemas.microsoft.com/office/drawing/2014/main" id="{DBF65F70-5B39-40B3-8436-87882FCD934E}"/>
              </a:ext>
            </a:extLst>
          </p:cNvPr>
          <p:cNvSpPr/>
          <p:nvPr/>
        </p:nvSpPr>
        <p:spPr>
          <a:xfrm>
            <a:off x="6209969" y="588397"/>
            <a:ext cx="2157457" cy="168567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Äänensävyissä</a:t>
            </a:r>
          </a:p>
        </p:txBody>
      </p:sp>
      <p:sp>
        <p:nvSpPr>
          <p:cNvPr id="6" name="Ellipsi 5">
            <a:extLst>
              <a:ext uri="{FF2B5EF4-FFF2-40B4-BE49-F238E27FC236}">
                <a16:creationId xmlns:a16="http://schemas.microsoft.com/office/drawing/2014/main" id="{EB2FA222-E19B-409F-BA00-CFE75C64AFF1}"/>
              </a:ext>
            </a:extLst>
          </p:cNvPr>
          <p:cNvSpPr/>
          <p:nvPr/>
        </p:nvSpPr>
        <p:spPr>
          <a:xfrm>
            <a:off x="3542306" y="5414839"/>
            <a:ext cx="2997641" cy="1222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Kehonkielessä</a:t>
            </a:r>
          </a:p>
        </p:txBody>
      </p:sp>
      <p:sp>
        <p:nvSpPr>
          <p:cNvPr id="7" name="Suorakulmio 6">
            <a:extLst>
              <a:ext uri="{FF2B5EF4-FFF2-40B4-BE49-F238E27FC236}">
                <a16:creationId xmlns:a16="http://schemas.microsoft.com/office/drawing/2014/main" id="{83B11C8F-1939-4675-8B14-37F4740F4FF7}"/>
              </a:ext>
            </a:extLst>
          </p:cNvPr>
          <p:cNvSpPr/>
          <p:nvPr/>
        </p:nvSpPr>
        <p:spPr>
          <a:xfrm>
            <a:off x="6639339" y="3363402"/>
            <a:ext cx="2568271" cy="114498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Käyttäytymisessä</a:t>
            </a:r>
          </a:p>
        </p:txBody>
      </p:sp>
      <p:sp>
        <p:nvSpPr>
          <p:cNvPr id="8" name="Ellipsi 7">
            <a:extLst>
              <a:ext uri="{FF2B5EF4-FFF2-40B4-BE49-F238E27FC236}">
                <a16:creationId xmlns:a16="http://schemas.microsoft.com/office/drawing/2014/main" id="{8952BAEF-51B4-41D5-A00A-1EB010E3DA86}"/>
              </a:ext>
            </a:extLst>
          </p:cNvPr>
          <p:cNvSpPr/>
          <p:nvPr/>
        </p:nvSpPr>
        <p:spPr>
          <a:xfrm>
            <a:off x="4341412" y="1306062"/>
            <a:ext cx="1399430" cy="122245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Ilmeinä kasvoilla</a:t>
            </a:r>
          </a:p>
        </p:txBody>
      </p:sp>
      <p:sp>
        <p:nvSpPr>
          <p:cNvPr id="9" name="Räjähdys: 14 pistettä 8">
            <a:extLst>
              <a:ext uri="{FF2B5EF4-FFF2-40B4-BE49-F238E27FC236}">
                <a16:creationId xmlns:a16="http://schemas.microsoft.com/office/drawing/2014/main" id="{83C3ACD1-F392-45EF-B641-A95AF293C883}"/>
              </a:ext>
            </a:extLst>
          </p:cNvPr>
          <p:cNvSpPr/>
          <p:nvPr/>
        </p:nvSpPr>
        <p:spPr>
          <a:xfrm>
            <a:off x="913773" y="2830664"/>
            <a:ext cx="3623769" cy="2960536"/>
          </a:xfrm>
          <a:prstGeom prst="irregularSeal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Aistimuksina ja fysiologisina muutoksina kehossa</a:t>
            </a:r>
          </a:p>
        </p:txBody>
      </p:sp>
      <p:pic>
        <p:nvPicPr>
          <p:cNvPr id="13" name="Kuva 12" descr="Mies">
            <a:extLst>
              <a:ext uri="{FF2B5EF4-FFF2-40B4-BE49-F238E27FC236}">
                <a16:creationId xmlns:a16="http://schemas.microsoft.com/office/drawing/2014/main" id="{2A2D23AA-8B23-451E-8B45-4554B3C2F3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13499" y="2609419"/>
            <a:ext cx="2505921" cy="2505921"/>
          </a:xfrm>
          <a:prstGeom prst="rect">
            <a:avLst/>
          </a:prstGeom>
        </p:spPr>
      </p:pic>
    </p:spTree>
    <p:extLst>
      <p:ext uri="{BB962C8B-B14F-4D97-AF65-F5344CB8AC3E}">
        <p14:creationId xmlns:p14="http://schemas.microsoft.com/office/powerpoint/2010/main" val="1280639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media 2" title="Mistￃﾤ tunteet tulee?">
            <a:hlinkClick r:id="" action="ppaction://media"/>
            <a:extLst>
              <a:ext uri="{FF2B5EF4-FFF2-40B4-BE49-F238E27FC236}">
                <a16:creationId xmlns:a16="http://schemas.microsoft.com/office/drawing/2014/main" id="{242AC1FB-D43B-40E9-BCE6-1C031E91B24E}"/>
              </a:ext>
            </a:extLst>
          </p:cNvPr>
          <p:cNvPicPr>
            <a:picLocks noRot="1" noChangeAspect="1"/>
          </p:cNvPicPr>
          <p:nvPr>
            <a:videoFile r:link="rId1"/>
          </p:nvPr>
        </p:nvPicPr>
        <p:blipFill>
          <a:blip r:embed="rId3"/>
          <a:stretch>
            <a:fillRect/>
          </a:stretch>
        </p:blipFill>
        <p:spPr>
          <a:xfrm>
            <a:off x="3094893" y="392346"/>
            <a:ext cx="5398497" cy="3036654"/>
          </a:xfrm>
          <a:prstGeom prst="rect">
            <a:avLst/>
          </a:prstGeom>
        </p:spPr>
      </p:pic>
      <p:sp>
        <p:nvSpPr>
          <p:cNvPr id="2" name="Tekstiruutu 1">
            <a:extLst>
              <a:ext uri="{FF2B5EF4-FFF2-40B4-BE49-F238E27FC236}">
                <a16:creationId xmlns:a16="http://schemas.microsoft.com/office/drawing/2014/main" id="{2CADDCB8-9A57-459E-BE6C-85AE3A19E605}"/>
              </a:ext>
            </a:extLst>
          </p:cNvPr>
          <p:cNvSpPr txBox="1"/>
          <p:nvPr/>
        </p:nvSpPr>
        <p:spPr>
          <a:xfrm>
            <a:off x="3529789" y="3756297"/>
            <a:ext cx="4874540" cy="646331"/>
          </a:xfrm>
          <a:prstGeom prst="rect">
            <a:avLst/>
          </a:prstGeom>
          <a:noFill/>
        </p:spPr>
        <p:txBody>
          <a:bodyPr wrap="none" rtlCol="0">
            <a:spAutoFit/>
          </a:bodyPr>
          <a:lstStyle/>
          <a:p>
            <a:r>
              <a:rPr lang="fi-FI" dirty="0">
                <a:hlinkClick r:id="rId4"/>
              </a:rPr>
              <a:t>https://www.youtube.com/watch?v=XfRksXWQeps</a:t>
            </a:r>
            <a:endParaRPr lang="fi-FI" dirty="0"/>
          </a:p>
          <a:p>
            <a:endParaRPr lang="fi-FI" dirty="0"/>
          </a:p>
        </p:txBody>
      </p:sp>
      <p:sp>
        <p:nvSpPr>
          <p:cNvPr id="4" name="Tekstiruutu 3">
            <a:extLst>
              <a:ext uri="{FF2B5EF4-FFF2-40B4-BE49-F238E27FC236}">
                <a16:creationId xmlns:a16="http://schemas.microsoft.com/office/drawing/2014/main" id="{F3F0BEE9-339C-4516-B252-AD6FAB2C1BAD}"/>
              </a:ext>
            </a:extLst>
          </p:cNvPr>
          <p:cNvSpPr txBox="1"/>
          <p:nvPr/>
        </p:nvSpPr>
        <p:spPr>
          <a:xfrm>
            <a:off x="3247052" y="3386965"/>
            <a:ext cx="5440015" cy="369332"/>
          </a:xfrm>
          <a:prstGeom prst="rect">
            <a:avLst/>
          </a:prstGeom>
          <a:noFill/>
        </p:spPr>
        <p:txBody>
          <a:bodyPr wrap="none" rtlCol="0">
            <a:spAutoFit/>
          </a:bodyPr>
          <a:lstStyle/>
          <a:p>
            <a:r>
              <a:rPr lang="fi-FI" dirty="0"/>
              <a:t>Väestöliiton Poikien puhelimen koonti: Mistä tunteet tulee?</a:t>
            </a:r>
          </a:p>
        </p:txBody>
      </p:sp>
    </p:spTree>
    <p:extLst>
      <p:ext uri="{BB962C8B-B14F-4D97-AF65-F5344CB8AC3E}">
        <p14:creationId xmlns:p14="http://schemas.microsoft.com/office/powerpoint/2010/main" val="405047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Positiivisuutta lasten suusta">
            <a:extLst>
              <a:ext uri="{FF2B5EF4-FFF2-40B4-BE49-F238E27FC236}">
                <a16:creationId xmlns:a16="http://schemas.microsoft.com/office/drawing/2014/main" id="{CCC47245-3D33-4351-9F48-F5F015E38431}"/>
              </a:ext>
            </a:extLst>
          </p:cNvPr>
          <p:cNvPicPr>
            <a:picLocks noRot="1" noChangeAspect="1"/>
          </p:cNvPicPr>
          <p:nvPr>
            <a:videoFile r:link="rId1"/>
          </p:nvPr>
        </p:nvPicPr>
        <p:blipFill>
          <a:blip r:embed="rId3"/>
          <a:stretch>
            <a:fillRect/>
          </a:stretch>
        </p:blipFill>
        <p:spPr>
          <a:xfrm>
            <a:off x="3048000" y="1714500"/>
            <a:ext cx="6096000" cy="3429000"/>
          </a:xfrm>
          <a:prstGeom prst="rect">
            <a:avLst/>
          </a:prstGeom>
        </p:spPr>
      </p:pic>
      <p:sp>
        <p:nvSpPr>
          <p:cNvPr id="3" name="Tekstiruutu 2">
            <a:extLst>
              <a:ext uri="{FF2B5EF4-FFF2-40B4-BE49-F238E27FC236}">
                <a16:creationId xmlns:a16="http://schemas.microsoft.com/office/drawing/2014/main" id="{73BC1B8A-0D1B-4308-8606-1B39DA19D2E7}"/>
              </a:ext>
            </a:extLst>
          </p:cNvPr>
          <p:cNvSpPr txBox="1"/>
          <p:nvPr/>
        </p:nvSpPr>
        <p:spPr>
          <a:xfrm>
            <a:off x="3126154" y="1250462"/>
            <a:ext cx="4821641" cy="646331"/>
          </a:xfrm>
          <a:prstGeom prst="rect">
            <a:avLst/>
          </a:prstGeom>
          <a:noFill/>
        </p:spPr>
        <p:txBody>
          <a:bodyPr wrap="none" rtlCol="0">
            <a:spAutoFit/>
          </a:bodyPr>
          <a:lstStyle/>
          <a:p>
            <a:r>
              <a:rPr lang="fi-FI" dirty="0">
                <a:hlinkClick r:id="rId4"/>
              </a:rPr>
              <a:t>https://www.youtube.com/watch?v=UFhWLtIRmzw</a:t>
            </a:r>
            <a:endParaRPr lang="fi-FI" dirty="0"/>
          </a:p>
          <a:p>
            <a:endParaRPr lang="fi-FI" dirty="0"/>
          </a:p>
        </p:txBody>
      </p:sp>
      <p:sp>
        <p:nvSpPr>
          <p:cNvPr id="4" name="Tekstiruutu 3">
            <a:extLst>
              <a:ext uri="{FF2B5EF4-FFF2-40B4-BE49-F238E27FC236}">
                <a16:creationId xmlns:a16="http://schemas.microsoft.com/office/drawing/2014/main" id="{6EB7384A-1106-4512-A4F1-F5B3D33BD288}"/>
              </a:ext>
            </a:extLst>
          </p:cNvPr>
          <p:cNvSpPr txBox="1"/>
          <p:nvPr/>
        </p:nvSpPr>
        <p:spPr>
          <a:xfrm>
            <a:off x="3196493" y="881130"/>
            <a:ext cx="5967083" cy="369332"/>
          </a:xfrm>
          <a:prstGeom prst="rect">
            <a:avLst/>
          </a:prstGeom>
          <a:noFill/>
        </p:spPr>
        <p:txBody>
          <a:bodyPr wrap="none" rtlCol="0">
            <a:spAutoFit/>
          </a:bodyPr>
          <a:lstStyle/>
          <a:p>
            <a:r>
              <a:rPr lang="fi-FI" dirty="0"/>
              <a:t>Miten lapset kuvailevat positiivisuutta ja siihen liittyviä tunteita?</a:t>
            </a:r>
          </a:p>
        </p:txBody>
      </p:sp>
    </p:spTree>
    <p:extLst>
      <p:ext uri="{BB962C8B-B14F-4D97-AF65-F5344CB8AC3E}">
        <p14:creationId xmlns:p14="http://schemas.microsoft.com/office/powerpoint/2010/main" val="216384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8E8A02-A76D-4427-A231-A86A0317F9CC}"/>
              </a:ext>
            </a:extLst>
          </p:cNvPr>
          <p:cNvSpPr>
            <a:spLocks noGrp="1"/>
          </p:cNvSpPr>
          <p:nvPr>
            <p:ph type="title"/>
          </p:nvPr>
        </p:nvSpPr>
        <p:spPr>
          <a:xfrm>
            <a:off x="968483" y="962394"/>
            <a:ext cx="4572625" cy="2341499"/>
          </a:xfrm>
        </p:spPr>
        <p:txBody>
          <a:bodyPr>
            <a:normAutofit fontScale="90000"/>
          </a:bodyPr>
          <a:lstStyle/>
          <a:p>
            <a:r>
              <a:rPr lang="fi-FI" dirty="0"/>
              <a:t>Perustunteet:</a:t>
            </a:r>
            <a:br>
              <a:rPr lang="fi-FI" dirty="0"/>
            </a:br>
            <a:r>
              <a:rPr lang="fi-FI" dirty="0"/>
              <a:t>Näillä tunteilla on usein jokin kohde ja ne tunnetaan tässä hetkessä</a:t>
            </a:r>
            <a:br>
              <a:rPr lang="fi-FI" dirty="0"/>
            </a:br>
            <a:endParaRPr lang="fi-FI" dirty="0"/>
          </a:p>
        </p:txBody>
      </p:sp>
      <p:pic>
        <p:nvPicPr>
          <p:cNvPr id="13" name="Sisällön paikkamerkki 12">
            <a:extLst>
              <a:ext uri="{FF2B5EF4-FFF2-40B4-BE49-F238E27FC236}">
                <a16:creationId xmlns:a16="http://schemas.microsoft.com/office/drawing/2014/main" id="{26CB4F6B-DE04-49D7-BCAF-28943BE9C048}"/>
              </a:ext>
            </a:extLst>
          </p:cNvPr>
          <p:cNvPicPr>
            <a:picLocks noGrp="1" noChangeAspect="1"/>
          </p:cNvPicPr>
          <p:nvPr>
            <p:ph sz="quarter" idx="13"/>
          </p:nvPr>
        </p:nvPicPr>
        <p:blipFill>
          <a:blip r:embed="rId2"/>
          <a:stretch>
            <a:fillRect/>
          </a:stretch>
        </p:blipFill>
        <p:spPr>
          <a:xfrm>
            <a:off x="6410227" y="316247"/>
            <a:ext cx="4073827" cy="5758549"/>
          </a:xfrm>
          <a:prstGeom prst="rect">
            <a:avLst/>
          </a:prstGeom>
        </p:spPr>
      </p:pic>
      <p:sp>
        <p:nvSpPr>
          <p:cNvPr id="3" name="Tekstiruutu 2">
            <a:extLst>
              <a:ext uri="{FF2B5EF4-FFF2-40B4-BE49-F238E27FC236}">
                <a16:creationId xmlns:a16="http://schemas.microsoft.com/office/drawing/2014/main" id="{04443CC7-1D3B-4DCB-9EC8-10284D0B2B93}"/>
              </a:ext>
            </a:extLst>
          </p:cNvPr>
          <p:cNvSpPr txBox="1"/>
          <p:nvPr/>
        </p:nvSpPr>
        <p:spPr>
          <a:xfrm>
            <a:off x="382955" y="3429000"/>
            <a:ext cx="3001108" cy="1477328"/>
          </a:xfrm>
          <a:prstGeom prst="rect">
            <a:avLst/>
          </a:prstGeom>
          <a:noFill/>
        </p:spPr>
        <p:txBody>
          <a:bodyPr wrap="square" rtlCol="0">
            <a:spAutoFit/>
          </a:bodyPr>
          <a:lstStyle/>
          <a:p>
            <a:r>
              <a:rPr lang="fi-FI" dirty="0"/>
              <a:t>Lisäksi mielialoja, joilla ei selkeää kohdetta. Mielialat ovat pitkäkestoisia tunnetiloja.</a:t>
            </a:r>
          </a:p>
          <a:p>
            <a:r>
              <a:rPr lang="fi-FI" dirty="0"/>
              <a:t>Mm huolestuneisuus, tyytyväisyys.</a:t>
            </a:r>
          </a:p>
        </p:txBody>
      </p:sp>
      <p:sp>
        <p:nvSpPr>
          <p:cNvPr id="5" name="Tekstiruutu 4">
            <a:extLst>
              <a:ext uri="{FF2B5EF4-FFF2-40B4-BE49-F238E27FC236}">
                <a16:creationId xmlns:a16="http://schemas.microsoft.com/office/drawing/2014/main" id="{3F24168B-1D50-4B80-8DFC-502FEDE15116}"/>
              </a:ext>
            </a:extLst>
          </p:cNvPr>
          <p:cNvSpPr txBox="1"/>
          <p:nvPr/>
        </p:nvSpPr>
        <p:spPr>
          <a:xfrm>
            <a:off x="3731533" y="3077493"/>
            <a:ext cx="2188308" cy="1477328"/>
          </a:xfrm>
          <a:prstGeom prst="rect">
            <a:avLst/>
          </a:prstGeom>
          <a:noFill/>
        </p:spPr>
        <p:txBody>
          <a:bodyPr wrap="square" rtlCol="0">
            <a:spAutoFit/>
          </a:bodyPr>
          <a:lstStyle/>
          <a:p>
            <a:r>
              <a:rPr lang="fi-FI" dirty="0"/>
              <a:t>Affektiiviset luonteenpiirteet eli taipumuksia tuntea tietyllä tavalla. Mm ujous</a:t>
            </a:r>
          </a:p>
        </p:txBody>
      </p:sp>
      <p:sp>
        <p:nvSpPr>
          <p:cNvPr id="7" name="Tekstiruutu 6">
            <a:extLst>
              <a:ext uri="{FF2B5EF4-FFF2-40B4-BE49-F238E27FC236}">
                <a16:creationId xmlns:a16="http://schemas.microsoft.com/office/drawing/2014/main" id="{E5956477-FD0F-4EC2-AB65-90B8539EA6DB}"/>
              </a:ext>
            </a:extLst>
          </p:cNvPr>
          <p:cNvSpPr txBox="1"/>
          <p:nvPr/>
        </p:nvSpPr>
        <p:spPr>
          <a:xfrm>
            <a:off x="2373769" y="4906328"/>
            <a:ext cx="2321169" cy="1477328"/>
          </a:xfrm>
          <a:prstGeom prst="rect">
            <a:avLst/>
          </a:prstGeom>
          <a:noFill/>
        </p:spPr>
        <p:txBody>
          <a:bodyPr wrap="square" rtlCol="0">
            <a:spAutoFit/>
          </a:bodyPr>
          <a:lstStyle/>
          <a:p>
            <a:r>
              <a:rPr lang="fi-FI" dirty="0"/>
              <a:t>Sosiaalisia tunteita, jotka syntyvät vuorovaikutuksessa toisten kanssa: häpeä ja syyllisyys</a:t>
            </a:r>
          </a:p>
        </p:txBody>
      </p:sp>
    </p:spTree>
    <p:extLst>
      <p:ext uri="{BB962C8B-B14F-4D97-AF65-F5344CB8AC3E}">
        <p14:creationId xmlns:p14="http://schemas.microsoft.com/office/powerpoint/2010/main" val="3965084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E0E050-752C-4A64-91F2-1D057F156328}"/>
              </a:ext>
            </a:extLst>
          </p:cNvPr>
          <p:cNvSpPr>
            <a:spLocks noGrp="1"/>
          </p:cNvSpPr>
          <p:nvPr>
            <p:ph type="title"/>
          </p:nvPr>
        </p:nvSpPr>
        <p:spPr/>
        <p:txBody>
          <a:bodyPr/>
          <a:lstStyle/>
          <a:p>
            <a:endParaRPr lang="fi-FI" dirty="0"/>
          </a:p>
        </p:txBody>
      </p:sp>
      <p:pic>
        <p:nvPicPr>
          <p:cNvPr id="5" name="Sisällön paikkamerkki 4" descr="Kuva, joka sisältää kohteen teksti, kartta&#10;&#10;Kuvaus luotu automaattisesti">
            <a:extLst>
              <a:ext uri="{FF2B5EF4-FFF2-40B4-BE49-F238E27FC236}">
                <a16:creationId xmlns:a16="http://schemas.microsoft.com/office/drawing/2014/main" id="{F0FF13D9-5CEC-4CF5-977D-7CBCAA491A04}"/>
              </a:ext>
            </a:extLst>
          </p:cNvPr>
          <p:cNvPicPr>
            <a:picLocks noGrp="1" noChangeAspect="1"/>
          </p:cNvPicPr>
          <p:nvPr>
            <p:ph sz="quarter" idx="13"/>
          </p:nvPr>
        </p:nvPicPr>
        <p:blipFill>
          <a:blip r:embed="rId2"/>
          <a:stretch>
            <a:fillRect/>
          </a:stretch>
        </p:blipFill>
        <p:spPr>
          <a:xfrm>
            <a:off x="2441829" y="618517"/>
            <a:ext cx="6881925" cy="4868963"/>
          </a:xfrm>
        </p:spPr>
      </p:pic>
    </p:spTree>
    <p:extLst>
      <p:ext uri="{BB962C8B-B14F-4D97-AF65-F5344CB8AC3E}">
        <p14:creationId xmlns:p14="http://schemas.microsoft.com/office/powerpoint/2010/main" val="1024550766"/>
      </p:ext>
    </p:extLst>
  </p:cSld>
  <p:clrMapOvr>
    <a:masterClrMapping/>
  </p:clrMapOvr>
</p:sld>
</file>

<file path=ppt/theme/theme1.xml><?xml version="1.0" encoding="utf-8"?>
<a:theme xmlns:a="http://schemas.openxmlformats.org/drawingml/2006/main" name="Pisara">
  <a:themeElements>
    <a:clrScheme name="Pisara">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Pisar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TM04033925[[fn=Pisara]]</Template>
  <TotalTime>11</TotalTime>
  <Words>863</Words>
  <Application>Microsoft Office PowerPoint</Application>
  <PresentationFormat>Laajakuva</PresentationFormat>
  <Paragraphs>75</Paragraphs>
  <Slides>14</Slides>
  <Notes>0</Notes>
  <HiddenSlides>0</HiddenSlides>
  <MMClips>2</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14</vt:i4>
      </vt:variant>
    </vt:vector>
  </HeadingPairs>
  <TitlesOfParts>
    <vt:vector size="18" baseType="lpstr">
      <vt:lpstr>AngsanaUPC</vt:lpstr>
      <vt:lpstr>Arial</vt:lpstr>
      <vt:lpstr>Tw Cen MT</vt:lpstr>
      <vt:lpstr>Pisara</vt:lpstr>
      <vt:lpstr>Mitä on tunteet ja tunteiden ilmaisu?</vt:lpstr>
      <vt:lpstr>Ohjelma tänään:</vt:lpstr>
      <vt:lpstr>PowerPoint-esitys</vt:lpstr>
      <vt:lpstr>Tunteet tunne tarkoittaa sitä, että mikä mieli on ja miltä tuntuu. ETTÄ kuuluuko hyvää vai huonoa. Tunteita on surumieli, iloinen, vihainen, onnellinen, itkettävä, pelottava, jännittävä, hämmästynyt ja hämillään. Me kaikki tunnetaan näitä. Ihollakin voi tuntea. Syrämellä tuntee rakkautta. Lapset saa tuntea kaikkea. Aikuisetkin ehkä.  Päiväkoti sympatian esikoululaiset 2012-2013</vt:lpstr>
      <vt:lpstr>PowerPoint-esitys</vt:lpstr>
      <vt:lpstr>PowerPoint-esitys</vt:lpstr>
      <vt:lpstr>PowerPoint-esitys</vt:lpstr>
      <vt:lpstr>Perustunteet: Näillä tunteilla on usein jokin kohde ja ne tunnetaan tässä hetkessä </vt:lpstr>
      <vt:lpstr>PowerPoint-esitys</vt:lpstr>
      <vt:lpstr>PowerPoint-esitys</vt:lpstr>
      <vt:lpstr>Tunteiden ilmaisu ja hallinta</vt:lpstr>
      <vt:lpstr>PowerPoint-esitys</vt:lpstr>
      <vt:lpstr>Itsenäisen työskentelyn tehtävät</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Mitä on tunteet ja tunteiden ilmaisu?</dc:title>
  <dc:creator>Jenni Paukkuri</dc:creator>
  <cp:lastModifiedBy>Jenni Paukkuri</cp:lastModifiedBy>
  <cp:revision>2</cp:revision>
  <dcterms:created xsi:type="dcterms:W3CDTF">2020-08-31T11:44:08Z</dcterms:created>
  <dcterms:modified xsi:type="dcterms:W3CDTF">2020-08-31T17:36:14Z</dcterms:modified>
</cp:coreProperties>
</file>