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8" r:id="rId3"/>
    <p:sldId id="258" r:id="rId4"/>
    <p:sldId id="277" r:id="rId5"/>
    <p:sldId id="284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78" r:id="rId21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6424" autoAdjust="0"/>
  </p:normalViewPr>
  <p:slideViewPr>
    <p:cSldViewPr snapToGrid="0">
      <p:cViewPr varScale="1">
        <p:scale>
          <a:sx n="99" d="100"/>
          <a:sy n="99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29784C-03AF-440F-838A-6EEA57C7C420}" type="datetime1">
              <a:rPr lang="fi-FI" smtClean="0"/>
              <a:t>17.2.2021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7981F4-AE33-44A9-9288-00D7C2705E34}" type="datetime1">
              <a:rPr lang="fi-FI" noProof="0" smtClean="0"/>
              <a:pPr/>
              <a:t>17.2.2021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89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30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D0444B-EB85-4FAD-8845-0CB4CC5F9BB5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33BD53A4-20B6-433D-8091-2C1A63B119C1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F8024B-1119-4419-A43B-FB2AD6DBC55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B9A712-496A-40F1-AF85-77889767A1D5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2638A8-FB37-43FB-AF87-3CDC66DFCA83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9A076F-0DC0-4B64-A4CC-2924A41E404B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5CC406-E951-42A6-9C15-4379C22099C3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C3691C-0F2C-4359-875F-1C25E5CDA16D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81D6B0-2246-4992-9EF4-8D97A7ED30D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DD5F87-E2B0-4177-AF0C-ACAC545D920A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DA35A8-9FDF-48B8-B0F1-5A8920332A1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003B63-59BD-49AA-8D3C-29DCA973E2D9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EED0ECB-2EBA-4F51-B1B0-657227FFF803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fi/slide/1974130/" TargetMode="External"/><Relationship Id="rId2" Type="http://schemas.openxmlformats.org/officeDocument/2006/relationships/hyperlink" Target="https://www.slideserve.com/lynch/ammatillinen-kasvu-liisa-rentola-marika-m-k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ideplayer.fi/slide/1169342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" dirty="0"/>
              <a:t>Ammatillinen kasvu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" dirty="0"/>
              <a:t>Amko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3D4480-6985-44BD-86DA-2D8738E3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ammatillisuuteen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7D0CD3-6D99-4775-AD9A-CEFE87A4D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Oman ammattitaidon välittäminen muille</a:t>
            </a:r>
          </a:p>
          <a:p>
            <a:pPr lvl="1"/>
            <a:r>
              <a:rPr lang="fi-FI" dirty="0"/>
              <a:t>Vuosien työkokemus</a:t>
            </a:r>
          </a:p>
          <a:p>
            <a:pPr lvl="1"/>
            <a:r>
              <a:rPr lang="fi-FI" dirty="0"/>
              <a:t>Oman ammattitaidon ylläpito ja kehittäminen</a:t>
            </a:r>
          </a:p>
        </p:txBody>
      </p:sp>
    </p:spTree>
    <p:extLst>
      <p:ext uri="{BB962C8B-B14F-4D97-AF65-F5344CB8AC3E}">
        <p14:creationId xmlns:p14="http://schemas.microsoft.com/office/powerpoint/2010/main" val="9444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C868C8-DD55-468A-AAE0-6AFB9A36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TYÖNTEKIJÄN AMMATILLINEN KASVU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0609E0-E0A8-4249-A86E-8B24A834A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Ammatillinen kasvu rakentuu viidestä vaiheesta</a:t>
            </a:r>
          </a:p>
          <a:p>
            <a:pPr lvl="1"/>
            <a:r>
              <a:rPr lang="fi-FI" dirty="0"/>
              <a:t>1. Aloittelija (noviisi, oppipoika)</a:t>
            </a:r>
          </a:p>
          <a:p>
            <a:pPr lvl="1"/>
            <a:r>
              <a:rPr lang="fi-FI" dirty="0"/>
              <a:t>2. Edistynyt aloittelija</a:t>
            </a:r>
          </a:p>
          <a:p>
            <a:pPr lvl="1"/>
            <a:r>
              <a:rPr lang="fi-FI" dirty="0"/>
              <a:t>3. Pätevä suoriutuja (kisälli)</a:t>
            </a:r>
          </a:p>
          <a:p>
            <a:pPr lvl="1"/>
            <a:r>
              <a:rPr lang="fi-FI" dirty="0"/>
              <a:t>4. Taitava ammattilainen</a:t>
            </a:r>
          </a:p>
          <a:p>
            <a:pPr lvl="1"/>
            <a:r>
              <a:rPr lang="fi-FI" dirty="0"/>
              <a:t>5. Asiantuntija (ekspertti, mestari)</a:t>
            </a:r>
          </a:p>
        </p:txBody>
      </p:sp>
    </p:spTree>
    <p:extLst>
      <p:ext uri="{BB962C8B-B14F-4D97-AF65-F5344CB8AC3E}">
        <p14:creationId xmlns:p14="http://schemas.microsoft.com/office/powerpoint/2010/main" val="42524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B44C9C-AC3E-4866-9CC8-54ECD417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ALOITTELIJA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5602DE-8CDD-401D-AB73-E6678E0E7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Juuri valmistunut, ei vielä käytännön kokemusta</a:t>
            </a:r>
          </a:p>
          <a:p>
            <a:r>
              <a:rPr lang="fi-FI" dirty="0"/>
              <a:t>Spontaanit havainnot ohjaa työn tekemistä</a:t>
            </a:r>
          </a:p>
          <a:p>
            <a:r>
              <a:rPr lang="fi-FI" dirty="0"/>
              <a:t>Ei osaa joustaa</a:t>
            </a:r>
          </a:p>
          <a:p>
            <a:r>
              <a:rPr lang="fi-FI" dirty="0"/>
              <a:t>Ei näe tärkeysjärjestystä</a:t>
            </a:r>
          </a:p>
          <a:p>
            <a:r>
              <a:rPr lang="fi-FI" dirty="0"/>
              <a:t>Tarvitsee paljon ohjausta ja neuvontaa</a:t>
            </a:r>
          </a:p>
          <a:p>
            <a:r>
              <a:rPr lang="fi-FI" dirty="0"/>
              <a:t>Työ on tehtävä, kokee aikaansaannoksen tärkeäksi</a:t>
            </a:r>
          </a:p>
        </p:txBody>
      </p:sp>
    </p:spTree>
    <p:extLst>
      <p:ext uri="{BB962C8B-B14F-4D97-AF65-F5344CB8AC3E}">
        <p14:creationId xmlns:p14="http://schemas.microsoft.com/office/powerpoint/2010/main" val="10599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1737D6-C058-4AF6-A23B-B6E49957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EDISTYNYT ALOITTELIJA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926FC9-78D3-4A2D-BC6F-47207E7A6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Vähän  aikaa tehnyt työtä</a:t>
            </a:r>
          </a:p>
          <a:p>
            <a:r>
              <a:rPr lang="fi-FI" dirty="0"/>
              <a:t>Hetkelliset vaatimukset ja tilannesidonnaisuus ohjaa työtä</a:t>
            </a:r>
          </a:p>
          <a:p>
            <a:r>
              <a:rPr lang="fi-FI" dirty="0"/>
              <a:t>Tunnistaa ja erittelee tilanteissa vaikuttavia tekijöitä</a:t>
            </a:r>
          </a:p>
          <a:p>
            <a:r>
              <a:rPr lang="fi-FI" dirty="0"/>
              <a:t>Osaa soveltaa tietojaan tavallisissa tilanteissa</a:t>
            </a:r>
          </a:p>
          <a:p>
            <a:r>
              <a:rPr lang="fi-FI" dirty="0"/>
              <a:t>Tarvitsee tukea ja ohjausta työtovereilta</a:t>
            </a:r>
          </a:p>
          <a:p>
            <a:r>
              <a:rPr lang="fi-FI" dirty="0"/>
              <a:t>Työ on ammatti</a:t>
            </a:r>
          </a:p>
        </p:txBody>
      </p:sp>
    </p:spTree>
    <p:extLst>
      <p:ext uri="{BB962C8B-B14F-4D97-AF65-F5344CB8AC3E}">
        <p14:creationId xmlns:p14="http://schemas.microsoft.com/office/powerpoint/2010/main" val="19857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2F1BFB-1ABC-411C-B0D4-01E48392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PÄTEVÄ SUORIUTUJA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95FE28-CD17-4A66-B080-F4EF3DC12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 ollut muutamia vuosia samassa työpaikassa</a:t>
            </a:r>
          </a:p>
          <a:p>
            <a:r>
              <a:rPr lang="fi-FI" dirty="0"/>
              <a:t>Suoriutuu tehtäväkokonaisuuksista</a:t>
            </a:r>
          </a:p>
          <a:p>
            <a:r>
              <a:rPr lang="fi-FI" dirty="0"/>
              <a:t>Järjestelmällinen työskentelytapa</a:t>
            </a:r>
          </a:p>
          <a:p>
            <a:r>
              <a:rPr lang="fi-FI" dirty="0"/>
              <a:t>Suunnittelee työtään</a:t>
            </a:r>
          </a:p>
          <a:p>
            <a:r>
              <a:rPr lang="fi-FI" dirty="0"/>
              <a:t>Näkee työn osana kokonaisuutta</a:t>
            </a:r>
          </a:p>
          <a:p>
            <a:r>
              <a:rPr lang="fi-FI" dirty="0"/>
              <a:t>Tarvitsee ohjausta</a:t>
            </a:r>
          </a:p>
          <a:p>
            <a:r>
              <a:rPr lang="fi-FI" dirty="0"/>
              <a:t>Näkee työn urana</a:t>
            </a:r>
          </a:p>
        </p:txBody>
      </p:sp>
    </p:spTree>
    <p:extLst>
      <p:ext uri="{BB962C8B-B14F-4D97-AF65-F5344CB8AC3E}">
        <p14:creationId xmlns:p14="http://schemas.microsoft.com/office/powerpoint/2010/main" val="14882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B921BE-0F0F-49C1-8B73-620D619D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TAITAVA AMMATTILAINEN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A1D92F-46D2-4B59-BB0C-C022AED2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Hahmottaa tilanteet kokonaisvaltaisesti</a:t>
            </a:r>
          </a:p>
          <a:p>
            <a:r>
              <a:rPr lang="fi-FI" dirty="0"/>
              <a:t>Analysoi ja muuttaa toimintaansa tilanteen mukaan</a:t>
            </a:r>
          </a:p>
          <a:p>
            <a:r>
              <a:rPr lang="fi-FI" dirty="0"/>
              <a:t>Luottaa omiin kokemuksiinsa</a:t>
            </a:r>
          </a:p>
          <a:p>
            <a:r>
              <a:rPr lang="fi-FI" dirty="0"/>
              <a:t>Tarvitsee hyvin vähän ohjausta</a:t>
            </a:r>
          </a:p>
          <a:p>
            <a:r>
              <a:rPr lang="fi-FI" dirty="0"/>
              <a:t>Työ on kutsumus</a:t>
            </a:r>
          </a:p>
        </p:txBody>
      </p:sp>
    </p:spTree>
    <p:extLst>
      <p:ext uri="{BB962C8B-B14F-4D97-AF65-F5344CB8AC3E}">
        <p14:creationId xmlns:p14="http://schemas.microsoft.com/office/powerpoint/2010/main" val="15867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EC8A4C-3DD6-49FD-B9B9-93F46B35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ASIANTUNTIJA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3F001D-01BF-4A60-A4BA-58C348C1F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Työpaikan toiminta-ajatus ohjaa työtä</a:t>
            </a:r>
          </a:p>
          <a:p>
            <a:r>
              <a:rPr lang="fi-FI" dirty="0"/>
              <a:t>Herkkyys ymmärtää tilanteita ja analysoida niitä</a:t>
            </a:r>
          </a:p>
          <a:p>
            <a:r>
              <a:rPr lang="fi-FI" dirty="0"/>
              <a:t>Keskittyy olennaiseen</a:t>
            </a:r>
          </a:p>
          <a:p>
            <a:r>
              <a:rPr lang="fi-FI" dirty="0"/>
              <a:t>Työskentelee joustavasti</a:t>
            </a:r>
          </a:p>
          <a:p>
            <a:r>
              <a:rPr lang="fi-FI" dirty="0"/>
              <a:t>Ei tarvitse ohjausta</a:t>
            </a:r>
          </a:p>
          <a:p>
            <a:r>
              <a:rPr lang="fi-FI" dirty="0"/>
              <a:t>Pystyy ohjaamaan muita</a:t>
            </a:r>
          </a:p>
          <a:p>
            <a:r>
              <a:rPr lang="fi-FI" dirty="0"/>
              <a:t>Työ on elämäntehtävä</a:t>
            </a:r>
          </a:p>
        </p:txBody>
      </p:sp>
    </p:spTree>
    <p:extLst>
      <p:ext uri="{BB962C8B-B14F-4D97-AF65-F5344CB8AC3E}">
        <p14:creationId xmlns:p14="http://schemas.microsoft.com/office/powerpoint/2010/main" val="7775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E3A02-B811-45A7-9090-EFB56924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4B0A5-3327-43EE-9F02-53A561224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Listaa kaikki seikat, jotka vaikuttavat sinun ammatilliseen kasvuusi</a:t>
            </a:r>
          </a:p>
          <a:p>
            <a:pPr lvl="1"/>
            <a:r>
              <a:rPr lang="fi-FI" dirty="0"/>
              <a:t>Esim. Kaikki työtehtävät</a:t>
            </a:r>
          </a:p>
          <a:p>
            <a:pPr lvl="1"/>
            <a:r>
              <a:rPr lang="fi-FI" dirty="0"/>
              <a:t>Aiempi koulutus</a:t>
            </a:r>
          </a:p>
          <a:p>
            <a:pPr lvl="1"/>
            <a:r>
              <a:rPr lang="fi-FI" dirty="0"/>
              <a:t>Elämänkokemus </a:t>
            </a:r>
          </a:p>
        </p:txBody>
      </p:sp>
    </p:spTree>
    <p:extLst>
      <p:ext uri="{BB962C8B-B14F-4D97-AF65-F5344CB8AC3E}">
        <p14:creationId xmlns:p14="http://schemas.microsoft.com/office/powerpoint/2010/main" val="23989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671DE-3B14-4F70-867C-E767F7B9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ITSEARVIOINTI JA 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5778EF-CD17-4C72-81D2-BAFBDC430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Tavoitteeseen välitavoitteiden kautta</a:t>
            </a:r>
          </a:p>
          <a:p>
            <a:r>
              <a:rPr lang="fi-FI" dirty="0"/>
              <a:t>Realistisuus</a:t>
            </a:r>
          </a:p>
          <a:p>
            <a:r>
              <a:rPr lang="fi-FI" dirty="0"/>
              <a:t>Oppimisen osittaminen pienemmiksi osiksi</a:t>
            </a:r>
          </a:p>
          <a:p>
            <a:pPr lvl="1"/>
            <a:r>
              <a:rPr lang="fi-FI" dirty="0"/>
              <a:t>Mikä sujui?</a:t>
            </a:r>
          </a:p>
          <a:p>
            <a:pPr lvl="1"/>
            <a:r>
              <a:rPr lang="fi-FI" dirty="0"/>
              <a:t>Mitä olisin voinut parantaa?</a:t>
            </a:r>
          </a:p>
          <a:p>
            <a:pPr lvl="1"/>
            <a:r>
              <a:rPr lang="fi-FI" dirty="0"/>
              <a:t>Mitä opin?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Oppimispäiväkirja hyvänä työvälineenä pohdiskeluun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37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7C6B7-800A-464C-80DC-B71992CB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VINKKEJÄ OPPIMISPÄIVÄKIRJAN KIRJOITTAMISEEN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9A4613-F0C5-47FA-8039-945458A1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60615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Pohdi oppimistasi oppimispäiväkirjassa hyödyntäen esimerkiksi seuraavia kysymyksiä</a:t>
            </a:r>
          </a:p>
          <a:p>
            <a:pPr lvl="1"/>
            <a:r>
              <a:rPr lang="fi-FI" dirty="0"/>
              <a:t>Mitä koen oppineeni? Miten voin hyödyntää oppimaani?</a:t>
            </a:r>
          </a:p>
          <a:p>
            <a:pPr lvl="1"/>
            <a:r>
              <a:rPr lang="fi-FI" dirty="0"/>
              <a:t>Mistä pidin eniten? Mikä oli helpointa? Mikä työskentelyssä oli tärkeintä?</a:t>
            </a:r>
          </a:p>
          <a:p>
            <a:pPr lvl="1"/>
            <a:r>
              <a:rPr lang="fi-FI" dirty="0"/>
              <a:t>Miten ratkaisin mahdolliset ongelmat? Miten toimisin jatkossa toisin?</a:t>
            </a:r>
          </a:p>
          <a:p>
            <a:pPr lvl="1"/>
            <a:r>
              <a:rPr lang="fi-FI" dirty="0"/>
              <a:t>Mitä opin muilta? Miten yhteistyö muiden kanssa sujui?</a:t>
            </a:r>
          </a:p>
          <a:p>
            <a:pPr lvl="1"/>
            <a:r>
              <a:rPr lang="fi-FI" dirty="0"/>
              <a:t>Miten paneuduin ja panostin tehtäviin ja työn eri vaiheisiin?</a:t>
            </a:r>
          </a:p>
          <a:p>
            <a:pPr lvl="1"/>
            <a:r>
              <a:rPr lang="fi-FI" dirty="0"/>
              <a:t>Mitkä tehtävät tai työtavat sopivat minulle parhaiten?</a:t>
            </a:r>
          </a:p>
          <a:p>
            <a:pPr lvl="1"/>
            <a:r>
              <a:rPr lang="fi-FI" dirty="0"/>
              <a:t>Mitä haluaisit vielä oppia ja missä kehittyä?</a:t>
            </a:r>
            <a:br>
              <a:rPr lang="fi-FI" dirty="0"/>
            </a:b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31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651AA-4000-4256-BF20-FB6A363E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/>
          <a:p>
            <a:r>
              <a:rPr lang="fi-FI" sz="3100"/>
              <a:t>AMMATTITAITOVAATIMUKSET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2C8992-0E2C-470F-95AC-A168C6B9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0" cy="1752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K5: Opiskelija pohtii omaa ammatillista kasvuaan sekä tunnistaa kehittämistarpeitaan ja ottaa ne huomioon toiminnassaan</a:t>
            </a:r>
          </a:p>
        </p:txBody>
      </p:sp>
    </p:spTree>
    <p:extLst>
      <p:ext uri="{BB962C8B-B14F-4D97-AF65-F5344CB8AC3E}">
        <p14:creationId xmlns:p14="http://schemas.microsoft.com/office/powerpoint/2010/main" val="9415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CF49C3-0AD4-4473-8D52-485949FA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6D9FB4-1EF3-4520-9119-22766168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https://www.slideserve.com/lynch/ammatillinen-kasvu-liisa-rentola-marika-m-kel</a:t>
            </a:r>
            <a:r>
              <a:rPr lang="fi-FI" dirty="0"/>
              <a:t> </a:t>
            </a:r>
          </a:p>
          <a:p>
            <a:r>
              <a:rPr lang="fi-FI" dirty="0">
                <a:hlinkClick r:id="rId3"/>
              </a:rPr>
              <a:t>https://slideplayer.fi/slide/1974130/</a:t>
            </a:r>
            <a:r>
              <a:rPr lang="fi-FI" dirty="0"/>
              <a:t> </a:t>
            </a:r>
          </a:p>
          <a:p>
            <a:r>
              <a:rPr lang="fi-FI" dirty="0">
                <a:hlinkClick r:id="rId4"/>
              </a:rPr>
              <a:t>https://slideplayer.fi/slide/11693422/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2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AMMATILLINEN KASVU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-FI" dirty="0"/>
              <a:t>Ammatillinen kasvu on prosessi, mikä jatkuu läpi elämän</a:t>
            </a:r>
          </a:p>
          <a:p>
            <a:pPr rtl="0"/>
            <a:r>
              <a:rPr lang="fi-FI" dirty="0"/>
              <a:t>Ammatillisessa kasvussa kehittyvät ammatilliset ominaisuudet ja kyky toimia työssä</a:t>
            </a:r>
          </a:p>
          <a:p>
            <a:pPr rtl="0"/>
            <a:r>
              <a:rPr lang="fi-FI" dirty="0"/>
              <a:t>Ammatti-identiteetin syntyminen ja alan ammattietiikan omaksuminen ovat osa ammatillista kasvua</a:t>
            </a:r>
          </a:p>
          <a:p>
            <a:pPr rtl="0"/>
            <a:r>
              <a:rPr lang="fi-FI" dirty="0"/>
              <a:t>Ammatillinen kasvu alkaa jo opiskeluvaiheessa</a:t>
            </a:r>
          </a:p>
          <a:p>
            <a:pPr rtl="0"/>
            <a:r>
              <a:rPr lang="fi-FI" dirty="0"/>
              <a:t>Työntekijän ammatillinen kasvu jatkuu koko työuran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44DF1E-9E7E-4056-B9EF-09FE47A4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AMMATILLINEN KASVU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4C09F8-F4B7-4491-8C8B-80FB09A8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Ammatillisessa kasvussa on kyse ajattelun, toiminnan ja asenteen jatkuvasta kehittymisestä</a:t>
            </a:r>
          </a:p>
          <a:p>
            <a:r>
              <a:rPr lang="fi-FI" dirty="0"/>
              <a:t>Siihen vaikuttavat:</a:t>
            </a:r>
          </a:p>
          <a:p>
            <a:pPr lvl="1"/>
            <a:r>
              <a:rPr lang="fi-FI" dirty="0"/>
              <a:t>Työ- ja elämänkokemus</a:t>
            </a:r>
          </a:p>
          <a:p>
            <a:pPr lvl="1"/>
            <a:r>
              <a:rPr lang="fi-FI" dirty="0"/>
              <a:t>Koulutus</a:t>
            </a:r>
          </a:p>
          <a:p>
            <a:pPr lvl="1"/>
            <a:r>
              <a:rPr lang="fi-FI" dirty="0"/>
              <a:t>Reflektiivinen eli pohdiskeleva työote</a:t>
            </a:r>
          </a:p>
          <a:p>
            <a:pPr lvl="1"/>
            <a:r>
              <a:rPr lang="fi-FI" dirty="0"/>
              <a:t>Sitoutuminen ammattieettisiin sääntöihin</a:t>
            </a:r>
          </a:p>
          <a:p>
            <a:pPr lvl="1"/>
            <a:r>
              <a:rPr lang="fi-FI" dirty="0"/>
              <a:t>Yksilöllinen kasvuprosessi persoonallisuudesta, kokemuksesta ja elämänhistoriasta riippuen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41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6437B4-8B10-4E11-8060-22C0D0C1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/>
          <a:lstStyle/>
          <a:p>
            <a:r>
              <a:rPr lang="en-US" dirty="0"/>
              <a:t>AMMATILLISEEN KEHITTYMISEEN VAIKUTTAVAT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77380D3-6BB5-41F5-83CB-0095F712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17" y="1524001"/>
            <a:ext cx="7169096" cy="5376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8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1D63B-0077-4CD9-ADE2-D372A54D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ammatillisuuteen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A32FF0-4908-41F8-82D2-AE1B0C17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Itsekeskeisyyden vaihe</a:t>
            </a:r>
          </a:p>
          <a:p>
            <a:pPr lvl="1"/>
            <a:r>
              <a:rPr lang="fi-FI" dirty="0"/>
              <a:t>Huomio kiinnittyy itseen</a:t>
            </a:r>
          </a:p>
          <a:p>
            <a:pPr lvl="1"/>
            <a:r>
              <a:rPr lang="fi-FI" dirty="0"/>
              <a:t>Selviydynkö tilanteesta?</a:t>
            </a:r>
          </a:p>
          <a:p>
            <a:pPr lvl="1"/>
            <a:r>
              <a:rPr lang="fi-FI" dirty="0"/>
              <a:t>Katsooko muut?</a:t>
            </a:r>
          </a:p>
          <a:p>
            <a:pPr lvl="1"/>
            <a:r>
              <a:rPr lang="fi-FI" dirty="0"/>
              <a:t>Miten muut reagoi?</a:t>
            </a:r>
          </a:p>
          <a:p>
            <a:pPr lvl="1"/>
            <a:r>
              <a:rPr lang="fi-FI" dirty="0"/>
              <a:t>Asiakas kohdataan, mutta asiakkaan kokonaisvaltaisen tilanteen ymmärtäminen on vielä haastavaa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6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CC0330-54AD-4E1D-8898-44075E23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ammatillisuuteen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A501E1-72F5-4D97-9B5D-796E4BE1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”Ui tai vajoa”</a:t>
            </a:r>
          </a:p>
          <a:p>
            <a:pPr lvl="1"/>
            <a:r>
              <a:rPr lang="fi-FI" dirty="0"/>
              <a:t>Työn vaatimat perusasiat alkaa hahmottua, ns. uimataito kehittyy</a:t>
            </a:r>
          </a:p>
          <a:p>
            <a:pPr lvl="1"/>
            <a:r>
              <a:rPr lang="fi-FI" dirty="0"/>
              <a:t>Epävarmuus vähenee</a:t>
            </a:r>
          </a:p>
          <a:p>
            <a:pPr lvl="1"/>
            <a:r>
              <a:rPr lang="fi-FI" dirty="0"/>
              <a:t>Innostus oppimiseen lisääntyy</a:t>
            </a:r>
          </a:p>
          <a:p>
            <a:pPr lvl="1"/>
            <a:r>
              <a:rPr lang="fi-FI" dirty="0"/>
              <a:t>Kysellään oma-aloitteisesti työpaikkaohjaajalta</a:t>
            </a:r>
          </a:p>
          <a:p>
            <a:pPr lvl="1"/>
            <a:r>
              <a:rPr lang="fi-FI" dirty="0"/>
              <a:t>Jännitys asiakkaiden kohtaamiseen vähenee</a:t>
            </a:r>
          </a:p>
        </p:txBody>
      </p:sp>
    </p:spTree>
    <p:extLst>
      <p:ext uri="{BB962C8B-B14F-4D97-AF65-F5344CB8AC3E}">
        <p14:creationId xmlns:p14="http://schemas.microsoft.com/office/powerpoint/2010/main" val="29109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863E3B-AF7F-4C8D-9D6B-71AE36AE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ammatillisuuteen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B298A6-2CC1-4DCB-B307-D9CD13E92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Tilanteiden ymmärrys lisääntyy</a:t>
            </a:r>
          </a:p>
          <a:p>
            <a:pPr lvl="1"/>
            <a:r>
              <a:rPr lang="fi-FI" dirty="0"/>
              <a:t>Perusasioiden ja rutiinien oppiminen mahdollistaa oppimisen syventämisen</a:t>
            </a:r>
          </a:p>
          <a:p>
            <a:pPr lvl="1"/>
            <a:r>
              <a:rPr lang="fi-FI" dirty="0"/>
              <a:t>Opiskellut sisällöt ja käsitteet alkavat hahmottua</a:t>
            </a:r>
          </a:p>
          <a:p>
            <a:pPr lvl="1"/>
            <a:r>
              <a:rPr lang="fi-FI" dirty="0"/>
              <a:t>Ymmärryksen lisääntymisestä huolimatta on vielä haastavaa toimia teoria ja käytäntö sujuvasti yhdistäen</a:t>
            </a:r>
          </a:p>
          <a:p>
            <a:pPr lvl="1"/>
            <a:r>
              <a:rPr lang="fi-FI" dirty="0"/>
              <a:t>Itsearviointitaidot kehittyvät: Pystytään tarkastelemaan omaa toimintaa kriittisesti ja havaitaan uusia oppimistarpeita</a:t>
            </a:r>
          </a:p>
        </p:txBody>
      </p:sp>
    </p:spTree>
    <p:extLst>
      <p:ext uri="{BB962C8B-B14F-4D97-AF65-F5344CB8AC3E}">
        <p14:creationId xmlns:p14="http://schemas.microsoft.com/office/powerpoint/2010/main" val="34292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B413D-2483-4EE4-B6EE-4B1368E9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ammatillisuuteen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D408AB-B5D4-4F3A-8E85-254AB8188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Kyky ymmärtää ja toimia sen mukaan</a:t>
            </a:r>
          </a:p>
          <a:p>
            <a:pPr lvl="1"/>
            <a:r>
              <a:rPr lang="fi-FI" dirty="0"/>
              <a:t>Tämä vaihe saavutetaan opintojen päätyttyä vähitellen</a:t>
            </a:r>
          </a:p>
          <a:p>
            <a:pPr lvl="1"/>
            <a:r>
              <a:rPr lang="fi-FI" dirty="0"/>
              <a:t>Vaihe saavutetaan ammatissa toimimisen kautta työyhteisön osaamista hyödyntäen</a:t>
            </a:r>
          </a:p>
          <a:p>
            <a:pPr lvl="1"/>
            <a:r>
              <a:rPr lang="fi-FI" dirty="0"/>
              <a:t>Oman kasvun ja kehittymisen reflektointi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20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2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543</Words>
  <Application>Microsoft Office PowerPoint</Application>
  <PresentationFormat>Laajakuva</PresentationFormat>
  <Paragraphs>119</Paragraphs>
  <Slides>20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Segoe Print</vt:lpstr>
      <vt:lpstr>Luontoaiheinen piirros 16x9</vt:lpstr>
      <vt:lpstr>Ammatillinen kasvu</vt:lpstr>
      <vt:lpstr>AMMATTITAITOVAATIMUKSET</vt:lpstr>
      <vt:lpstr>AMMATILLINEN KASVU</vt:lpstr>
      <vt:lpstr>AMMATILLINEN KASVU</vt:lpstr>
      <vt:lpstr>AMMATILLISEEN KEHITTYMISEEN VAIKUTTAVAT</vt:lpstr>
      <vt:lpstr>Askeleet ammatillisuuteen </vt:lpstr>
      <vt:lpstr>Askeleet ammatillisuuteen</vt:lpstr>
      <vt:lpstr>Askeleet ammatillisuuteen</vt:lpstr>
      <vt:lpstr>Askeleet ammatillisuuteen</vt:lpstr>
      <vt:lpstr>Askeleet ammatillisuuteen</vt:lpstr>
      <vt:lpstr>TYÖNTEKIJÄN AMMATILLINEN KASVU</vt:lpstr>
      <vt:lpstr>ALOITTELIJA</vt:lpstr>
      <vt:lpstr>EDISTYNYT ALOITTELIJA</vt:lpstr>
      <vt:lpstr>PÄTEVÄ SUORIUTUJA</vt:lpstr>
      <vt:lpstr>TAITAVA AMMATTILAINEN</vt:lpstr>
      <vt:lpstr>ASIANTUNTIJA</vt:lpstr>
      <vt:lpstr>TEHTÄVÄ</vt:lpstr>
      <vt:lpstr>ITSEARVIOINTI JA OPPIMINEN</vt:lpstr>
      <vt:lpstr>VINKKEJÄ OPPIMISPÄIVÄKIRJAN KIRJOITTAMISEEN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Ammatillinen kasvu</dc:title>
  <dc:creator>Pekkanen Tiina</dc:creator>
  <cp:lastModifiedBy>Pekkanen Tiina</cp:lastModifiedBy>
  <cp:revision>1</cp:revision>
  <dcterms:created xsi:type="dcterms:W3CDTF">2021-01-15T09:14:53Z</dcterms:created>
  <dcterms:modified xsi:type="dcterms:W3CDTF">2021-02-17T09:20:11Z</dcterms:modified>
</cp:coreProperties>
</file>