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1"/>
  </p:handoutMasterIdLst>
  <p:sldIdLst>
    <p:sldId id="256" r:id="rId2"/>
    <p:sldId id="261" r:id="rId3"/>
    <p:sldId id="265" r:id="rId4"/>
    <p:sldId id="257" r:id="rId5"/>
    <p:sldId id="258" r:id="rId6"/>
    <p:sldId id="263" r:id="rId7"/>
    <p:sldId id="259" r:id="rId8"/>
    <p:sldId id="260" r:id="rId9"/>
    <p:sldId id="264" r:id="rId10"/>
  </p:sldIdLst>
  <p:sldSz cx="12192000" cy="6858000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82122-C872-4742-9EC8-27BE2EA34F63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53F3C-8768-44B9-8B55-AD9C643CDBB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0566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6722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6707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822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3400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368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7362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04963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8256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882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939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563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1383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699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959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3730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768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5D599-B742-482C-AEB5-5FC104D21A50}" type="datetimeFigureOut">
              <a:rPr lang="fi-FI" smtClean="0"/>
              <a:t>17.2.2021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A08DD2-1A61-4C55-8FC7-886F2F9345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285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372AED-470A-4BEC-934A-0C71F9F22E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Toimintaympäristön ja ihmissuhteiden vaikutus lapsen kasvuun ja kehitykseen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283AEC2-483A-4E21-A43C-9660E51B53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1535152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1946DC-27BE-453E-9512-11694CFA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Ammattitaitovaatimukset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3909C5-BD28-4CE2-BE53-6CA3E6C35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i-FI" sz="2000" dirty="0" smtClean="0"/>
              <a:t>K5: Opiskelija </a:t>
            </a:r>
            <a:r>
              <a:rPr lang="fi-FI" sz="2000" dirty="0"/>
              <a:t>tunnistaa toimintaympäristön ja ihmissuhteiden merkityksen yksilön kasvulle ja kehitykselle sekä ottaa sen toiminnassaan huomioon</a:t>
            </a:r>
          </a:p>
        </p:txBody>
      </p:sp>
    </p:spTree>
    <p:extLst>
      <p:ext uri="{BB962C8B-B14F-4D97-AF65-F5344CB8AC3E}">
        <p14:creationId xmlns:p14="http://schemas.microsoft.com/office/powerpoint/2010/main" val="2341247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Millaisia erilaisia toimintaympäristöjä sinun elämässäsi on?</a:t>
            </a:r>
          </a:p>
          <a:p>
            <a:r>
              <a:rPr lang="fi-FI" dirty="0" smtClean="0"/>
              <a:t>Mainitse lapsuudestasi yksi tai useampi sinulle merkityksellinen ihmissuhde (ei omat vanhemmat)</a:t>
            </a:r>
          </a:p>
          <a:p>
            <a:endParaRPr lang="fi-FI" dirty="0"/>
          </a:p>
          <a:p>
            <a:r>
              <a:rPr lang="fi-FI" dirty="0" smtClean="0"/>
              <a:t>Kirjaa asiat yhteiselle </a:t>
            </a:r>
            <a:r>
              <a:rPr lang="fi-FI" dirty="0" err="1" smtClean="0"/>
              <a:t>padlet</a:t>
            </a:r>
            <a:r>
              <a:rPr lang="fi-FI" dirty="0" smtClean="0"/>
              <a:t>-alustalle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021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241EC7-936C-4C92-8ADB-B772B1BCC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Yhteisöön kuuluminen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4D3DC8-C0F4-4267-9F5D-EDFB1E54E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6549"/>
            <a:ext cx="9485569" cy="3988525"/>
          </a:xfrm>
        </p:spPr>
        <p:txBody>
          <a:bodyPr>
            <a:normAutofit fontScale="92500"/>
          </a:bodyPr>
          <a:lstStyle/>
          <a:p>
            <a:r>
              <a:rPr lang="fi-FI" sz="2200" dirty="0"/>
              <a:t>Lapsi on jo ennen syntymäänsä vuorovaikutuksessa äidin ja ympäristön kanssa</a:t>
            </a:r>
          </a:p>
          <a:p>
            <a:r>
              <a:rPr lang="fi-FI" sz="2200" dirty="0"/>
              <a:t>Ihminen kasvaa ja kehittyy erilaisissa ympäristöissä läpi elämän</a:t>
            </a:r>
          </a:p>
          <a:p>
            <a:r>
              <a:rPr lang="fi-FI" sz="2200" dirty="0"/>
              <a:t>Lapsen ensimmäinen yhteisö on perhe ja sukulaiset, myöhemmin yhteisöihin tulee leikkikavereita, päivähoidon henkilökuntaa, koulukavereita ja opettajia, työtovereita, ystäviä, harrastuspiirien jäseniä ja muita erilaisia toimijoita</a:t>
            </a:r>
          </a:p>
          <a:p>
            <a:r>
              <a:rPr lang="fi-FI" sz="2200" dirty="0"/>
              <a:t>Jokainen kehittyy ja muovautuu vuorovaikutussuhteissa omassa yhteisössään</a:t>
            </a:r>
          </a:p>
          <a:p>
            <a:r>
              <a:rPr lang="fi-FI" sz="2200" dirty="0"/>
              <a:t>Kuuluminen yhteisöön ja hyvät ihmissuhteet ovat erityisen tärkeitä lapsen kasvulle ja kehitykselle sekä ihmisen hyvinvoinnille</a:t>
            </a:r>
          </a:p>
          <a:p>
            <a:endParaRPr lang="fi-FI" dirty="0"/>
          </a:p>
          <a:p>
            <a:pPr marL="457200" lvl="1" indent="0">
              <a:buNone/>
            </a:pPr>
            <a:r>
              <a:rPr lang="fi-FI" dirty="0"/>
              <a:t>													(www.mieli.fi)</a:t>
            </a:r>
          </a:p>
        </p:txBody>
      </p:sp>
    </p:spTree>
    <p:extLst>
      <p:ext uri="{BB962C8B-B14F-4D97-AF65-F5344CB8AC3E}">
        <p14:creationId xmlns:p14="http://schemas.microsoft.com/office/powerpoint/2010/main" val="54473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7D89D-238F-4C51-ADA6-15484B4EA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Vuorovaikutus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8FE385-153A-4F99-886F-975A848F9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54926"/>
            <a:ext cx="8596668" cy="4186436"/>
          </a:xfrm>
        </p:spPr>
        <p:txBody>
          <a:bodyPr>
            <a:normAutofit/>
          </a:bodyPr>
          <a:lstStyle/>
          <a:p>
            <a:r>
              <a:rPr lang="fi-FI" dirty="0"/>
              <a:t>Vuorovaikutus tarkoittaa kahden tai useamman ihmisen välistä vastavuoroista kommunikaatiota. </a:t>
            </a:r>
            <a:endParaRPr lang="fi-FI" dirty="0" smtClean="0"/>
          </a:p>
          <a:p>
            <a:r>
              <a:rPr lang="fi-FI" dirty="0" smtClean="0"/>
              <a:t>Se </a:t>
            </a:r>
            <a:r>
              <a:rPr lang="fi-FI" dirty="0"/>
              <a:t>on kaikkea sitä, millä tavalla olemme toisten ihmisten kanssa. </a:t>
            </a:r>
            <a:endParaRPr lang="fi-FI" dirty="0" smtClean="0"/>
          </a:p>
          <a:p>
            <a:r>
              <a:rPr lang="fi-FI" dirty="0" smtClean="0"/>
              <a:t>Jo vauvalla </a:t>
            </a:r>
            <a:r>
              <a:rPr lang="fi-FI" dirty="0"/>
              <a:t>on alusta alkaen kyky ja terve olla vuorovaikutuksessa muiden kanssa</a:t>
            </a:r>
          </a:p>
          <a:p>
            <a:r>
              <a:rPr lang="fi-FI" dirty="0"/>
              <a:t>Toistuvat vuorovaikutuskokemukset varhaisvuosina vaikuttavat aivojen kehitykseen eli muovaavat osin aivojen toiminnallisia rakenteita</a:t>
            </a:r>
          </a:p>
          <a:p>
            <a:r>
              <a:rPr lang="fi-FI" dirty="0"/>
              <a:t>Vuorovaikutustilanteet lapsena </a:t>
            </a:r>
            <a:r>
              <a:rPr lang="fi-FI" dirty="0" smtClean="0"/>
              <a:t>luovat </a:t>
            </a:r>
            <a:r>
              <a:rPr lang="fi-FI" dirty="0"/>
              <a:t>pohjan vuorovaikutustilanteiden havainnoinnille ja niihin osallistumiselle</a:t>
            </a:r>
          </a:p>
          <a:p>
            <a:r>
              <a:rPr lang="fi-FI" dirty="0" smtClean="0"/>
              <a:t>Sosiaalisista </a:t>
            </a:r>
            <a:r>
              <a:rPr lang="fi-FI" dirty="0"/>
              <a:t>suhteista saatava tuki on tärkeää </a:t>
            </a:r>
            <a:r>
              <a:rPr lang="fi-FI" dirty="0" smtClean="0"/>
              <a:t>kaiken ikäisten </a:t>
            </a:r>
            <a:r>
              <a:rPr lang="fi-FI" dirty="0"/>
              <a:t>terveydelle ja hyvinvoinnin </a:t>
            </a:r>
            <a:r>
              <a:rPr lang="fi-FI" dirty="0" smtClean="0"/>
              <a:t>edistämiselle</a:t>
            </a:r>
          </a:p>
          <a:p>
            <a:r>
              <a:rPr lang="fi-FI" dirty="0"/>
              <a:t>V</a:t>
            </a:r>
            <a:r>
              <a:rPr lang="fi-FI" dirty="0" smtClean="0"/>
              <a:t>uorovaikutuksen </a:t>
            </a:r>
            <a:r>
              <a:rPr lang="fi-FI" dirty="0"/>
              <a:t>keskeinen merkitys kulkee mukana koko elämän ajan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1632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Etä</a:t>
            </a:r>
            <a:r>
              <a:rPr lang="fi-FI" dirty="0" smtClean="0"/>
              <a:t>- ja lähiympäristö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Kehitykseen vaikuttava ympäristö voidaan jakaa </a:t>
            </a:r>
            <a:r>
              <a:rPr lang="fi-FI" dirty="0" err="1"/>
              <a:t>lähi</a:t>
            </a:r>
            <a:r>
              <a:rPr lang="fi-FI" dirty="0"/>
              <a:t>- ja etäympäristöön. </a:t>
            </a:r>
            <a:endParaRPr lang="fi-FI" dirty="0" smtClean="0"/>
          </a:p>
          <a:p>
            <a:r>
              <a:rPr lang="fi-FI" dirty="0" smtClean="0"/>
              <a:t>Lähiympäristö </a:t>
            </a:r>
            <a:r>
              <a:rPr lang="fi-FI" dirty="0"/>
              <a:t>koostuu sosiaalisista ympäristöistä (perhe, suku, koulukaverit, kaveriporukka, harrastusporukka), joiden kanssa ihminen on välittömässä vuorovaikutuksessa ja jotka vaikuttavat </a:t>
            </a:r>
            <a:r>
              <a:rPr lang="fi-FI" dirty="0" smtClean="0"/>
              <a:t>ihmisen kehitykseen suorasti.</a:t>
            </a:r>
          </a:p>
          <a:p>
            <a:r>
              <a:rPr lang="fi-FI" dirty="0"/>
              <a:t>Etäympäristön tekijät vaikuttavat kehitykseen suurelta osin </a:t>
            </a:r>
            <a:r>
              <a:rPr lang="fi-FI" dirty="0" smtClean="0"/>
              <a:t>epäsuorasti, esim. yhteiskunnan palvelut, historiallinen tila ja laajimmillaan jopa </a:t>
            </a:r>
            <a:r>
              <a:rPr lang="fi-FI" dirty="0"/>
              <a:t>kulttuuri, sen käytännöt, uskomukset ja </a:t>
            </a:r>
            <a:r>
              <a:rPr lang="fi-FI" dirty="0" smtClean="0"/>
              <a:t>arvot</a:t>
            </a:r>
          </a:p>
          <a:p>
            <a:r>
              <a:rPr lang="fi-FI" dirty="0" smtClean="0"/>
              <a:t>Fyysinen ympäristö: esim. ravinto ja ilmaston puhtaus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4673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58A602-5A84-4438-90AF-F9D120A24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Kehitykseen vaikuttavat tekijät</a:t>
            </a:r>
          </a:p>
        </p:txBody>
      </p:sp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C0B3F6B7-5A97-404E-B87D-8B5771EF45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333" y="1326995"/>
            <a:ext cx="8387921" cy="4718205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83A0C5AF-3040-4FC2-A5C2-7536DC134B23}"/>
              </a:ext>
            </a:extLst>
          </p:cNvPr>
          <p:cNvSpPr txBox="1"/>
          <p:nvPr/>
        </p:nvSpPr>
        <p:spPr>
          <a:xfrm>
            <a:off x="7579360" y="5760720"/>
            <a:ext cx="3779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(www.mielenterveystalo.fi)</a:t>
            </a:r>
          </a:p>
        </p:txBody>
      </p:sp>
    </p:spTree>
    <p:extLst>
      <p:ext uri="{BB962C8B-B14F-4D97-AF65-F5344CB8AC3E}">
        <p14:creationId xmlns:p14="http://schemas.microsoft.com/office/powerpoint/2010/main" val="3552535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EB7BF-1194-4B38-81B8-882F277FE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Toimintaympäristön vaikutus kehitykseen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0BEA1B-15E2-4D0C-BA4E-0BB92EFDC5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Kasvuympäristön vaikutus lapsen kehitykseen ja terveyteen on oleellinen</a:t>
            </a:r>
          </a:p>
          <a:p>
            <a:r>
              <a:rPr lang="fi-FI" dirty="0"/>
              <a:t>Kotona vaikuttavat mm. uni- ja ruokailutottumukset, kasvatustavat, säännöt, virikkeet, lapsen kanssa keskustelu, turvallisuuden tunne</a:t>
            </a:r>
          </a:p>
          <a:p>
            <a:r>
              <a:rPr lang="fi-FI" dirty="0"/>
              <a:t>Asuinalueella vaikuttavat mm. turvallisuus, virikkeellisyys, naapurustosuhteet</a:t>
            </a:r>
          </a:p>
          <a:p>
            <a:r>
              <a:rPr lang="fi-FI" dirty="0"/>
              <a:t>Päiväkodissa vaikuttavat: kaverit, ryhmään kuulumisen tunne, suhde hoitajiin, </a:t>
            </a:r>
            <a:r>
              <a:rPr lang="fi-FI"/>
              <a:t>yksilöllinen </a:t>
            </a:r>
            <a:r>
              <a:rPr lang="fi-FI" smtClean="0"/>
              <a:t>huomioiminen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9085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Pohdi kuvitteellisen henkilön elämää. Kerro, miten ympäristö ja ihmissuhteet ovat vaikuttaneet yksilön kasvuun ja kehitykseen. Ota pohdinnassa huomioon esim. seuraavien asioiden vaikutus: perhe, kulttuuri, asuinalue, harrastukset, kaverit, koulu, työpaikka jne. Mieti ympäristön vaikutusta eri ikäkausina (lapsuus, nuoruus, aikuisuus, vanhuus).</a:t>
            </a:r>
          </a:p>
          <a:p>
            <a:r>
              <a:rPr lang="fi-FI" dirty="0"/>
              <a:t>Kerro </a:t>
            </a:r>
            <a:r>
              <a:rPr lang="fi-FI" dirty="0" smtClean="0"/>
              <a:t>konkreettisten </a:t>
            </a:r>
            <a:r>
              <a:rPr lang="fi-FI" dirty="0"/>
              <a:t>esimerkkien avulla, miten ympäristö ja ihmissuhteet ovat vaikuttaneet esimerkiksi yksilön persoonaan, henkiseen hyvinvointiin, erilaisiin elämän valintoihin ja kiinnostuksen kohteisiin.  </a:t>
            </a:r>
          </a:p>
          <a:p>
            <a:endParaRPr lang="fi-FI" dirty="0"/>
          </a:p>
          <a:p>
            <a:r>
              <a:rPr lang="fi-FI" dirty="0"/>
              <a:t>Kirjaa pohdintaasi paperille esimerkiksi ranskalaisin viivoin.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48087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442</Words>
  <Application>Microsoft Office PowerPoint</Application>
  <PresentationFormat>Laajakuva</PresentationFormat>
  <Paragraphs>42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Pinta</vt:lpstr>
      <vt:lpstr>Toimintaympäristön ja ihmissuhteiden vaikutus lapsen kasvuun ja kehitykseen</vt:lpstr>
      <vt:lpstr>Ammattitaitovaatimukset</vt:lpstr>
      <vt:lpstr>TEHTÄVÄ</vt:lpstr>
      <vt:lpstr>Yhteisöön kuuluminen</vt:lpstr>
      <vt:lpstr>Vuorovaikutus </vt:lpstr>
      <vt:lpstr>Etä- ja lähiympäristö</vt:lpstr>
      <vt:lpstr>Kehitykseen vaikuttavat tekijät</vt:lpstr>
      <vt:lpstr>Toimintaympäristön vaikutus kehitykseen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Toimintaympäristön ja ihmissuhteiden vaikutus lapsen kasvuun ja kehitykseen</dc:title>
  <dc:creator>Tiina</dc:creator>
  <cp:lastModifiedBy>Pekkanen Tiina</cp:lastModifiedBy>
  <cp:revision>16</cp:revision>
  <cp:lastPrinted>2020-09-29T04:41:36Z</cp:lastPrinted>
  <dcterms:created xsi:type="dcterms:W3CDTF">2020-08-16T08:26:43Z</dcterms:created>
  <dcterms:modified xsi:type="dcterms:W3CDTF">2021-02-17T08:50:20Z</dcterms:modified>
</cp:coreProperties>
</file>