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57" r:id="rId3"/>
    <p:sldId id="258" r:id="rId4"/>
    <p:sldId id="262" r:id="rId5"/>
    <p:sldId id="260" r:id="rId6"/>
    <p:sldId id="259" r:id="rId7"/>
    <p:sldId id="261" r:id="rId8"/>
    <p:sldId id="263" r:id="rId9"/>
  </p:sldIdLst>
  <p:sldSz cx="9144000" cy="6858000" type="screen4x3"/>
  <p:notesSz cx="6784975" cy="9906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15" autoAdjust="0"/>
    <p:restoredTop sz="86380" autoAdjust="0"/>
  </p:normalViewPr>
  <p:slideViewPr>
    <p:cSldViewPr>
      <p:cViewPr>
        <p:scale>
          <a:sx n="85" d="100"/>
          <a:sy n="85" d="100"/>
        </p:scale>
        <p:origin x="-92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12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3249" y="0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3A7CDF-461E-455D-81C4-D47800E06458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3249" y="9408981"/>
            <a:ext cx="2940156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B38E9-DCBB-4050-9D50-A98F6DC8DBA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6398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uorakulmainen kolmi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tsikk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17" name="Alaotsikk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grpSp>
        <p:nvGrpSpPr>
          <p:cNvPr id="2" name="Ryhmä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uolivapaa piirt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uolivapaa piirt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uolivapaa piirt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uora yhdysviiva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Päivämäärän paikkamerkki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19" name="Alatunnisteen paikkamerk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7" name="Dian numeron paikkamerkki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  <p:sp>
        <p:nvSpPr>
          <p:cNvPr id="7" name="Lovettu nuolenkärki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Lovettu nuolenkärki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  <p:sp>
        <p:nvSpPr>
          <p:cNvPr id="8" name="Otsikk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tail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  <p:sp>
        <p:nvSpPr>
          <p:cNvPr id="6" name="Otsikk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8" name="Puolivapaa piirt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uolivapaa piirt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Suorakulmainen kolmi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uora yhdysviiva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Lovettu nuolenkärki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Lovettu nuolenkärki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uolivapaa piirt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uolivapaa piirt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Suorakulmainen kolmi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uora yhdysviiva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tsikon paikkamerkki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0" name="Tekstin paikkamerkki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10" name="Päivämäärän paikkamerkki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BB92A34-DBA1-45A6-9D5D-CD1B0D58376E}" type="datetimeFigureOut">
              <a:rPr lang="fi-FI" smtClean="0"/>
              <a:t>14.1.2015</a:t>
            </a:fld>
            <a:endParaRPr lang="fi-FI"/>
          </a:p>
        </p:txBody>
      </p:sp>
      <p:sp>
        <p:nvSpPr>
          <p:cNvPr id="22" name="Alatunnisteen paikkamerk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8" name="Dian numeron paikkamerkki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E68633F-3AB0-40D6-B23E-71C530A9CFAC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Oppimistehtävä </a:t>
            </a:r>
            <a:br>
              <a:rPr lang="fi-FI" dirty="0" smtClean="0"/>
            </a:br>
            <a:r>
              <a:rPr lang="fi-FI" dirty="0" smtClean="0"/>
              <a:t>Oppimaan oppimisen koulutus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sz="3000" dirty="0" err="1" smtClean="0"/>
              <a:t>Pogostan</a:t>
            </a:r>
            <a:r>
              <a:rPr lang="fi-FI" sz="3000" dirty="0" smtClean="0"/>
              <a:t> koulu, Ilomantsi</a:t>
            </a:r>
          </a:p>
          <a:p>
            <a:r>
              <a:rPr lang="fi-FI" sz="3000" dirty="0"/>
              <a:t>Milla Enojärvi-Koskela, </a:t>
            </a:r>
            <a:r>
              <a:rPr lang="fi-FI" sz="3000" dirty="0" err="1"/>
              <a:t>Pihla</a:t>
            </a:r>
            <a:r>
              <a:rPr lang="fi-FI" sz="3000" dirty="0"/>
              <a:t> Härkönen, </a:t>
            </a:r>
          </a:p>
          <a:p>
            <a:r>
              <a:rPr lang="fi-FI" sz="3000" dirty="0"/>
              <a:t>Ritva Kärnä, Anne Palviainen, Eija Sivonen</a:t>
            </a:r>
          </a:p>
          <a:p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95988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VERTAILU</a:t>
            </a:r>
            <a:br>
              <a:rPr lang="fi-FI" dirty="0" smtClean="0"/>
            </a:br>
            <a:r>
              <a:rPr lang="fi-FI" dirty="0" smtClean="0"/>
              <a:t>eri oppiaineissa ylä- ja alakoulussa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75284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2400" b="1" dirty="0" smtClean="0"/>
              <a:t>1. Lue ja vertaile tarinoita Robin </a:t>
            </a:r>
            <a:r>
              <a:rPr lang="fi-FI" sz="2400" b="1" dirty="0" err="1" smtClean="0"/>
              <a:t>Hoodista</a:t>
            </a:r>
            <a:r>
              <a:rPr lang="fi-FI" sz="2400" b="1" dirty="0" smtClean="0"/>
              <a:t>. </a:t>
            </a:r>
          </a:p>
          <a:p>
            <a:pPr lvl="1"/>
            <a:r>
              <a:rPr lang="fi-FI" sz="2400" dirty="0" smtClean="0"/>
              <a:t>Mitä samankaltaisuuksia ja eroavaisuuksia löydät niistä? </a:t>
            </a:r>
          </a:p>
          <a:p>
            <a:pPr lvl="1"/>
            <a:r>
              <a:rPr lang="fi-FI" sz="2400" dirty="0" smtClean="0"/>
              <a:t>Onko Robin </a:t>
            </a:r>
            <a:r>
              <a:rPr lang="fi-FI" sz="2400" dirty="0" err="1" smtClean="0"/>
              <a:t>Hood</a:t>
            </a:r>
            <a:r>
              <a:rPr lang="fi-FI" sz="2400" dirty="0" smtClean="0"/>
              <a:t> ollut oikeasti olemassa? Perustele mielipiteesi.</a:t>
            </a:r>
          </a:p>
          <a:p>
            <a:pPr lvl="1"/>
            <a:endParaRPr lang="fi-FI" sz="2400" dirty="0" smtClean="0"/>
          </a:p>
          <a:p>
            <a:pPr marL="0" indent="0">
              <a:buNone/>
            </a:pPr>
            <a:r>
              <a:rPr lang="fi-FI" sz="2400" b="1" dirty="0" smtClean="0"/>
              <a:t>2. Vertaile aateliston ja talonpojan elämää 1400-luvulla kirjan kuvien perusteella. </a:t>
            </a:r>
            <a:r>
              <a:rPr lang="fi-FI" sz="2400" dirty="0" smtClean="0"/>
              <a:t>Kiinnitä huomiota yksityiskohtiin!</a:t>
            </a:r>
          </a:p>
          <a:p>
            <a:pPr lvl="1"/>
            <a:r>
              <a:rPr lang="fi-FI" sz="2400" dirty="0" smtClean="0"/>
              <a:t>Miten talonpojan arki erosi aateliston elämästä?</a:t>
            </a:r>
          </a:p>
          <a:p>
            <a:pPr lvl="1"/>
            <a:endParaRPr lang="fi-FI" sz="2400" dirty="0"/>
          </a:p>
          <a:p>
            <a:pPr lvl="1">
              <a:buFont typeface="Wingdings" panose="05000000000000000000" pitchFamily="2" charset="2"/>
              <a:buChar char="v"/>
            </a:pPr>
            <a:r>
              <a:rPr lang="fi-FI" sz="2400" dirty="0" smtClean="0"/>
              <a:t>Huomioita: osa oppilaista kykenee itsenäisesti näihin tehtäviin, osa tarvitsee open apukysymyksiä päästäkseen alkuun</a:t>
            </a:r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6. </a:t>
            </a:r>
            <a:r>
              <a:rPr lang="fi-FI" dirty="0"/>
              <a:t>l</a:t>
            </a:r>
            <a:r>
              <a:rPr lang="fi-FI" dirty="0" smtClean="0"/>
              <a:t>uokan historiassa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592517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453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dirty="0"/>
              <a:t>Adjektiivien opiskelun yhteydessä opiskeltiin </a:t>
            </a:r>
            <a:r>
              <a:rPr lang="fi-FI" b="1" dirty="0"/>
              <a:t>vertailuasteet</a:t>
            </a:r>
            <a:r>
              <a:rPr lang="fi-FI" dirty="0"/>
              <a:t>: </a:t>
            </a:r>
            <a:r>
              <a:rPr lang="fi-FI" sz="2000" dirty="0"/>
              <a:t>positiivi eli perusaste, komparatiivi, superlatiivi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000" dirty="0" smtClean="0"/>
              <a:t>Huomioita: </a:t>
            </a:r>
            <a:r>
              <a:rPr lang="fi-FI" sz="2000" dirty="0"/>
              <a:t>adjektiivien vertailuasteiden </a:t>
            </a:r>
            <a:r>
              <a:rPr lang="fi-FI" sz="2000" dirty="0" smtClean="0"/>
              <a:t>tuottaminen oikein on </a:t>
            </a:r>
            <a:r>
              <a:rPr lang="fi-FI" sz="2000" dirty="0"/>
              <a:t>helpohkoa, </a:t>
            </a:r>
            <a:r>
              <a:rPr lang="fi-FI" sz="2000" dirty="0" smtClean="0"/>
              <a:t>mutta tekstistä löytäminen ja kieliopillinen </a:t>
            </a:r>
            <a:r>
              <a:rPr lang="fi-FI" sz="2000" dirty="0"/>
              <a:t>nimeäminen on osalle oppilaista vaikeaa</a:t>
            </a:r>
            <a:r>
              <a:rPr lang="fi-FI" sz="2000" dirty="0" smtClean="0"/>
              <a:t>. Tunnistamista hankaloittaa sanojen taipuminen: nominatiivimuotoiset löytyvät helpoiten, taivutetut hankalammin.</a:t>
            </a:r>
            <a:endParaRPr lang="fi-FI" sz="2000" dirty="0"/>
          </a:p>
          <a:p>
            <a:pPr marL="0" indent="0">
              <a:buNone/>
            </a:pPr>
            <a:endParaRPr lang="fi-FI" sz="1600" dirty="0"/>
          </a:p>
          <a:p>
            <a:pPr marL="0" indent="0">
              <a:buNone/>
            </a:pPr>
            <a:r>
              <a:rPr lang="fi-FI" dirty="0"/>
              <a:t>Kirjallisuudessa: vertaillaan kahta eri kertomusta </a:t>
            </a:r>
            <a:r>
              <a:rPr lang="fi-FI" b="1" dirty="0"/>
              <a:t>kirjallisuuden käsitteiden näkökulmasta</a:t>
            </a:r>
            <a:r>
              <a:rPr lang="fi-FI" dirty="0"/>
              <a:t>: </a:t>
            </a:r>
            <a:r>
              <a:rPr lang="fi-FI" sz="2000" dirty="0"/>
              <a:t>aihe, kertoja, tapahtumaympäristö, aika, henkilöt jne. </a:t>
            </a:r>
            <a:r>
              <a:rPr lang="fi-FI" sz="2000" dirty="0" smtClean="0"/>
              <a:t>Tavoitteena havaita, millainen vaikutus kertomuksen eri elementeillä on. (Esim. miten kerronnan aikamuodon tai kertojan vaihtaminen vaikuttaa tekstiin</a:t>
            </a:r>
            <a:r>
              <a:rPr lang="fi-FI" sz="2000" dirty="0" smtClean="0"/>
              <a:t>.)</a:t>
            </a:r>
            <a:br>
              <a:rPr lang="fi-FI" sz="2000" dirty="0" smtClean="0"/>
            </a:br>
            <a:r>
              <a:rPr lang="fi-FI" sz="2000" dirty="0" smtClean="0"/>
              <a:t>			(</a:t>
            </a:r>
            <a:r>
              <a:rPr lang="fi-FI" sz="2000" dirty="0"/>
              <a:t>Ei vielä toteutettu.)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b="1" dirty="0" smtClean="0"/>
              <a:t>7</a:t>
            </a:r>
            <a:r>
              <a:rPr lang="fi-FI" b="1" dirty="0"/>
              <a:t>. luokan </a:t>
            </a: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b="1" dirty="0" smtClean="0"/>
              <a:t>äidinkielessä </a:t>
            </a:r>
            <a:r>
              <a:rPr lang="fi-FI" b="1" dirty="0"/>
              <a:t>ja kirjallisuudessa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23395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b="1" dirty="0"/>
              <a:t>Aihe: Ionisidos ja </a:t>
            </a:r>
            <a:r>
              <a:rPr lang="fi-FI" b="1" dirty="0" smtClean="0"/>
              <a:t>molekyylisidos</a:t>
            </a:r>
          </a:p>
          <a:p>
            <a:pPr marL="0" lvl="0" indent="0">
              <a:buNone/>
            </a:pPr>
            <a:endParaRPr lang="fi-FI" sz="2800" b="1" dirty="0"/>
          </a:p>
          <a:p>
            <a:pPr marL="0" lvl="1" indent="0" hangingPunct="0"/>
            <a:r>
              <a:rPr lang="fi-FI" sz="2400" dirty="0"/>
              <a:t>Käsiteltiin teoriaa vertaillen ioni- ja molekyylisidoksia.</a:t>
            </a:r>
          </a:p>
          <a:p>
            <a:pPr marL="0" lvl="1" indent="0" hangingPunct="0"/>
            <a:r>
              <a:rPr lang="fi-FI" sz="2400" dirty="0"/>
              <a:t>Kokeellisesti oppilaat vertasivat ionisidoksisten ja molekyylisidoksisten yhdisteiden sähkönjohtavuutta.</a:t>
            </a:r>
          </a:p>
          <a:p>
            <a:pPr marL="0" lvl="1" indent="0" hangingPunct="0"/>
            <a:endParaRPr lang="fi-FI" sz="2400" dirty="0"/>
          </a:p>
          <a:p>
            <a:pPr marL="0" lvl="1" indent="0" hangingPunct="0"/>
            <a:r>
              <a:rPr lang="fi-FI" sz="2400" b="1" dirty="0"/>
              <a:t>Huomioita:</a:t>
            </a:r>
          </a:p>
          <a:p>
            <a:pPr marL="0" lvl="1" indent="0" hangingPunct="0"/>
            <a:r>
              <a:rPr lang="fi-FI" sz="2400" dirty="0"/>
              <a:t>Oppilaiden oli helppo ymmärtää, että ionisidoksisten yhdisteiden </a:t>
            </a:r>
            <a:r>
              <a:rPr lang="fi-FI" sz="2400" dirty="0" smtClean="0"/>
              <a:t>vesiliuokset </a:t>
            </a:r>
            <a:r>
              <a:rPr lang="fi-FI" sz="2400" dirty="0"/>
              <a:t>johtavat sähköä toisin kuin molekyyliyhdisteet tai niiden </a:t>
            </a:r>
            <a:r>
              <a:rPr lang="fi-FI" sz="2400" dirty="0" smtClean="0"/>
              <a:t>vesiliuokset</a:t>
            </a:r>
            <a:r>
              <a:rPr lang="fi-FI" sz="2400" dirty="0"/>
              <a:t>.</a:t>
            </a:r>
          </a:p>
          <a:p>
            <a:pPr marL="0" lvl="1" indent="0" hangingPunct="0"/>
            <a:r>
              <a:rPr lang="fi-FI" sz="2400" dirty="0"/>
              <a:t>Paljon vaikeampi oli hahmottaa atomitason eroavaisuus. Vertaileminen auttoi osaa oppilaista.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luokan kemiassa</a:t>
            </a:r>
          </a:p>
        </p:txBody>
      </p:sp>
    </p:spTree>
    <p:extLst>
      <p:ext uri="{BB962C8B-B14F-4D97-AF65-F5344CB8AC3E}">
        <p14:creationId xmlns:p14="http://schemas.microsoft.com/office/powerpoint/2010/main" val="3941311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fi-FI" sz="2300" dirty="0"/>
              <a:t>Oppilaat tutustuivat oman kiinnostuksen mukaan kahteen ammatinkuvaukseen ja vertailivat ammatteja. </a:t>
            </a:r>
          </a:p>
          <a:p>
            <a:pPr lvl="1"/>
            <a:r>
              <a:rPr lang="fi-FI" dirty="0"/>
              <a:t>Tarkastelun kohteena esim. koulutus, työpaikat, työn sisältö, työn vaatimukset, työllisyystilanne, työaika, palkkaus</a:t>
            </a:r>
          </a:p>
          <a:p>
            <a:pPr lvl="1"/>
            <a:r>
              <a:rPr lang="fi-FI" dirty="0"/>
              <a:t>Tehtävän teki neljä luokkaa.</a:t>
            </a:r>
          </a:p>
          <a:p>
            <a:endParaRPr lang="fi-FI" sz="2300" dirty="0"/>
          </a:p>
          <a:p>
            <a:r>
              <a:rPr lang="fi-FI" sz="2300" dirty="0"/>
              <a:t>Huomioita: </a:t>
            </a:r>
          </a:p>
          <a:p>
            <a:pPr lvl="2">
              <a:buFontTx/>
              <a:buChar char="-"/>
            </a:pPr>
            <a:r>
              <a:rPr lang="fi-FI" sz="2300" dirty="0"/>
              <a:t>Tunnin alussa määrittelimme, mitä vertailu on ja annoin esimerkkejä ammattien vertailusta.</a:t>
            </a:r>
          </a:p>
          <a:p>
            <a:pPr lvl="2">
              <a:buFontTx/>
              <a:buChar char="-"/>
            </a:pPr>
            <a:r>
              <a:rPr lang="fi-FI" sz="2300" dirty="0"/>
              <a:t>Oppilailla erilaiset valmiudet vertailun tekemiseen. Osa pystyy suoraan johtopäätöksiin. Osalla tehtävä jäi asioiden luetteloimiseksi ilman samankaltaisuuksien ja eroavaisuuksien etsimistä.</a:t>
            </a:r>
          </a:p>
          <a:p>
            <a:pPr lvl="2">
              <a:buFontTx/>
              <a:buChar char="-"/>
            </a:pPr>
            <a:r>
              <a:rPr lang="fi-FI" sz="2300" dirty="0" smtClean="0"/>
              <a:t>Vertailtavien asioiden muututtua abstraktimpaan suuntaan tehtävä muuttuu </a:t>
            </a:r>
            <a:r>
              <a:rPr lang="fi-FI" sz="2300" dirty="0"/>
              <a:t>v</a:t>
            </a:r>
            <a:r>
              <a:rPr lang="fi-FI" sz="2300" dirty="0" smtClean="0"/>
              <a:t>aikeammaksi (esim</a:t>
            </a:r>
            <a:r>
              <a:rPr lang="fi-FI" sz="2300" dirty="0"/>
              <a:t>. koulutus tai palkka vs. työn vaatimukset</a:t>
            </a:r>
            <a:r>
              <a:rPr lang="fi-FI" sz="2300" dirty="0" smtClean="0"/>
              <a:t>).</a:t>
            </a:r>
          </a:p>
          <a:p>
            <a:pPr lvl="2">
              <a:buFontTx/>
              <a:buChar char="-"/>
            </a:pPr>
            <a:r>
              <a:rPr lang="fi-FI" sz="2300" dirty="0" smtClean="0"/>
              <a:t>Muutin </a:t>
            </a:r>
            <a:r>
              <a:rPr lang="fi-FI" sz="2300" dirty="0"/>
              <a:t>tehtävänantoa ja vaiheistin tehtävää seuraaville ryhmille, mikä ei kaikkien kohdalla auttanut.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8. luokan oppilaanohjauksessa</a:t>
            </a:r>
          </a:p>
        </p:txBody>
      </p:sp>
    </p:spTree>
    <p:extLst>
      <p:ext uri="{BB962C8B-B14F-4D97-AF65-F5344CB8AC3E}">
        <p14:creationId xmlns:p14="http://schemas.microsoft.com/office/powerpoint/2010/main" val="5521057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i-FI" dirty="0"/>
              <a:t>Demokratia ja diktatuuri</a:t>
            </a:r>
          </a:p>
          <a:p>
            <a:r>
              <a:rPr lang="fi-FI" dirty="0"/>
              <a:t>Tehtävä tehdään pareittain siten, että toinen selvittää demokratian ja toinen diktatuurin, minkä jälkeen oppilaat vertailevat selvittämiään asioita toistensa kanssa (siis pareittain).</a:t>
            </a:r>
          </a:p>
          <a:p>
            <a:r>
              <a:rPr lang="fi-FI" dirty="0"/>
              <a:t>Avuksi voidaan antaa tukisanoja kuten vaalit, median vapaus, kokoontumisvapaus ym.</a:t>
            </a:r>
          </a:p>
          <a:p>
            <a:r>
              <a:rPr lang="fi-FI" dirty="0"/>
              <a:t>Lopuksi kootaan tehtävä yhdessä.</a:t>
            </a:r>
          </a:p>
          <a:p>
            <a:endParaRPr lang="fi-FI" dirty="0"/>
          </a:p>
          <a:p>
            <a:r>
              <a:rPr lang="fi-FI" dirty="0"/>
              <a:t>HUOMIOITA: Oppilaat suoriutuivat paritehtävästä varsin hyvin ja osasivat toteuttaa vertailun tietojen hankkimisen jälkeen. Joidenkin kohdalla tukisanat olivat tarpeellisia. Yhteinen koonti lopuksi tuki käsitteiden ymmärtämistä.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9. </a:t>
            </a:r>
            <a:r>
              <a:rPr lang="fi-FI" dirty="0"/>
              <a:t>l</a:t>
            </a:r>
            <a:r>
              <a:rPr lang="fi-FI" dirty="0" smtClean="0"/>
              <a:t>uokan yhteiskuntaopissa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62039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Mielestämme vertailu on hyvä opetusmenetelmä ja soveltuu moniin aineisiin ala- ja yläkoulussa.</a:t>
            </a:r>
          </a:p>
          <a:p>
            <a:r>
              <a:rPr lang="fi-FI" dirty="0" smtClean="0"/>
              <a:t>Huomasimme, että osalle oppilaista vertaileminen on helpompaa ja osalle haasteellista.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/>
              <a:t> </a:t>
            </a:r>
            <a:r>
              <a:rPr lang="fi-FI" dirty="0" smtClean="0"/>
              <a:t>Opettajan huomioitava eriyttäminen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Tärkeää hyvät ohjeet aluksi 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fi-FI" dirty="0" smtClean="0"/>
              <a:t>Lopuksi yhteinen koonti </a:t>
            </a:r>
          </a:p>
          <a:p>
            <a:endParaRPr lang="fi-FI" dirty="0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LOPUKSI: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982652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la">
  <a:themeElements>
    <a:clrScheme name="Aul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Aul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Aul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87</TotalTime>
  <Words>461</Words>
  <Application>Microsoft Office PowerPoint</Application>
  <PresentationFormat>Näytössä katseltava diaesitys (4:3)</PresentationFormat>
  <Paragraphs>51</Paragraphs>
  <Slides>8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9" baseType="lpstr">
      <vt:lpstr>Aula</vt:lpstr>
      <vt:lpstr>Oppimistehtävä  Oppimaan oppimisen koulutus</vt:lpstr>
      <vt:lpstr>VERTAILU eri oppiaineissa ylä- ja alakoulussa</vt:lpstr>
      <vt:lpstr>6. luokan historiassa</vt:lpstr>
      <vt:lpstr>7. luokan  äidinkielessä ja kirjallisuudessa</vt:lpstr>
      <vt:lpstr>8. luokan kemiassa</vt:lpstr>
      <vt:lpstr>8. luokan oppilaanohjauksessa</vt:lpstr>
      <vt:lpstr>9. luokan yhteiskuntaopissa</vt:lpstr>
      <vt:lpstr>LOPUKSI:</vt:lpstr>
    </vt:vector>
  </TitlesOfParts>
  <Company>PKMKV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Oppimistehtävä  Oppimaan oppimisen koulutus</dc:title>
  <dc:creator>Enojärvi-Koskela Milla</dc:creator>
  <cp:lastModifiedBy>Eija</cp:lastModifiedBy>
  <cp:revision>13</cp:revision>
  <cp:lastPrinted>2015-01-12T10:48:00Z</cp:lastPrinted>
  <dcterms:created xsi:type="dcterms:W3CDTF">2015-01-08T11:09:59Z</dcterms:created>
  <dcterms:modified xsi:type="dcterms:W3CDTF">2015-01-14T17:33:43Z</dcterms:modified>
</cp:coreProperties>
</file>