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15259-CE3E-4E2A-BF05-00844F3C399F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BF20C-9505-483F-83B3-DD21E059D141}" type="slidenum">
              <a:rPr lang="fi-FI" smtClean="0"/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HI02 Imperialismi ja suurvaltojen valtapyrkimykset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Wienin kongressin tasapainoperiaatteet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 panose="020B0604020202020204"/>
              <a:buAutoNum type="arabicPeriod"/>
            </a:pPr>
            <a:r>
              <a:rPr lang="fi-FI" sz="2400" b="1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Laillisuusperiaate</a:t>
            </a:r>
            <a:endParaRPr lang="fi-FI" sz="2400" b="1" i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8290" lvl="1" indent="-288290">
              <a:lnSpc>
                <a:spcPct val="80000"/>
              </a:lnSpc>
              <a:spcBef>
                <a:spcPts val="600"/>
              </a:spcBef>
              <a:buSzPct val="100000"/>
            </a:pPr>
            <a:r>
              <a:rPr lang="fi-FI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</a:t>
            </a:r>
            <a:r>
              <a:rPr lang="fi-FI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altaan palautetaan ennen vuotta 1789 hallinneet hallitsijasuvut.</a:t>
            </a:r>
            <a:endParaRPr lang="fi-FI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 panose="020B0604020202020204"/>
              <a:buAutoNum type="arabicPeriod"/>
            </a:pPr>
            <a:r>
              <a:rPr lang="fi-FI" sz="2400" b="1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Turvallisuusperiaate</a:t>
            </a:r>
            <a:endParaRPr lang="fi-FI" sz="2400" b="1" i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8290" lvl="1" indent="-288290">
              <a:lnSpc>
                <a:spcPct val="80000"/>
              </a:lnSpc>
              <a:spcBef>
                <a:spcPts val="600"/>
              </a:spcBef>
              <a:buSzPct val="100000"/>
            </a:pPr>
            <a:r>
              <a:rPr lang="fi-FI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Ranska ympäröidään puskurivaltioilla.</a:t>
            </a:r>
            <a:endParaRPr lang="fi-FI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 panose="020B0604020202020204"/>
              <a:buAutoNum type="arabicPeriod"/>
            </a:pPr>
            <a:r>
              <a:rPr lang="fi-FI" sz="2400" b="1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Tasapainoperiaate</a:t>
            </a:r>
            <a:endParaRPr lang="fi-FI" sz="2400" b="1" i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8290" lvl="1" indent="-288290">
              <a:lnSpc>
                <a:spcPct val="80000"/>
              </a:lnSpc>
              <a:spcBef>
                <a:spcPts val="600"/>
              </a:spcBef>
              <a:buSzPct val="100000"/>
            </a:pPr>
            <a:r>
              <a:rPr lang="fi-FI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K</a:t>
            </a:r>
            <a:r>
              <a:rPr lang="fi-FI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aikki suurvallat pidetään tasavahvoina.</a:t>
            </a:r>
            <a:endParaRPr lang="fi-FI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 panose="020B0604020202020204"/>
              <a:buAutoNum type="arabicPeriod"/>
            </a:pPr>
            <a:r>
              <a:rPr lang="fi-FI" sz="2400" b="1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Pyhä allianssi</a:t>
            </a:r>
            <a:endParaRPr lang="fi-FI" sz="2400" b="1" i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8290" lvl="1" indent="-288290">
              <a:lnSpc>
                <a:spcPct val="80000"/>
              </a:lnSpc>
              <a:spcBef>
                <a:spcPts val="600"/>
              </a:spcBef>
              <a:buSzPct val="100000"/>
            </a:pPr>
            <a:r>
              <a:rPr lang="fi-FI" i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</a:t>
            </a:r>
            <a:r>
              <a:rPr lang="fi-FI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allitsijat tekevät keskenään liiton ja lupaavat, etteivät sodi keskenään, mutta auttavat toisiaan, jos kansalaiset kapinoivat.</a:t>
            </a:r>
            <a:endParaRPr lang="fi-FI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7568" y="1556792"/>
            <a:ext cx="7772400" cy="4495800"/>
          </a:xfrm>
        </p:spPr>
        <p:txBody>
          <a:bodyPr/>
          <a:lstStyle/>
          <a:p>
            <a:pPr marL="0" indent="-6985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6000"/>
              <a:buNone/>
            </a:pPr>
            <a:endParaRPr lang="fi-FI" dirty="0"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indent="0">
              <a:buNone/>
              <a:defRPr/>
            </a:pPr>
            <a:endParaRPr lang="fi-FI" dirty="0"/>
          </a:p>
        </p:txBody>
      </p:sp>
      <p:sp>
        <p:nvSpPr>
          <p:cNvPr id="42" name="Shape 101"/>
          <p:cNvSpPr txBox="1"/>
          <p:nvPr/>
        </p:nvSpPr>
        <p:spPr>
          <a:xfrm>
            <a:off x="2027569" y="409694"/>
            <a:ext cx="1643181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fi-FI" b="1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Periaatteet</a:t>
            </a:r>
            <a:endParaRPr lang="fi-FI" b="1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3" name="Shape 102"/>
          <p:cNvSpPr txBox="1"/>
          <p:nvPr/>
        </p:nvSpPr>
        <p:spPr>
          <a:xfrm>
            <a:off x="1664686" y="1239225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Laillisuusperiaate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4" name="Shape 103"/>
          <p:cNvSpPr txBox="1"/>
          <p:nvPr/>
        </p:nvSpPr>
        <p:spPr>
          <a:xfrm>
            <a:off x="1708347" y="2403612"/>
            <a:ext cx="2685728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Turvallisuusperiaate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5" name="Shape 104"/>
          <p:cNvSpPr txBox="1"/>
          <p:nvPr/>
        </p:nvSpPr>
        <p:spPr>
          <a:xfrm>
            <a:off x="1706711" y="3767975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Tasapainoperiaate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6" name="Shape 105"/>
          <p:cNvSpPr txBox="1"/>
          <p:nvPr/>
        </p:nvSpPr>
        <p:spPr>
          <a:xfrm>
            <a:off x="1769019" y="5164856"/>
            <a:ext cx="2160278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Pyhä Allianssi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7" name="Shape 106"/>
          <p:cNvSpPr txBox="1"/>
          <p:nvPr/>
        </p:nvSpPr>
        <p:spPr>
          <a:xfrm>
            <a:off x="4708501" y="325148"/>
            <a:ext cx="1643181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fi-FI" b="1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Murtavia tekijöitä</a:t>
            </a:r>
            <a:endParaRPr lang="fi-FI" b="1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8" name="Shape 107"/>
          <p:cNvSpPr txBox="1"/>
          <p:nvPr/>
        </p:nvSpPr>
        <p:spPr>
          <a:xfrm>
            <a:off x="4762923" y="1010625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8290" indent="-28829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nationalismi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8290" indent="-28829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kansalliskiihko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49" name="Shape 108"/>
          <p:cNvSpPr txBox="1"/>
          <p:nvPr/>
        </p:nvSpPr>
        <p:spPr>
          <a:xfrm>
            <a:off x="4730564" y="1926875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8290" indent="-28829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Ranskan-Preussin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8290" indent="-288290"/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    sota 1870-71 ➞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8290" indent="-28829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Saksan yhdistyminen </a:t>
            </a:r>
            <a:r>
              <a:rPr lang="fi-FI" dirty="0">
                <a:solidFill>
                  <a:schemeClr val="dk1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➞</a:t>
            </a:r>
            <a:endParaRPr lang="fi-FI" dirty="0">
              <a:solidFill>
                <a:schemeClr val="dk1"/>
              </a:solidFill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8290" indent="-288290">
              <a:buFont typeface="Arial" panose="020B0604020202020204" pitchFamily="34" charset="0"/>
              <a:buChar char="•"/>
            </a:pP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50" name="Shape 109"/>
          <p:cNvSpPr txBox="1"/>
          <p:nvPr/>
        </p:nvSpPr>
        <p:spPr>
          <a:xfrm>
            <a:off x="4796374" y="3234575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teollistuminen ➞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resurssit </a:t>
            </a:r>
            <a:r>
              <a:rPr lang="fi-FI" dirty="0">
                <a:solidFill>
                  <a:schemeClr val="dk1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➞</a:t>
            </a:r>
            <a:endParaRPr lang="fi-FI" dirty="0">
              <a:solidFill>
                <a:schemeClr val="dk1"/>
              </a:solidFill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kilpavarustelu </a:t>
            </a:r>
            <a:r>
              <a:rPr lang="fi-FI" dirty="0">
                <a:solidFill>
                  <a:schemeClr val="dk1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➞</a:t>
            </a:r>
            <a:endParaRPr lang="fi-FI" dirty="0">
              <a:solidFill>
                <a:schemeClr val="dk1"/>
              </a:solidFill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51" name="Shape 110"/>
          <p:cNvSpPr txBox="1"/>
          <p:nvPr/>
        </p:nvSpPr>
        <p:spPr>
          <a:xfrm>
            <a:off x="4796374" y="4431875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imperialismi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52" name="Shape 111"/>
          <p:cNvSpPr txBox="1"/>
          <p:nvPr/>
        </p:nvSpPr>
        <p:spPr>
          <a:xfrm>
            <a:off x="4796374" y="5275975"/>
            <a:ext cx="2883802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Krimin sota 1854-56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Ranskan-Preussin sota 1870-71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53" name="Shape 112"/>
          <p:cNvSpPr txBox="1"/>
          <p:nvPr/>
        </p:nvSpPr>
        <p:spPr>
          <a:xfrm>
            <a:off x="7921761" y="1419750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sodat ja kiistat kasvattavat revanssihenkeä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  <a:p>
            <a:endParaRPr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sp>
        <p:nvSpPr>
          <p:cNvPr id="54" name="Shape 113"/>
          <p:cNvSpPr txBox="1"/>
          <p:nvPr/>
        </p:nvSpPr>
        <p:spPr>
          <a:xfrm>
            <a:off x="8295527" y="4724886"/>
            <a:ext cx="2183662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fi-FI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pelkoja torjutaan liitoilla</a:t>
            </a:r>
            <a:endParaRPr lang="fi-FI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  <p:cxnSp>
        <p:nvCxnSpPr>
          <p:cNvPr id="55" name="Shape 115"/>
          <p:cNvCxnSpPr/>
          <p:nvPr/>
        </p:nvCxnSpPr>
        <p:spPr>
          <a:xfrm flipV="1">
            <a:off x="3982125" y="1660475"/>
            <a:ext cx="703800" cy="8646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6" name="Shape 116"/>
          <p:cNvCxnSpPr/>
          <p:nvPr/>
        </p:nvCxnSpPr>
        <p:spPr>
          <a:xfrm flipV="1">
            <a:off x="3950325" y="1907550"/>
            <a:ext cx="689700" cy="1978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" name="Shape 118"/>
          <p:cNvCxnSpPr/>
          <p:nvPr/>
        </p:nvCxnSpPr>
        <p:spPr>
          <a:xfrm flipV="1">
            <a:off x="3995650" y="2844350"/>
            <a:ext cx="733500" cy="1100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8" name="Shape 119"/>
          <p:cNvCxnSpPr/>
          <p:nvPr/>
        </p:nvCxnSpPr>
        <p:spPr>
          <a:xfrm flipV="1">
            <a:off x="3920775" y="3996275"/>
            <a:ext cx="826500" cy="31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9" name="Shape 120"/>
          <p:cNvCxnSpPr/>
          <p:nvPr/>
        </p:nvCxnSpPr>
        <p:spPr>
          <a:xfrm>
            <a:off x="3915000" y="4152025"/>
            <a:ext cx="793500" cy="411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60" name="Shape 121"/>
          <p:cNvCxnSpPr/>
          <p:nvPr/>
        </p:nvCxnSpPr>
        <p:spPr>
          <a:xfrm>
            <a:off x="3637349" y="5421939"/>
            <a:ext cx="1125574" cy="223665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61" name="Shape 122"/>
          <p:cNvSpPr/>
          <p:nvPr/>
        </p:nvSpPr>
        <p:spPr>
          <a:xfrm rot="306988">
            <a:off x="7298480" y="1635822"/>
            <a:ext cx="594365" cy="50761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/>
        </p:txBody>
      </p:sp>
      <p:sp>
        <p:nvSpPr>
          <p:cNvPr id="62" name="Shape 123"/>
          <p:cNvSpPr/>
          <p:nvPr/>
        </p:nvSpPr>
        <p:spPr>
          <a:xfrm rot="-749861">
            <a:off x="7549022" y="5322633"/>
            <a:ext cx="922790" cy="50761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/>
        </p:txBody>
      </p:sp>
      <p:sp>
        <p:nvSpPr>
          <p:cNvPr id="63" name="Shape 124"/>
          <p:cNvSpPr/>
          <p:nvPr/>
        </p:nvSpPr>
        <p:spPr>
          <a:xfrm rot="-805831">
            <a:off x="6868911" y="2535815"/>
            <a:ext cx="3952270" cy="2160369"/>
          </a:xfrm>
          <a:prstGeom prst="irregularSeal2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1400" dirty="0"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ENSIMMÄINEN MAAILMANSOTA</a:t>
            </a:r>
            <a:endParaRPr lang="fi-FI" sz="1400" dirty="0">
              <a:latin typeface="Verdana" panose="020B0604030504040204"/>
              <a:ea typeface="Verdana" panose="020B0604030504040204"/>
              <a:cs typeface="Verdana" panose="020B0604030504040204"/>
              <a:sym typeface="Verdana" panose="020B0604030504040204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Mitä imperialismi oli?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Lähinnä eurooppalaisten valtioiden politiikka, jossa valloitettiin ja alistettiin siirtomaita.</a:t>
            </a:r>
            <a:endParaRPr lang="fi-FI" dirty="0"/>
          </a:p>
          <a:p>
            <a:r>
              <a:rPr lang="fi-FI" dirty="0"/>
              <a:t>Ajoitetaan yleensä vuosiin 1870-1914</a:t>
            </a:r>
            <a:endParaRPr lang="fi-FI" dirty="0"/>
          </a:p>
          <a:p>
            <a:r>
              <a:rPr lang="fi-FI" dirty="0"/>
              <a:t>Valloitetut alueet palvelivat isäntämaan taloudellista ja poliittista etua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Mitä syitä imperialismille oli?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Siirtomaiden hankkiminen osa valtioiden valtapolitiikkaa</a:t>
            </a:r>
            <a:endParaRPr lang="fi-FI" dirty="0"/>
          </a:p>
          <a:p>
            <a:pPr lvl="1"/>
            <a:r>
              <a:rPr lang="fi-FI" dirty="0"/>
              <a:t>Ota, ennen kuin muut ottavat</a:t>
            </a:r>
            <a:endParaRPr lang="fi-FI" dirty="0"/>
          </a:p>
          <a:p>
            <a:r>
              <a:rPr lang="fi-FI" dirty="0"/>
              <a:t>Nationalismin nousu 1800-luvulla</a:t>
            </a:r>
            <a:endParaRPr lang="fi-FI" dirty="0"/>
          </a:p>
          <a:p>
            <a:r>
              <a:rPr lang="fi-FI" dirty="0"/>
              <a:t>Siirtomaat tarjosivat</a:t>
            </a:r>
            <a:endParaRPr lang="fi-FI" dirty="0"/>
          </a:p>
          <a:p>
            <a:pPr lvl="1"/>
            <a:r>
              <a:rPr lang="fi-FI" dirty="0"/>
              <a:t>Markkinoita</a:t>
            </a:r>
            <a:endParaRPr lang="fi-FI" dirty="0"/>
          </a:p>
          <a:p>
            <a:pPr lvl="1"/>
            <a:r>
              <a:rPr lang="fi-FI" dirty="0"/>
              <a:t>Raaka-aineita</a:t>
            </a:r>
            <a:endParaRPr lang="fi-FI" dirty="0"/>
          </a:p>
          <a:p>
            <a:pPr lvl="1"/>
            <a:r>
              <a:rPr lang="fi-FI" dirty="0"/>
              <a:t>Tukikohtia</a:t>
            </a:r>
            <a:endParaRPr lang="fi-FI" dirty="0"/>
          </a:p>
          <a:p>
            <a:r>
              <a:rPr lang="fi-FI" dirty="0"/>
              <a:t>Ideologia</a:t>
            </a:r>
            <a:endParaRPr lang="fi-FI" dirty="0"/>
          </a:p>
          <a:p>
            <a:pPr lvl="1"/>
            <a:r>
              <a:rPr lang="fi-FI" dirty="0"/>
              <a:t>Kulttuuridarwinismi</a:t>
            </a:r>
            <a:endParaRPr lang="fi-FI" dirty="0"/>
          </a:p>
          <a:p>
            <a:pPr lvl="1"/>
            <a:r>
              <a:rPr lang="fi-FI" dirty="0"/>
              <a:t>Valkoisen miehen taakka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Mitä vaikutuksia imperialismilla oli?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Kansainvälisiin suhteisiin ja politiikkaan</a:t>
            </a:r>
            <a:endParaRPr lang="fi-FI" dirty="0"/>
          </a:p>
          <a:p>
            <a:pPr lvl="1"/>
            <a:r>
              <a:rPr lang="fi-FI" dirty="0"/>
              <a:t>Euroopan mahti ja vaikutusvalta kasvoi</a:t>
            </a:r>
            <a:endParaRPr lang="fi-FI" dirty="0"/>
          </a:p>
          <a:p>
            <a:pPr lvl="1"/>
            <a:r>
              <a:rPr lang="fi-FI" dirty="0"/>
              <a:t>Eurooppalaisten valtioiden kilpailu kiihtyi ja suhteet huononivat</a:t>
            </a:r>
            <a:endParaRPr lang="fi-FI" dirty="0"/>
          </a:p>
          <a:p>
            <a:pPr lvl="1"/>
            <a:r>
              <a:rPr lang="fi-FI" dirty="0"/>
              <a:t>Asevarustelu voimistui</a:t>
            </a:r>
            <a:endParaRPr lang="fi-FI" dirty="0"/>
          </a:p>
          <a:p>
            <a:endParaRPr lang="fi-FI" dirty="0"/>
          </a:p>
          <a:p>
            <a:r>
              <a:rPr lang="fi-FI" dirty="0"/>
              <a:t>Siirtomaihin</a:t>
            </a:r>
            <a:endParaRPr lang="fi-FI" dirty="0"/>
          </a:p>
          <a:p>
            <a:pPr lvl="1"/>
            <a:r>
              <a:rPr lang="fi-FI" dirty="0"/>
              <a:t>Talous palvelemaan valloittajia, monokulttuurit</a:t>
            </a:r>
            <a:endParaRPr lang="fi-FI" dirty="0"/>
          </a:p>
          <a:p>
            <a:pPr lvl="1"/>
            <a:r>
              <a:rPr lang="fi-FI" dirty="0"/>
              <a:t>Perinteiset heimorajat pyyhittiin pois, johti sisäisiin konflikteihin</a:t>
            </a:r>
            <a:endParaRPr lang="fi-FI" dirty="0"/>
          </a:p>
          <a:p>
            <a:pPr lvl="1"/>
            <a:r>
              <a:rPr lang="fi-FI" dirty="0"/>
              <a:t>Paikalliset kulttuurit hävisivät ja korvautuivat länsimaisilla tavoilla</a:t>
            </a:r>
            <a:endParaRPr lang="fi-FI" dirty="0"/>
          </a:p>
          <a:p>
            <a:pPr lvl="1"/>
            <a:r>
              <a:rPr lang="fi-FI" dirty="0"/>
              <a:t>Uutta teknologiaa, koulutusta ja infrastruktuuria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1735</Words>
  <Application>WPS Presentation</Application>
  <PresentationFormat>Laajakuva</PresentationFormat>
  <Paragraphs>85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Arial</vt:lpstr>
      <vt:lpstr>Verdana</vt:lpstr>
      <vt:lpstr>Calibri Light</vt:lpstr>
      <vt:lpstr>Calibri</vt:lpstr>
      <vt:lpstr>Microsoft YaHei</vt:lpstr>
      <vt:lpstr/>
      <vt:lpstr>Arial Unicode MS</vt:lpstr>
      <vt:lpstr>Liberation Mono</vt:lpstr>
      <vt:lpstr>Office-teema</vt:lpstr>
      <vt:lpstr>HI02 Imperialismi ja suurvaltojen valtapyrkimykset</vt:lpstr>
      <vt:lpstr>Wienin kongressin tasapainoperiaatteet</vt:lpstr>
      <vt:lpstr>PowerPoint 演示文稿</vt:lpstr>
      <vt:lpstr>Mitä imperialismi oli?</vt:lpstr>
      <vt:lpstr>Mitä syitä imperialismille oli?</vt:lpstr>
      <vt:lpstr>Mitä vaikutuksia imperialismilla oli?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HI02 Imperialismi ja suurvaltojen valtapyrkimykset</dc:title>
  <dc:creator>Ville Ahmala</dc:creator>
  <cp:lastModifiedBy>Ahmala</cp:lastModifiedBy>
  <cp:revision>6</cp:revision>
  <dcterms:created xsi:type="dcterms:W3CDTF">2019-09-22T09:30:00Z</dcterms:created>
  <dcterms:modified xsi:type="dcterms:W3CDTF">2020-12-08T13:35:14Z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