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tk.fi/ajankohtaista/blogi/kevenna_kuormitusta_-_arjen_keinoja_tyokuormituksen_keventamiseksi.9070.blo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Työsuojelumääräykset ja -ohjeet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AMKO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96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79229" y="2349925"/>
            <a:ext cx="3608382" cy="2456442"/>
          </a:xfrm>
        </p:spPr>
        <p:txBody>
          <a:bodyPr/>
          <a:lstStyle/>
          <a:p>
            <a:r>
              <a:rPr lang="fi-FI" dirty="0" smtClean="0"/>
              <a:t>AMMATTITAITO-VAATIMUKSET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K5: Opiskelija tutustuu työpaikan työsuojelumääräyksiin ja –ohjeisiin ja noudattaa niitä sekä osallistuu työyhteisön kanssa työturvallisuuden ja työhyvinvoinnin kehittämiseen.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0813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Työturvallisuus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Työnantajalla on lainsäädäntöön perustuva velvollisuus huolehtia työn ja työolosuhteiden turvallisuudesta</a:t>
            </a:r>
          </a:p>
          <a:p>
            <a:r>
              <a:rPr lang="fi-FI" dirty="0" smtClean="0"/>
              <a:t>Esim. varhaiskasvatuksen </a:t>
            </a:r>
            <a:r>
              <a:rPr lang="fi-FI" dirty="0"/>
              <a:t>ja opetuksen järjestäjän on laadittava suunnitelma, valittava ja mitoitettava toimenpiteet sekä toteutettava ohjelma työolojen turvallisuuden edistämiseksi ja </a:t>
            </a:r>
            <a:r>
              <a:rPr lang="fi-FI" dirty="0" smtClean="0"/>
              <a:t>parantamiseksi</a:t>
            </a:r>
          </a:p>
          <a:p>
            <a:r>
              <a:rPr lang="fi-FI" dirty="0" smtClean="0"/>
              <a:t>Työnantajan </a:t>
            </a:r>
            <a:r>
              <a:rPr lang="fi-FI" dirty="0"/>
              <a:t>tulee jatkuvasti tarkkailla työympäristöä, työyhteisön tilaa ja työtapojen turvallisuutta </a:t>
            </a:r>
            <a:r>
              <a:rPr lang="fi-FI" dirty="0" smtClean="0"/>
              <a:t>sekä seurata </a:t>
            </a:r>
            <a:r>
              <a:rPr lang="fi-FI" dirty="0"/>
              <a:t>toteutettujen toimenpiteiden vaikutusta turvallisuuteen ja </a:t>
            </a:r>
            <a:r>
              <a:rPr lang="fi-FI" dirty="0" smtClean="0"/>
              <a:t>terveellisyyteen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97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Työsuojelun tavoitteet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Työsuojelun tavoitteena on</a:t>
            </a:r>
          </a:p>
          <a:p>
            <a:pPr lvl="1"/>
            <a:r>
              <a:rPr lang="fi-FI" dirty="0" smtClean="0"/>
              <a:t>taata työntekijän/asiakkaan </a:t>
            </a:r>
            <a:r>
              <a:rPr lang="fi-FI" dirty="0"/>
              <a:t>terveys ja turvallisuus</a:t>
            </a:r>
          </a:p>
          <a:p>
            <a:pPr lvl="1"/>
            <a:r>
              <a:rPr lang="fi-FI" dirty="0" smtClean="0"/>
              <a:t>ehkäistä </a:t>
            </a:r>
            <a:r>
              <a:rPr lang="fi-FI" dirty="0"/>
              <a:t>ja torjua ennalta </a:t>
            </a:r>
            <a:r>
              <a:rPr lang="fi-FI" dirty="0" smtClean="0"/>
              <a:t>tapaturmia</a:t>
            </a:r>
            <a:r>
              <a:rPr lang="fi-FI" dirty="0"/>
              <a:t>, ammattitauteja ja muita työstä tai työympäristöstä johtuvia fyysisen ja henkisen terveyden haittoja</a:t>
            </a:r>
          </a:p>
          <a:p>
            <a:pPr lvl="1"/>
            <a:r>
              <a:rPr lang="fi-FI" dirty="0" smtClean="0"/>
              <a:t>ylläpitää </a:t>
            </a:r>
            <a:r>
              <a:rPr lang="fi-FI" dirty="0"/>
              <a:t>ja edistää </a:t>
            </a:r>
            <a:r>
              <a:rPr lang="fi-FI" dirty="0" smtClean="0"/>
              <a:t>työntekijän/asiakkaan </a:t>
            </a:r>
            <a:r>
              <a:rPr lang="fi-FI" dirty="0"/>
              <a:t>fyysistä ja henkistä terveyttä, työkykyä sekä työhyvinvointia</a:t>
            </a:r>
          </a:p>
          <a:p>
            <a:pPr lvl="1"/>
            <a:r>
              <a:rPr lang="fi-FI" dirty="0" smtClean="0"/>
              <a:t>varmistaa</a:t>
            </a:r>
            <a:r>
              <a:rPr lang="fi-FI" dirty="0"/>
              <a:t>, että niin fyysinen kuin </a:t>
            </a:r>
            <a:r>
              <a:rPr lang="fi-FI" dirty="0" err="1"/>
              <a:t>psykososiaalinen</a:t>
            </a:r>
            <a:r>
              <a:rPr lang="fi-FI" dirty="0"/>
              <a:t> työympäristö ovat kunnossa sekä soveltuvat </a:t>
            </a:r>
            <a:r>
              <a:rPr lang="fi-FI" dirty="0" smtClean="0"/>
              <a:t>työhön</a:t>
            </a:r>
            <a:endParaRPr lang="fi-FI" dirty="0"/>
          </a:p>
          <a:p>
            <a:pPr lvl="1"/>
            <a:r>
              <a:rPr lang="fi-FI" dirty="0" smtClean="0"/>
              <a:t>tukea työn tuloksellisuutta </a:t>
            </a:r>
            <a:r>
              <a:rPr lang="fi-FI" dirty="0"/>
              <a:t>ja tuottavuutta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8113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TYÖYMPÄRISTÖ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Välitön fyysinen ympäristö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 smtClean="0"/>
              <a:t>työympäristön </a:t>
            </a:r>
            <a:r>
              <a:rPr lang="fi-FI" dirty="0"/>
              <a:t>rakenteet ja </a:t>
            </a:r>
            <a:r>
              <a:rPr lang="fi-FI" dirty="0" smtClean="0"/>
              <a:t>tilat</a:t>
            </a:r>
            <a:endParaRPr lang="fi-FI" dirty="0"/>
          </a:p>
          <a:p>
            <a:r>
              <a:rPr lang="fi-FI" dirty="0" smtClean="0"/>
              <a:t>tilajärjestelyt</a:t>
            </a:r>
            <a:endParaRPr lang="fi-FI" dirty="0"/>
          </a:p>
          <a:p>
            <a:r>
              <a:rPr lang="fi-FI" dirty="0" smtClean="0"/>
              <a:t>työssä käytettävät </a:t>
            </a:r>
            <a:r>
              <a:rPr lang="fi-FI" dirty="0"/>
              <a:t>laitteet, koneet ja työvälineet sekä työkalut</a:t>
            </a:r>
          </a:p>
          <a:p>
            <a:r>
              <a:rPr lang="fi-FI" dirty="0" smtClean="0"/>
              <a:t>työssä </a:t>
            </a:r>
            <a:r>
              <a:rPr lang="fi-FI" dirty="0"/>
              <a:t>käytettävät kemialliset </a:t>
            </a:r>
            <a:r>
              <a:rPr lang="fi-FI" dirty="0" smtClean="0"/>
              <a:t>aineet</a:t>
            </a:r>
            <a:endParaRPr lang="fi-FI" dirty="0"/>
          </a:p>
          <a:p>
            <a:r>
              <a:rPr lang="fi-FI" dirty="0" smtClean="0"/>
              <a:t>käytettävät </a:t>
            </a:r>
            <a:r>
              <a:rPr lang="fi-FI" dirty="0"/>
              <a:t>työmenetelmät ja – tekniikat</a:t>
            </a:r>
          </a:p>
          <a:p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err="1" smtClean="0"/>
              <a:t>Psykososiaalinen</a:t>
            </a:r>
            <a:r>
              <a:rPr lang="fi-FI" dirty="0" smtClean="0"/>
              <a:t> työympäristö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 smtClean="0"/>
              <a:t>työn organisointi</a:t>
            </a:r>
            <a:endParaRPr lang="fi-FI" dirty="0"/>
          </a:p>
          <a:p>
            <a:r>
              <a:rPr lang="fi-FI" dirty="0" smtClean="0"/>
              <a:t>toimintatavat</a:t>
            </a:r>
            <a:endParaRPr lang="fi-FI" dirty="0"/>
          </a:p>
          <a:p>
            <a:r>
              <a:rPr lang="fi-FI" dirty="0" smtClean="0"/>
              <a:t>työn </a:t>
            </a:r>
            <a:r>
              <a:rPr lang="fi-FI" dirty="0"/>
              <a:t>kuormittavuus</a:t>
            </a:r>
          </a:p>
          <a:p>
            <a:r>
              <a:rPr lang="fi-FI" dirty="0" smtClean="0"/>
              <a:t>vuorovaikutus- </a:t>
            </a:r>
            <a:r>
              <a:rPr lang="fi-FI" dirty="0"/>
              <a:t>ja työyhteisötaidot</a:t>
            </a:r>
          </a:p>
          <a:p>
            <a:r>
              <a:rPr lang="fi-FI" dirty="0" smtClean="0"/>
              <a:t>työyhteisön </a:t>
            </a:r>
            <a:r>
              <a:rPr lang="fi-FI" dirty="0"/>
              <a:t>johtaminen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2328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223" y="719973"/>
            <a:ext cx="8471184" cy="5804071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333955" y="2226365"/>
            <a:ext cx="1987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Arjen keinoja työkuormituksen vähentämiseen</a:t>
            </a:r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333955" y="6035040"/>
            <a:ext cx="22422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>
                <a:hlinkClick r:id="rId3"/>
              </a:rPr>
              <a:t>https://ttk.fi/ajankohtaista/blogi/kevenna_kuormitusta_-_</a:t>
            </a:r>
            <a:r>
              <a:rPr lang="fi-FI" sz="1050" dirty="0" smtClean="0">
                <a:hlinkClick r:id="rId3"/>
              </a:rPr>
              <a:t>arjen_keinoja_tyokuormituksen_keventamiseksi.9070.blog</a:t>
            </a:r>
            <a:r>
              <a:rPr lang="fi-FI" sz="1050" dirty="0" smtClean="0"/>
              <a:t> </a:t>
            </a:r>
            <a:endParaRPr lang="fi-FI" sz="1050" dirty="0"/>
          </a:p>
        </p:txBody>
      </p:sp>
    </p:spTree>
    <p:extLst>
      <p:ext uri="{BB962C8B-B14F-4D97-AF65-F5344CB8AC3E}">
        <p14:creationId xmlns:p14="http://schemas.microsoft.com/office/powerpoint/2010/main" val="3262667751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36</TotalTime>
  <Words>185</Words>
  <Application>Microsoft Office PowerPoint</Application>
  <PresentationFormat>Laajakuva</PresentationFormat>
  <Paragraphs>30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Calibri Light</vt:lpstr>
      <vt:lpstr>Rockwell</vt:lpstr>
      <vt:lpstr>Wingdings</vt:lpstr>
      <vt:lpstr>Atlas</vt:lpstr>
      <vt:lpstr>Työsuojelumääräykset ja -ohjeet</vt:lpstr>
      <vt:lpstr>AMMATTITAITO-VAATIMUKSET</vt:lpstr>
      <vt:lpstr>Työturvallisuus</vt:lpstr>
      <vt:lpstr>Työsuojelun tavoitteet</vt:lpstr>
      <vt:lpstr>TYÖYMPÄRISTÖ</vt:lpstr>
      <vt:lpstr>PowerPoint-esitys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Työsuojelumääräykset ja -ohjeet</dc:title>
  <dc:creator>Pekkanen Tiina</dc:creator>
  <cp:lastModifiedBy>Pekkanen Tiina</cp:lastModifiedBy>
  <cp:revision>4</cp:revision>
  <dcterms:created xsi:type="dcterms:W3CDTF">2021-02-17T10:03:30Z</dcterms:created>
  <dcterms:modified xsi:type="dcterms:W3CDTF">2021-03-19T08:47:53Z</dcterms:modified>
</cp:coreProperties>
</file>