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9" r:id="rId3"/>
    <p:sldId id="281" r:id="rId4"/>
    <p:sldId id="271" r:id="rId5"/>
    <p:sldId id="278" r:id="rId6"/>
    <p:sldId id="283" r:id="rId7"/>
    <p:sldId id="275" r:id="rId8"/>
    <p:sldId id="267" r:id="rId9"/>
    <p:sldId id="268" r:id="rId10"/>
    <p:sldId id="269" r:id="rId11"/>
    <p:sldId id="280" r:id="rId12"/>
    <p:sldId id="277" r:id="rId13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415CD2-31A1-4DF6-9CE5-C0A19C270579}" type="datetime1">
              <a:rPr lang="fi-FI" smtClean="0"/>
              <a:t>29.3.2021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71411C-DE2E-4313-AD9D-1237C8CD453F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taso</a:t>
            </a:r>
          </a:p>
          <a:p>
            <a:pPr lvl="2" rtl="0"/>
            <a:r>
              <a:rPr lang="fi-FI" noProof="0" dirty="0" smtClean="0"/>
              <a:t>Kolmas taso</a:t>
            </a:r>
          </a:p>
          <a:p>
            <a:pPr lvl="3" rtl="0"/>
            <a:r>
              <a:rPr lang="fi-FI" noProof="0" dirty="0" smtClean="0"/>
              <a:t>Neljäs taso</a:t>
            </a:r>
          </a:p>
          <a:p>
            <a:pPr lvl="4" rtl="0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2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09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053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48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10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313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33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991FC-9267-40C4-A9DD-E47D6A51D141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C6D40-B9A1-469C-96C0-C6C81759A8A6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A2245-3D01-46AB-A8D9-7875BFF51535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459C0-3B1A-4ACE-9A3C-0286D5A67835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D3ED5-CF94-404B-A90F-70AB6F98D8F6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B14FD-F25D-4AF1-A7B0-47D2B889686C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sä-osan otsikk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yksy-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lvi-osan otsikko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6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9" name="Suorakulmio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0" name="Suorakulmio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B90C2-4F40-4B31-B1E8-02D40BB1FFF1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1" name="Suorakulmio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12" name="Suorakulmio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1438F-54F4-4308-B5E0-5DF5B6C384B7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7" name="Suorakulmio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8" name="Suorakulmio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F2731-0663-4F2B-AAF1-E1C7F85881BD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 smtClean="0"/>
              <a:t>Muokkaa otsikon perustyyliä napsauttamalla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taso</a:t>
            </a:r>
          </a:p>
          <a:p>
            <a:pPr lvl="2" rtl="0"/>
            <a:r>
              <a:rPr lang="fi-FI" noProof="0" dirty="0" smtClean="0"/>
              <a:t>Kolmas taso</a:t>
            </a:r>
          </a:p>
          <a:p>
            <a:pPr lvl="3" rtl="0"/>
            <a:r>
              <a:rPr lang="fi-FI" noProof="0" dirty="0" smtClean="0"/>
              <a:t>Neljäs taso</a:t>
            </a:r>
          </a:p>
          <a:p>
            <a:pPr lvl="4" rtl="0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8CB2CBB-07CA-4109-8A6C-CE63459E2BBE}" type="datetime1">
              <a:rPr lang="fi-FI" noProof="0" smtClean="0"/>
              <a:t>29.3.2021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hrealippu.fi/teema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HpF2INxy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hrealippu.fi/wp-content/uploads/2018/03/vihrea_lippu-esite2018-netti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Kestävä kehitys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err="1" smtClean="0"/>
              <a:t>Amko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dirty="0" smtClean="0"/>
              <a:t>Vihreä lippu - teemat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fi-FI" dirty="0">
                <a:hlinkClick r:id="rId3"/>
              </a:rPr>
              <a:t>https://vihrealippu.fi/teemat</a:t>
            </a:r>
            <a:r>
              <a:rPr lang="fi-FI" dirty="0" smtClean="0">
                <a:hlinkClick r:id="rId3"/>
              </a:rPr>
              <a:t>/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1304603"/>
          </a:xfrm>
        </p:spPr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04160" y="2806810"/>
            <a:ext cx="6583680" cy="2476387"/>
          </a:xfrm>
        </p:spPr>
        <p:txBody>
          <a:bodyPr/>
          <a:lstStyle/>
          <a:p>
            <a:r>
              <a:rPr lang="fi-FI" dirty="0" smtClean="0"/>
              <a:t>Keskustellaan pienryhmissä siitä, miten voitte omassa </a:t>
            </a:r>
            <a:r>
              <a:rPr lang="fi-FI" dirty="0" err="1" smtClean="0"/>
              <a:t>teo</a:t>
            </a:r>
            <a:r>
              <a:rPr lang="fi-FI" dirty="0" smtClean="0"/>
              <a:t>-paikassanne toimia kestävän </a:t>
            </a:r>
            <a:r>
              <a:rPr lang="fi-FI" dirty="0"/>
              <a:t>kehityksen periaatteiden mukaisesti </a:t>
            </a:r>
            <a:r>
              <a:rPr lang="fi-FI" dirty="0" smtClean="0"/>
              <a:t>ja kehittää </a:t>
            </a:r>
            <a:r>
              <a:rPr lang="fi-FI" dirty="0"/>
              <a:t>aktiivisesti </a:t>
            </a:r>
            <a:r>
              <a:rPr lang="fi-FI" dirty="0" smtClean="0"/>
              <a:t>toimintaanne </a:t>
            </a:r>
            <a:r>
              <a:rPr lang="fi-FI" dirty="0"/>
              <a:t>ja </a:t>
            </a:r>
            <a:r>
              <a:rPr lang="fi-FI" dirty="0" smtClean="0"/>
              <a:t>työtapojanne.</a:t>
            </a:r>
          </a:p>
          <a:p>
            <a:endParaRPr lang="fi-FI" dirty="0"/>
          </a:p>
          <a:p>
            <a:r>
              <a:rPr lang="fi-FI" dirty="0" smtClean="0"/>
              <a:t>Kirjataan käytännön läheisiä esimerkkejä </a:t>
            </a:r>
            <a:r>
              <a:rPr lang="fi-FI" dirty="0" err="1" smtClean="0"/>
              <a:t>Padlet</a:t>
            </a:r>
            <a:r>
              <a:rPr lang="fi-FI" dirty="0" smtClean="0"/>
              <a:t>-alustalle.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15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614901" y="2247095"/>
            <a:ext cx="7765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https://www.ymparistoosaava.fi/sosiaali-ja-terveysala/index.php?k=22652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58633" y="2687742"/>
            <a:ext cx="393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https://kestavakehitys.fi/kestava-kehitys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11471" y="1016001"/>
            <a:ext cx="6353092" cy="1828800"/>
          </a:xfrm>
        </p:spPr>
        <p:txBody>
          <a:bodyPr rtlCol="0">
            <a:normAutofit/>
          </a:bodyPr>
          <a:lstStyle/>
          <a:p>
            <a:pPr rtl="0"/>
            <a:r>
              <a:rPr lang="fi-FI" dirty="0" smtClean="0"/>
              <a:t>Ammattitaito-</a:t>
            </a:r>
            <a:br>
              <a:rPr lang="fi-FI" dirty="0" smtClean="0"/>
            </a:br>
            <a:r>
              <a:rPr lang="fi-FI" dirty="0" smtClean="0"/>
              <a:t>vaatimukset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-FI" dirty="0" smtClean="0"/>
              <a:t>K5: Opiskelija työskentelee kestävän kehityksen periaatteiden mukaisesti kehittäen aktiivisesti toimintaa ja työtapojaan.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Kestävän kehityksen ulottuvuudet</a:t>
            </a:r>
            <a:endParaRPr lang="fi-FI" dirty="0"/>
          </a:p>
        </p:txBody>
      </p:sp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32" y="1717452"/>
            <a:ext cx="5263196" cy="4699251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7521934" y="2369489"/>
            <a:ext cx="3538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Kestävää kehitystä voidaan tarkastella neljästä ulottuvuudesta: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Taloudellinen ulottuvuus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Kulttuurinen ulottuvuus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Ekologinen ulottuvuus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Sosiaalinen ulottuvuus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3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Kestävä kehitys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/>
            <a:r>
              <a:rPr lang="fi-FI" dirty="0" smtClean="0"/>
              <a:t>Ekologinen kestävä kehitys: </a:t>
            </a:r>
          </a:p>
          <a:p>
            <a:pPr lvl="2"/>
            <a:r>
              <a:rPr lang="fi-FI" sz="2000" dirty="0" smtClean="0"/>
              <a:t>biologisen </a:t>
            </a:r>
            <a:r>
              <a:rPr lang="fi-FI" sz="2000" dirty="0"/>
              <a:t>monimuotoisuuden ja ekosysteemien toimivuuden säilyttäminen sekä ihmisen taloudellisen ja aineellisen toiminnan sopeuttaminen pitkällä aikavälillä luonnon </a:t>
            </a:r>
            <a:r>
              <a:rPr lang="fi-FI" sz="2000" dirty="0" smtClean="0"/>
              <a:t>kestokykyyn</a:t>
            </a:r>
          </a:p>
          <a:p>
            <a:pPr lvl="1"/>
            <a:r>
              <a:rPr lang="fi-FI" dirty="0" smtClean="0"/>
              <a:t>Taloudellinen kestävä kehitys:</a:t>
            </a:r>
          </a:p>
          <a:p>
            <a:pPr lvl="2"/>
            <a:r>
              <a:rPr lang="fi-FI" sz="2000" dirty="0" smtClean="0"/>
              <a:t>on </a:t>
            </a:r>
            <a:r>
              <a:rPr lang="fi-FI" sz="2000" dirty="0"/>
              <a:t>sisällöltään ja laadultaan tasapainoista kasvua, joka ei perustu pitkällä aikavälillä velkaantumiseen tai varantojen </a:t>
            </a:r>
            <a:r>
              <a:rPr lang="fi-FI" sz="2000" dirty="0" smtClean="0"/>
              <a:t>hävittämiseen </a:t>
            </a:r>
          </a:p>
          <a:p>
            <a:pPr lvl="2"/>
            <a:r>
              <a:rPr lang="fi-FI" sz="2000" dirty="0"/>
              <a:t>k</a:t>
            </a:r>
            <a:r>
              <a:rPr lang="fi-FI" sz="2000" dirty="0" smtClean="0"/>
              <a:t>estävä </a:t>
            </a:r>
            <a:r>
              <a:rPr lang="fi-FI" sz="2000" dirty="0"/>
              <a:t>talous on edellytys yhteiskunnan keskeisille </a:t>
            </a:r>
            <a:r>
              <a:rPr lang="fi-FI" sz="2000" dirty="0" smtClean="0"/>
              <a:t>toiminnoille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Kestävä kehitys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B0BCBC"/>
              </a:buClr>
            </a:pPr>
            <a:r>
              <a:rPr lang="fi-FI" dirty="0">
                <a:solidFill>
                  <a:prstClr val="black"/>
                </a:solidFill>
              </a:rPr>
              <a:t>Sosiaalinen kestävä kehitys: </a:t>
            </a:r>
          </a:p>
          <a:p>
            <a:pPr lvl="2">
              <a:buClr>
                <a:srgbClr val="B0BCBC"/>
              </a:buClr>
            </a:pPr>
            <a:r>
              <a:rPr lang="fi-FI" sz="2000" dirty="0">
                <a:solidFill>
                  <a:prstClr val="black"/>
                </a:solidFill>
              </a:rPr>
              <a:t>ihmisten mahdollisuudet vaikuttaa tulevaisuuteensa, vaatia oikeuksiaan ja tuoda esille huolenaiheitaan</a:t>
            </a:r>
          </a:p>
          <a:p>
            <a:pPr lvl="2">
              <a:buClr>
                <a:srgbClr val="B0BCBC"/>
              </a:buClr>
            </a:pPr>
            <a:r>
              <a:rPr lang="fi-FI" sz="2000" dirty="0">
                <a:solidFill>
                  <a:prstClr val="black"/>
                </a:solidFill>
              </a:rPr>
              <a:t>Panostetaan mm. ihmisten yhdenvertaisuuteen, sukupuolten tasa-arvoon, siihen, että jokaisella on oikeus sosiaalisen hyvinvointiin, osallisuuteen ja parhaaseen mahdolliseen terveyteen</a:t>
            </a:r>
          </a:p>
          <a:p>
            <a:pPr lvl="1">
              <a:buClr>
                <a:srgbClr val="B0BCBC"/>
              </a:buClr>
            </a:pPr>
            <a:r>
              <a:rPr lang="fi-FI" dirty="0">
                <a:solidFill>
                  <a:prstClr val="black"/>
                </a:solidFill>
              </a:rPr>
              <a:t>Kulttuurinen kestävä kehitys:</a:t>
            </a:r>
          </a:p>
          <a:p>
            <a:pPr lvl="2">
              <a:buClr>
                <a:srgbClr val="B0BCBC"/>
              </a:buClr>
            </a:pPr>
            <a:r>
              <a:rPr lang="fi-FI" sz="2000" dirty="0">
                <a:solidFill>
                  <a:prstClr val="black"/>
                </a:solidFill>
              </a:rPr>
              <a:t>oman ja muiden kulttuurien olemassaolon sekä erilaisuuden kunnioitusta ja hyväksymistä</a:t>
            </a:r>
          </a:p>
          <a:p>
            <a:pPr lvl="2">
              <a:buClr>
                <a:srgbClr val="B0BCBC"/>
              </a:buClr>
            </a:pPr>
            <a:r>
              <a:rPr lang="fi-FI" sz="2000" dirty="0">
                <a:solidFill>
                  <a:prstClr val="black"/>
                </a:solidFill>
              </a:rPr>
              <a:t>hyväksytään monimuotoisuus ja tasapainoinen kasvu sekä arvostetaan ja kunnioitetaan kaikkien oikeuksia 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078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1067" y="1143001"/>
            <a:ext cx="3471334" cy="614238"/>
          </a:xfrm>
        </p:spPr>
        <p:txBody>
          <a:bodyPr/>
          <a:lstStyle/>
          <a:p>
            <a:r>
              <a:rPr lang="fi-FI" dirty="0" smtClean="0"/>
              <a:t>Miksi </a:t>
            </a:r>
            <a:r>
              <a:rPr lang="fi-FI" dirty="0" err="1" smtClean="0"/>
              <a:t>keke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11067" y="1844703"/>
            <a:ext cx="3471333" cy="4150580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E78712"/>
              </a:buClr>
              <a:buFont typeface="Wingdings 3" charset="2"/>
              <a:buChar char=""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Kasvatus- ja ohjausalan </a:t>
            </a:r>
            <a:r>
              <a:rPr lang="fi-FI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keke</a:t>
            </a: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‐työllä on merkittävä rooli vastuullisten ympäristökansalaisten kasvamisessa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E78712"/>
              </a:buClr>
              <a:buFont typeface="Wingdings 3" charset="2"/>
              <a:buChar char=""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Keke-­työllä voidaan parantaa yhteisöjen hyvinvointia, yhteisöllisyyttä, viihtyisyyttä ja turvallisuutta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E78712"/>
              </a:buClr>
              <a:buFont typeface="Wingdings 3" charset="2"/>
              <a:buChar char=""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Keke-­työn avulla säästetään vettä, energiaa ja luonnonvaroja nyt ja tulevaisuudessa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E78712"/>
              </a:buClr>
              <a:buFont typeface="Wingdings 3" charset="2"/>
              <a:buChar char=""/>
            </a:pP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Usein säästyy myös rahaa</a:t>
            </a:r>
            <a:endParaRPr lang="fi-FI" dirty="0"/>
          </a:p>
          <a:p>
            <a:endParaRPr lang="fi-FI" dirty="0"/>
          </a:p>
        </p:txBody>
      </p:sp>
      <p:pic>
        <p:nvPicPr>
          <p:cNvPr id="6" name="Sisällön paikkamerkk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75" y="1159851"/>
            <a:ext cx="5178587" cy="47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spc="-120" dirty="0" smtClean="0"/>
              <a:t>Kestävään elämäntapaan ohjaaminen</a:t>
            </a:r>
            <a:endParaRPr lang="fi-FI" spc="-120" dirty="0"/>
          </a:p>
        </p:txBody>
      </p:sp>
      <p:pic>
        <p:nvPicPr>
          <p:cNvPr id="5" name="Kuvan paikkamerkki 4" descr="Nainen ja nuori tyttö puutarhassa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285750" indent="-285750" rtl="0">
              <a:buFontTx/>
              <a:buChar char="-"/>
            </a:pPr>
            <a:r>
              <a:rPr lang="fi-FI" dirty="0" smtClean="0"/>
              <a:t>Tapahtuu luontevasti arjessa</a:t>
            </a:r>
          </a:p>
          <a:p>
            <a:pPr marL="285750" indent="-285750" rtl="0">
              <a:buFontTx/>
              <a:buChar char="-"/>
            </a:pPr>
            <a:r>
              <a:rPr lang="fi-FI" dirty="0" smtClean="0"/>
              <a:t>Hyödynnä pelejä, leikkejä, askareita ja käy keskusteluja ympäristöstä ja jokaisen omasta vastuusta</a:t>
            </a:r>
          </a:p>
          <a:p>
            <a:pPr marL="285750" indent="-285750" rtl="0">
              <a:buFontTx/>
              <a:buChar char="-"/>
            </a:pPr>
            <a:r>
              <a:rPr lang="fi-FI" dirty="0" smtClean="0"/>
              <a:t>Vahvista suhdetta luontoon, kasveihin ja eläimiin esim. retkien avulla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dirty="0" smtClean="0"/>
              <a:t>Vihreä lippu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www.youtube.com/watch?v=9CHpF2INxyU</a:t>
            </a:r>
            <a:endParaRPr lang="fi-FI" dirty="0" smtClean="0"/>
          </a:p>
          <a:p>
            <a:r>
              <a:rPr lang="fi-FI" dirty="0" smtClean="0"/>
              <a:t>Kirjan s. 296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dirty="0" smtClean="0"/>
              <a:t>Vihreä lippu - esite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vihrealippu.fi/wp-content/uploads/2018/03/vihrea_lippu-esite2018-netti.pdf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ljä vuodenaikaa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4_TF04001541" id="{6F3EEE4F-572D-46D1-B472-161895DD325E}" vid="{D454E787-E6EC-47F7-9686-0B3B1D20C2EA}"/>
    </a:ext>
  </a:extLst>
</a:theme>
</file>

<file path=ppt/theme/theme2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Vuodenaikojen juhlaesitys</Template>
  <TotalTime>55</TotalTime>
  <Words>299</Words>
  <Application>Microsoft Office PowerPoint</Application>
  <PresentationFormat>Laajakuva</PresentationFormat>
  <Paragraphs>54</Paragraphs>
  <Slides>12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Constantia</vt:lpstr>
      <vt:lpstr>Wingdings</vt:lpstr>
      <vt:lpstr>Wingdings 3</vt:lpstr>
      <vt:lpstr>Neljä vuodenaikaa 16 x 9</vt:lpstr>
      <vt:lpstr>Kestävä kehitys</vt:lpstr>
      <vt:lpstr>Ammattitaito- vaatimukset</vt:lpstr>
      <vt:lpstr>Kestävän kehityksen ulottuvuudet</vt:lpstr>
      <vt:lpstr>Kestävä kehitys</vt:lpstr>
      <vt:lpstr>Kestävä kehitys</vt:lpstr>
      <vt:lpstr>Miksi keke?</vt:lpstr>
      <vt:lpstr>Kestävään elämäntapaan ohjaaminen</vt:lpstr>
      <vt:lpstr>Vihreä lippu</vt:lpstr>
      <vt:lpstr>Vihreä lippu - esite</vt:lpstr>
      <vt:lpstr>Vihreä lippu - teemat</vt:lpstr>
      <vt:lpstr>Tehtävä</vt:lpstr>
      <vt:lpstr>Lähteet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Kestävä kehitys</dc:title>
  <dc:creator>Pekkanen Tiina</dc:creator>
  <cp:lastModifiedBy>Pekkanen Tiina</cp:lastModifiedBy>
  <cp:revision>7</cp:revision>
  <dcterms:created xsi:type="dcterms:W3CDTF">2021-03-23T13:35:39Z</dcterms:created>
  <dcterms:modified xsi:type="dcterms:W3CDTF">2021-03-29T04:37:14Z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