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8" r:id="rId3"/>
    <p:sldId id="273" r:id="rId4"/>
    <p:sldId id="272" r:id="rId5"/>
    <p:sldId id="271" r:id="rId6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6424" autoAdjust="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29784C-03AF-440F-838A-6EEA57C7C420}" type="datetime1">
              <a:rPr lang="fi-FI" smtClean="0"/>
              <a:t>11.3.2021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D97981F4-AE33-44A9-9288-00D7C2705E34}" type="datetime1">
              <a:rPr lang="fi-FI" noProof="0" smtClean="0"/>
              <a:pPr/>
              <a:t>11.3.2021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289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530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97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11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125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D0444B-EB85-4FAD-8845-0CB4CC5F9BB5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33BD53A4-20B6-433D-8091-2C1A63B119C1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i-FI" noProof="0" dirty="0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F8024B-1119-4419-A43B-FB2AD6DBC55F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DB9A712-496A-40F1-AF85-77889767A1D5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2638A8-FB37-43FB-AF87-3CDC66DFCA83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9A076F-0DC0-4B64-A4CC-2924A41E404B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95CC406-E951-42A6-9C15-4379C22099C3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C3691C-0F2C-4359-875F-1C25E5CDA16D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781D6B0-2246-4992-9EF4-8D97A7ED30DF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t>‹#›</a:t>
            </a:fld>
            <a:endParaRPr lang="fi-FI" noProof="0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DD5F87-E2B0-4177-AF0C-ACAC545D920A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9" name="Ryhmä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6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22" name="Ryhmä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37" name="Kuvan paikkamerkki 33" descr="Tyhjä paikkamerkki kuvan lisäämistä varten. Napsauta paikkamerkkiä ja valitse kuva, jonka haluat lisätä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 hasCustomPrompt="1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DA35A8-9FDF-48B8-B0F1-5A8920332A1F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fi-FI" noProof="0" dirty="0"/>
          </a:p>
        </p:txBody>
      </p: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9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84" name="Ryhmä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78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 hasCustomPrompt="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97" name="Ryhmä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99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0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1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2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3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4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5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6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7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8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  <p:sp>
          <p:nvSpPr>
            <p:cNvPr id="109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i-FI" noProof="0" dirty="0"/>
            </a:p>
          </p:txBody>
        </p:sp>
      </p:grpSp>
      <p:sp>
        <p:nvSpPr>
          <p:cNvPr id="80" name="Kuvan paikkamerkki 33" descr="Tyhjä paikkamerkki kuvan lisäämistä varten. Napsauta paikkamerkkiä ja valitse kuva, jonka haluat lisätä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 hasCustomPrompt="1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i-FI" noProof="0"/>
              <a:pPr/>
              <a:t>‹#›</a:t>
            </a:fld>
            <a:endParaRPr lang="fi-FI" noProof="0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D003B63-59BD-49AA-8D3C-29DCA973E2D9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EED0ECB-2EBA-4F51-B1B0-657227FFF803}" type="datetime1">
              <a:rPr lang="fi-FI" smtClean="0"/>
              <a:pPr/>
              <a:t>11.3.2021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da.helsinki.fi/bitstream/handle/10138/228115/Kirkkohallitus_MUKS_julkaisu_verkkojulkaisu_17_04_24_B.pdf?sequence=1" TargetMode="External"/><Relationship Id="rId2" Type="http://schemas.openxmlformats.org/officeDocument/2006/relationships/hyperlink" Target="https://vaestoliitto-fi.directo.fi/@Bin/1e64263b1c0a7c3bf467ca5e8d06aed9/1611241696/application/pdf/3098673/MIK%C3%84PERHE_nettikirja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manifoorumi.fi/romanit-suomessa/romanikulttuur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ived.fi/kulttuuritietoisuu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i" dirty="0"/>
              <a:t>ERI KULTTUURIEN, KATSOMUSTEN JA USKONTOJEN ERITYISPIIRTEET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" dirty="0"/>
              <a:t>amko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/>
          <a:p>
            <a:pPr rtl="0"/>
            <a:r>
              <a:rPr lang="fi-FI" sz="3100"/>
              <a:t>AMMATTITAITOVAATIMUKSET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0" cy="1752600"/>
          </a:xfrm>
        </p:spPr>
        <p:txBody>
          <a:bodyPr rtlCol="0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r>
              <a:rPr lang="fi-FI" dirty="0"/>
              <a:t>K5: Opiskelija toimii eri kulttuurien, uskontojen ja katsomusten ominaispiirteitä ja tapoja kunnioittaen ja ymmärtäen sekä rohkaisee yksilöitä toimimaan omaa kulttuuriaan arvostaen. 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Eri kulttuuritaustaiset asiakkaat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538785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Lapsen elinympäristö ja perheen </a:t>
            </a:r>
            <a:r>
              <a:rPr lang="fi-FI" dirty="0" smtClean="0"/>
              <a:t>kulttuuri ovat tärkeitä </a:t>
            </a:r>
            <a:r>
              <a:rPr lang="fi-FI" dirty="0"/>
              <a:t>lapsen identiteetin </a:t>
            </a:r>
            <a:r>
              <a:rPr lang="fi-FI" dirty="0" smtClean="0"/>
              <a:t>muodostumisessa</a:t>
            </a:r>
          </a:p>
          <a:p>
            <a:r>
              <a:rPr lang="fi-FI" dirty="0" smtClean="0"/>
              <a:t>Kasvatus- ja ohjausalan ammattilainen</a:t>
            </a:r>
            <a:r>
              <a:rPr lang="fi-FI" dirty="0"/>
              <a:t> on </a:t>
            </a:r>
            <a:r>
              <a:rPr lang="fi-FI" dirty="0" smtClean="0"/>
              <a:t>isossa roolissa monikulttuuristen </a:t>
            </a:r>
            <a:r>
              <a:rPr lang="fi-FI" dirty="0"/>
              <a:t>perheiden </a:t>
            </a:r>
            <a:r>
              <a:rPr lang="fi-FI" dirty="0" smtClean="0"/>
              <a:t>sopeutumisessa suomalaiseen yhteiskuntaan</a:t>
            </a:r>
          </a:p>
          <a:p>
            <a:r>
              <a:rPr lang="fi-FI" dirty="0" smtClean="0"/>
              <a:t>Varhaiskasvatus voi olla lapsen ensimmäinen kosketus suomalaiseen kulttuuriin ja kieleen</a:t>
            </a:r>
          </a:p>
          <a:p>
            <a:r>
              <a:rPr lang="fi-FI" dirty="0"/>
              <a:t>On tärkeää, että </a:t>
            </a:r>
            <a:r>
              <a:rPr lang="fi-FI" dirty="0" smtClean="0"/>
              <a:t>kasvattajalla/ohjaajalla on </a:t>
            </a:r>
            <a:r>
              <a:rPr lang="fi-FI" dirty="0"/>
              <a:t>tietämystä eri kulttuureista ja sensitiivisyyttä kohdata eri kulttuureista tulevia vanhempia ja </a:t>
            </a:r>
            <a:r>
              <a:rPr lang="fi-FI" dirty="0" smtClean="0"/>
              <a:t>lapsia</a:t>
            </a:r>
          </a:p>
          <a:p>
            <a:r>
              <a:rPr lang="fi-FI" dirty="0" smtClean="0"/>
              <a:t>Monikulttuurisuuskasvatuksen </a:t>
            </a:r>
            <a:r>
              <a:rPr lang="fi-FI" dirty="0"/>
              <a:t>tavoitteita on tasa-arvoisuus, oikeudenmukaisuus sekä kulttuurien välisen ymmärryksen </a:t>
            </a:r>
            <a:r>
              <a:rPr lang="fi-FI" dirty="0" smtClean="0"/>
              <a:t>lisääminen</a:t>
            </a:r>
          </a:p>
          <a:p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890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A6940C-5DEB-46A7-8382-331D3F282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98786"/>
          </a:xfrm>
        </p:spPr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44ADB08-CA98-414F-8A71-2B5BF5B69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92772"/>
            <a:ext cx="10058400" cy="5565228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Tutustukaa joihinkin annetuista teemoista ja tehkää siitä esitys muulle ryhmälle</a:t>
            </a:r>
          </a:p>
          <a:p>
            <a:pPr lvl="1"/>
            <a:r>
              <a:rPr lang="fi-FI" dirty="0"/>
              <a:t>Venäjä </a:t>
            </a:r>
            <a:r>
              <a:rPr lang="fi-FI" dirty="0">
                <a:hlinkClick r:id="rId2"/>
              </a:rPr>
              <a:t>https://vaestoliitto-fi.directo.fi/@Bin/1e64263b1c0a7c3bf467ca5e8d06aed9/1611241696/application/pdf/3098673/MIK%C3%84PERHE_nettikirja.pdf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Somalia </a:t>
            </a:r>
            <a:r>
              <a:rPr lang="fi-FI" dirty="0">
                <a:hlinkClick r:id="rId2"/>
              </a:rPr>
              <a:t>https://vaestoliitto-fi.directo.fi/@Bin/1e64263b1c0a7c3bf467ca5e8d06aed9/1611241696/application/pdf/3098673/MIK%C3%84PERHE_nettikirja.pdf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Intia </a:t>
            </a:r>
            <a:r>
              <a:rPr lang="fi-FI" dirty="0">
                <a:hlinkClick r:id="rId2"/>
              </a:rPr>
              <a:t>https://vaestoliitto-fi.directo.fi/@Bin/1e64263b1c0a7c3bf467ca5e8d06aed9/1611241696/application/pdf/3098673/MIK%C3%84PERHE_nettikirja.pdf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Islam </a:t>
            </a:r>
            <a:r>
              <a:rPr lang="fi-FI" dirty="0">
                <a:hlinkClick r:id="rId3"/>
              </a:rPr>
              <a:t>https://helda.helsinki.fi/bitstream/handle/10138/228115/Kirkkohallitus_MUKS_julkaisu_verkkojulkaisu_17_04_24_B.pdf?sequence=1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Romanit </a:t>
            </a:r>
            <a:r>
              <a:rPr lang="fi-FI" dirty="0">
                <a:hlinkClick r:id="rId4"/>
              </a:rPr>
              <a:t>https://www.romanifoorumi.fi/romanit-suomessa/romanikulttuuri/</a:t>
            </a:r>
            <a:r>
              <a:rPr lang="fi-FI" dirty="0"/>
              <a:t> </a:t>
            </a:r>
          </a:p>
          <a:p>
            <a:pPr lvl="1"/>
            <a:r>
              <a:rPr lang="fi-FI" dirty="0"/>
              <a:t>Uskonnottomuus Suomessa </a:t>
            </a:r>
            <a:r>
              <a:rPr lang="fi-FI" dirty="0">
                <a:hlinkClick r:id="rId3"/>
              </a:rPr>
              <a:t>https://helda.helsinki.fi/bitstream/handle/10138/228115/Kirkkohallitus_MUKS_julkaisu_verkkojulkaisu_17_04_24_B.pdf?sequence=1</a:t>
            </a:r>
            <a:r>
              <a:rPr lang="fi-FI" dirty="0"/>
              <a:t> </a:t>
            </a:r>
          </a:p>
          <a:p>
            <a:pPr marL="457200" lvl="1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762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5CB010-469B-4EC9-B11A-65F5FE37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1D8A2A-B892-4B54-8DF4-62C10EFC4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D5253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Tutustukaa alla olevaan sivustoon ja poimikaa sieltä (tai joltain muulta sivustolta) käytännön toimintatapoja, joilla voitte tukea ja rohkaista lasta toimimaan omaa kulttuuriaan arvostaen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D5253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  <a:hlinkClick r:id="rId2"/>
              </a:rPr>
              <a:t>https://dived.fi/kulttuuritietoisuus/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srgbClr val="1D5253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01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Luontoaiheinen piirros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4_TF03431377" id="{9A2B0FE7-A02A-4C63-861A-191406C1FEE6}" vid="{DF6041FB-8817-41F9-8BD7-7DC30C544BD4}"/>
    </a:ext>
  </a:extLst>
</a:theme>
</file>

<file path=ppt/theme/theme2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Maisemapiirrosmallin mukainen luontoaiheinen esitys (laajakuva)</Template>
  <TotalTime>433</TotalTime>
  <Words>174</Words>
  <Application>Microsoft Office PowerPoint</Application>
  <PresentationFormat>Laajakuva</PresentationFormat>
  <Paragraphs>23</Paragraphs>
  <Slides>5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Century Schoolbook</vt:lpstr>
      <vt:lpstr>Segoe Print</vt:lpstr>
      <vt:lpstr>Luontoaiheinen piirros 16x9</vt:lpstr>
      <vt:lpstr>ERI KULTTUURIEN, KATSOMUSTEN JA USKONTOJEN ERITYISPIIRTEET</vt:lpstr>
      <vt:lpstr>AMMATTITAITOVAATIMUKSET</vt:lpstr>
      <vt:lpstr>Eri kulttuuritaustaiset asiakkaat</vt:lpstr>
      <vt:lpstr>Ryhmätehtävä</vt:lpstr>
      <vt:lpstr>Ryhmätehtävä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 KULTTUURIEN, KATSOMUSTEN JA USKONTOJEN ERITYISPIIRTEET</dc:title>
  <dc:creator>Pekkanen Tiina</dc:creator>
  <cp:lastModifiedBy>Pekkanen Tiina</cp:lastModifiedBy>
  <cp:revision>6</cp:revision>
  <dcterms:created xsi:type="dcterms:W3CDTF">2021-01-21T15:12:42Z</dcterms:created>
  <dcterms:modified xsi:type="dcterms:W3CDTF">2021-03-11T13:17:30Z</dcterms:modified>
</cp:coreProperties>
</file>