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8" r:id="rId20"/>
    <p:sldId id="257" r:id="rId21"/>
    <p:sldId id="260" r:id="rId22"/>
    <p:sldId id="26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fi/web/infektiotaudit-ja-rokotukset/taudit-ja-torjunta/infektioiden-ehkaisy-ja-torjuntaohjeita/kasienpesu-ja-yskimine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kirjasto.fi/terveyskirjasto/tk.koti?p_artikkeli=dlk012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32DF3-8FC4-47F5-918B-96324BDAB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ASEPTIIKKA</a:t>
            </a:r>
            <a:br>
              <a:rPr lang="fi-FI" dirty="0"/>
            </a:br>
            <a:r>
              <a:rPr lang="fi-FI" dirty="0"/>
              <a:t>hygienia</a:t>
            </a:r>
          </a:p>
        </p:txBody>
      </p:sp>
    </p:spTree>
    <p:extLst>
      <p:ext uri="{BB962C8B-B14F-4D97-AF65-F5344CB8AC3E}">
        <p14:creationId xmlns:p14="http://schemas.microsoft.com/office/powerpoint/2010/main" val="65195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21B34-376C-4290-9EFF-5115159C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fi-FI" sz="4400" dirty="0"/>
              <a:t>Suuhygienia ja</a:t>
            </a:r>
            <a:br>
              <a:rPr lang="fi-FI" sz="4400" dirty="0"/>
            </a:br>
            <a:r>
              <a:rPr lang="fi-FI" sz="4400" dirty="0"/>
              <a:t>tuttikäytännöt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41A3A-002A-4DC1-9EA0-CEF1BCCD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Vanhemmat huolehtivat lasten hampaiden pesusta kotona ja lapsen tuttien puhtaudesta.</a:t>
            </a:r>
          </a:p>
          <a:p>
            <a:r>
              <a:rPr lang="fi-FI" dirty="0"/>
              <a:t>Ksylitolia on hyvä alkaa käyttää heti, kun purukumin tai pastillin syöminen sujuu. </a:t>
            </a:r>
          </a:p>
          <a:p>
            <a:r>
              <a:rPr lang="fi-FI" dirty="0"/>
              <a:t>Lapsen tutinkäytöstä sovitaan vanhempien kanssa.</a:t>
            </a:r>
          </a:p>
          <a:p>
            <a:r>
              <a:rPr lang="fi-FI" dirty="0"/>
              <a:t>Vanhemmat nimeävät lapsensa tutit ja huolehtivat niiden puhtaudesta (suositus - keitetään 2 x viikossa)</a:t>
            </a:r>
          </a:p>
          <a:p>
            <a:r>
              <a:rPr lang="fi-FI" dirty="0"/>
              <a:t>Tutit tuodaan päivähoitoon kannellisessa muovirasiassa, jossa ne säilytetään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FF2EFB-88CE-43B0-8F08-32E8D1BF5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7" r="-2" b="-2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3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49887F-0CAD-4892-9F22-649E357F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fi-FI" dirty="0"/>
              <a:t>			vaipanvaihto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1893EAF-A396-4C1A-BF1D-3ABED9B7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1" r="15754" b="-1"/>
          <a:stretch/>
        </p:blipFill>
        <p:spPr>
          <a:xfrm>
            <a:off x="1328739" y="2400300"/>
            <a:ext cx="3743323" cy="35052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31DB40-197F-425F-B329-0E8B06AC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03" y="2286001"/>
            <a:ext cx="6015897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600"/>
              <a:t>Lasten vaipat on hyvä vaihtaa WC:ssä, mutta jos se ei ole mahdollista, niin jossain sellaisessa tilassa, missä on helposti puhtaana pidettävä vaipanvaihtoalusta ja josta on helppo viedä lapsi pesulle.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/>
              <a:t> Kertakäyttöiset suojakäsineet, jos lapsella on ripuli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/>
              <a:t> Jos vaipat vaihdetaan sylissä, käytetään suojana pyyhettä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/>
              <a:t> Kakkavaippa hajuhaittojen takia muovipussiin ja WC- roskakoriin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/>
              <a:t> Lapsen pyllyn kuivaamiseen olisi hyvä paperinen käsipyyhe – mikäli käytetään pyyheliinaa, laitetaan se käytön jälkeen pesuun.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/>
              <a:t> Vaipanvaihtopaikan ja pyllynpesualtaan puhdistaminen heikosti emäksisellä pesuaineella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/>
              <a:t> Käsienpesu ja käsihuuhde</a:t>
            </a:r>
          </a:p>
          <a:p>
            <a:pPr>
              <a:lnSpc>
                <a:spcPct val="100000"/>
              </a:lnSpc>
            </a:pP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10317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4121BA-9EBA-4297-BCD7-4E8F28F6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Isompien lasten WC:ssä käynti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371532-0E95-45EB-AB34-1E30C871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 Aikuinen valvoo lasten WC:ssä käyntiä</a:t>
            </a:r>
          </a:p>
          <a:p>
            <a:pPr marL="0" indent="0">
              <a:buNone/>
            </a:pPr>
            <a:r>
              <a:rPr lang="fi-FI" dirty="0"/>
              <a:t> Potta tyhjennetään pönttöön ja huuhdellaan heti / pestään, ellei omaa pottaa</a:t>
            </a:r>
          </a:p>
          <a:p>
            <a:pPr marL="0" indent="0">
              <a:buNone/>
            </a:pPr>
            <a:r>
              <a:rPr lang="fi-FI" dirty="0"/>
              <a:t> Pylly pyyhitään tai tarvittaessa tarkistetaan lapsen oma pyyhkiminen</a:t>
            </a:r>
          </a:p>
          <a:p>
            <a:pPr marL="0" indent="0">
              <a:buNone/>
            </a:pPr>
            <a:r>
              <a:rPr lang="fi-FI" dirty="0"/>
              <a:t> Aikuinen valvoo, että lapsen kädet tulevat pestyä</a:t>
            </a:r>
          </a:p>
          <a:p>
            <a:pPr marL="0" indent="0">
              <a:buNone/>
            </a:pPr>
            <a:r>
              <a:rPr lang="fi-FI" dirty="0"/>
              <a:t> WC- istuimen puhtaus tarkistetaan</a:t>
            </a:r>
          </a:p>
          <a:p>
            <a:pPr marL="0" indent="0">
              <a:buNone/>
            </a:pPr>
            <a:r>
              <a:rPr lang="fi-FI" dirty="0"/>
              <a:t> Aikuinen pesee omat ja lasten kädet hyvin pesunesteellä</a:t>
            </a:r>
          </a:p>
        </p:txBody>
      </p:sp>
    </p:spTree>
    <p:extLst>
      <p:ext uri="{BB962C8B-B14F-4D97-AF65-F5344CB8AC3E}">
        <p14:creationId xmlns:p14="http://schemas.microsoft.com/office/powerpoint/2010/main" val="103870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CA51F-2785-4461-8D36-FAEAA57F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Lelujen puhtaus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24A28A-6C86-49A2-8BC0-B26764C7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Pienten lasten lelujen valinnassa tulee kiinnittää huomiota niiden turvallisuuden lisäksi myös vesipestävyyteen ja hyvään puhtaanapitoon.</a:t>
            </a:r>
          </a:p>
          <a:p>
            <a:pPr marL="0" indent="0">
              <a:buNone/>
            </a:pPr>
            <a:r>
              <a:rPr lang="fi-FI" dirty="0"/>
              <a:t> Pienten lasten ” suuhun menevät” lelut pestään päivittäin</a:t>
            </a:r>
          </a:p>
          <a:p>
            <a:pPr marL="0" indent="0">
              <a:buNone/>
            </a:pPr>
            <a:r>
              <a:rPr lang="fi-FI" dirty="0"/>
              <a:t> Paljon käytetyt lelut pestään viikoittain, muut käytön mukaan</a:t>
            </a:r>
          </a:p>
          <a:p>
            <a:pPr marL="0" indent="0">
              <a:buNone/>
            </a:pPr>
            <a:r>
              <a:rPr lang="fi-FI" dirty="0"/>
              <a:t> Lapset voivat osallistua lelujen pesuun</a:t>
            </a:r>
          </a:p>
          <a:p>
            <a:pPr marL="0" indent="0">
              <a:buNone/>
            </a:pPr>
            <a:r>
              <a:rPr lang="fi-FI" dirty="0"/>
              <a:t> ” Lepuuta” leluja – osa leluista pois käytöstä viikoksi, pariksi, ne puhdistuvat kuivaessaan</a:t>
            </a:r>
          </a:p>
          <a:p>
            <a:pPr marL="0" indent="0">
              <a:buNone/>
            </a:pPr>
            <a:r>
              <a:rPr lang="fi-FI" dirty="0"/>
              <a:t> Unilelujen puhtaudesta huolehtivat vanhemmat (suositus- pesu 1 x viikossa)</a:t>
            </a:r>
          </a:p>
          <a:p>
            <a:pPr marL="0" indent="0">
              <a:buNone/>
            </a:pPr>
            <a:r>
              <a:rPr lang="fi-FI" dirty="0"/>
              <a:t> Vanhemmat huolehtivat perhepäivähoitoon tuotavien lelujen pesusta ja puhtaudesta </a:t>
            </a:r>
          </a:p>
        </p:txBody>
      </p:sp>
    </p:spTree>
    <p:extLst>
      <p:ext uri="{BB962C8B-B14F-4D97-AF65-F5344CB8AC3E}">
        <p14:creationId xmlns:p14="http://schemas.microsoft.com/office/powerpoint/2010/main" val="323930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A0D3E-8647-47E5-B5DA-A4C3D66F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fi-FI" dirty="0"/>
              <a:t>		Eritteiden puhdistus</a:t>
            </a:r>
            <a:br>
              <a:rPr lang="fi-FI" dirty="0"/>
            </a:br>
            <a:r>
              <a:rPr lang="fi-FI" dirty="0"/>
              <a:t>          (eritetarhadesinfektio)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D2A035-31AC-40BD-86F1-D232FF3F6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Eritetahrat poistetaan ja desinfioidaan välittömästi (veri, oksennus, uloste, ym.)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Käytetään aina kertakäyttöisiä suojakäsineitä ja käsipaperia tahran puhdistukseen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Nestemäinen aine imeytetään kertakäyttöpaperiin ja paperi poistetaan nurin päin käännetyllä muovipussilla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Kiinteä aine otetaan pois samalla tavalla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Likaantunut pinta puhdistetaan desinfioivalla aineella hyvin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Suojakäsineet ja muut roskat muovipussiin ja ulkoroskiin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Kädet pestään ja kuivataan sekä käytetään käsihuuhdetta.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F9ED9A-CCCB-4E7E-A996-696CC9FF0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99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58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4725D7-A055-44C8-95BC-0F4E4FF0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chemeClr val="tx1">
                    <a:lumMod val="85000"/>
                    <a:lumOff val="15000"/>
                  </a:schemeClr>
                </a:solidFill>
              </a:rPr>
              <a:t>Kaikki toimet, mitä päivähoidossa tehdään lasten ja aikuisten tarttuvien tautien ehkäisemiseksi, vähentävät sairastavuutta ja turhien antibioottikuurien tarvetta.</a:t>
            </a:r>
          </a:p>
          <a:p>
            <a:r>
              <a:rPr lang="fi-FI" b="1">
                <a:solidFill>
                  <a:schemeClr val="tx1">
                    <a:lumMod val="85000"/>
                    <a:lumOff val="15000"/>
                  </a:schemeClr>
                </a:solidFill>
              </a:rPr>
              <a:t>Lapset eivät itse pysty huolehtimaan oman hygieniansa toteutumisesta, vaan se on aina aikuisen vastuulla.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78A9BBB-26DE-4993-9EEF-66486D21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106" y="1619392"/>
            <a:ext cx="2903642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F557D2-73B0-4516-8282-4122C288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Hoitajan henkilökohtainen 			         hygienia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F2AEA-FF9C-48C2-800E-6036FD81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Pesut ja puhtaus</a:t>
            </a:r>
          </a:p>
          <a:p>
            <a:r>
              <a:rPr lang="fi-FI" b="1" dirty="0"/>
              <a:t>Käsihygienia (kynnet, iho, korut, </a:t>
            </a:r>
            <a:r>
              <a:rPr lang="fi-FI" b="1" dirty="0" err="1"/>
              <a:t>tarv</a:t>
            </a:r>
            <a:r>
              <a:rPr lang="fi-FI" b="1" dirty="0"/>
              <a:t>. suojakäsineet)</a:t>
            </a:r>
          </a:p>
          <a:p>
            <a:r>
              <a:rPr lang="fi-FI" dirty="0"/>
              <a:t>Hiukset</a:t>
            </a:r>
          </a:p>
          <a:p>
            <a:r>
              <a:rPr lang="fi-FI" dirty="0"/>
              <a:t>Vaatetus</a:t>
            </a:r>
          </a:p>
          <a:p>
            <a:r>
              <a:rPr lang="fi-FI" dirty="0"/>
              <a:t>Kengät (turvallisuus)</a:t>
            </a:r>
          </a:p>
          <a:p>
            <a:r>
              <a:rPr lang="fi-FI" dirty="0"/>
              <a:t>Hajusteet</a:t>
            </a:r>
          </a:p>
          <a:p>
            <a:r>
              <a:rPr lang="fi-FI" b="1" dirty="0"/>
              <a:t>Vain TERVEENÄ töihin!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613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333EE-2A12-4D73-A96B-527B8976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Kosketus- ja pisaratartunta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E230DC-400C-434B-A36C-71EE19370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Tartunta voi tapahtua kosketustartuntana esim. kätellessä (flunssan ja influenssan merkittävin tarttumistie) tai epäsuorasti esim. ovenkahvojen ja vesihanan välityksellä.</a:t>
            </a:r>
          </a:p>
          <a:p>
            <a:r>
              <a:rPr lang="fi-FI" dirty="0"/>
              <a:t>Myös virtsa, uloste ja lima sisältävät paljon mikrobeja (mikä on mikrobi?).</a:t>
            </a:r>
          </a:p>
          <a:p>
            <a:r>
              <a:rPr lang="fi-FI" dirty="0"/>
              <a:t>Mm. ripulia aiheuttava norovirus saattaa säilyä pinnoilla pitkään infektiokykyisenä.</a:t>
            </a:r>
          </a:p>
          <a:p>
            <a:r>
              <a:rPr lang="fi-FI" dirty="0"/>
              <a:t>Myös esim. MRSA ja ESBL tarttuvat kosketustartuntana.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2FC00-0B69-41D9-A396-AFFCC76D48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Esim. flunssa, RS-virus, influenssa ja parvorokko voivat tarttua ihmisen aivastaessa ja yskiessä, jos tartunnan kohde on lähellä.</a:t>
            </a:r>
          </a:p>
          <a:p>
            <a:r>
              <a:rPr lang="fi-FI" dirty="0"/>
              <a:t>Merkittävin flunssan ja influenssan tartuntatie on kuitenkin kosketustartunta.</a:t>
            </a:r>
          </a:p>
          <a:p>
            <a:endParaRPr lang="fi-FI" dirty="0"/>
          </a:p>
          <a:p>
            <a:r>
              <a:rPr lang="fi-FI" dirty="0"/>
              <a:t>KÄSI- ja YSKIMISHYGIENIA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>
                <a:hlinkClick r:id="rId2"/>
              </a:rPr>
              <a:t>https://thl.fi/fi/web/infektiotaudit-ja-rokotukset/taudit-ja-torjunta/infektioiden-ehkaisy-ja-torjuntaohjeita/kasienpesu-ja-yskiminen</a:t>
            </a:r>
            <a:r>
              <a:rPr lang="fi-FI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989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0A94C-7746-4B49-BE27-0B2A3D34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fi-FI" dirty="0"/>
              <a:t>Moniresistentit bakteerit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6AB04FF-B13A-4B11-BA8B-2CF4F9C95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2" r="22093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15EFE2-C881-4B6A-BEEA-44B346E1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fi-FI" sz="1900"/>
              <a:t>Moniresistenteillä bakteereilla tarkoitetaan bakteereita, jotka ovat vastustuskykyisiä useille sellaisille antibiooteille, joita yleensä käytetään infektioiden hoidossa. </a:t>
            </a:r>
          </a:p>
          <a:p>
            <a:r>
              <a:rPr lang="fi-FI" sz="1900"/>
              <a:t>Tästä syystä moniresistenttien bakteereiden aiheuttamien infektioiden antibioottihoito on hankalampaa, ja antibioottihoitoa joudutaan hoidon alettua vaihtamaan ja tehokkaan hoidon alkaminen voi viivästyä. Infektio voi edetä pidemmälle ja olla hankalampi. </a:t>
            </a:r>
          </a:p>
          <a:p>
            <a:r>
              <a:rPr lang="fi-FI" sz="1900"/>
              <a:t>Moniresistentti bakteeri ei kuitenkaan ole sen äkäisempi tai vaarallisempi kuin tavallinen antibiooteille herkkä bakteeri.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906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0574E-B437-4E6B-A693-F1957D16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</a:t>
            </a:r>
            <a:br>
              <a:rPr lang="fi-FI" dirty="0"/>
            </a:br>
            <a:r>
              <a:rPr lang="fi-FI" dirty="0"/>
              <a:t>				ASEPTIIKKA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C37583-2776-4703-8A58-A5B3C254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menettelytavat joiden avulla pyritään toimimaan mikrobittomasti -&gt; mitä ovat mikrobit (taudinaiheuttajat)?</a:t>
            </a:r>
          </a:p>
          <a:p>
            <a:r>
              <a:rPr lang="fi-FI" dirty="0"/>
              <a:t>kaikki ne toimenpiteet tai toimintatavat, joilla pyritään ehkäisemään infektioiden syntyä</a:t>
            </a:r>
          </a:p>
          <a:p>
            <a:r>
              <a:rPr lang="fi-FI" dirty="0"/>
              <a:t>aseptiikan avulla estetään mikrobien pääsy hoidettaviin, hoitovälineistöön, hoitohenkilökuntaan ja hoitoympäristöön</a:t>
            </a:r>
          </a:p>
          <a:p>
            <a:r>
              <a:rPr lang="fi-FI" dirty="0"/>
              <a:t>aseptisen toiminnan tavoitteena on suojata mikrobitartunnoilta -&gt; ylimääräisiä kärsimyksiä hoidettaville</a:t>
            </a:r>
          </a:p>
          <a:p>
            <a:r>
              <a:rPr lang="fi-FI" dirty="0"/>
              <a:t>taloudellista toimintaa -&gt; hoitoon liittyvät infektiot aiheuttavat satojen miljoonien kustannukset vuosittain -&gt; mitä ovat hoitoon liittyvät infektiot?</a:t>
            </a:r>
          </a:p>
          <a:p>
            <a:r>
              <a:rPr lang="fi-FI" dirty="0"/>
              <a:t>moniresistentit bakteerikannat!</a:t>
            </a:r>
          </a:p>
        </p:txBody>
      </p:sp>
    </p:spTree>
    <p:extLst>
      <p:ext uri="{BB962C8B-B14F-4D97-AF65-F5344CB8AC3E}">
        <p14:creationId xmlns:p14="http://schemas.microsoft.com/office/powerpoint/2010/main" val="148165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8E7CE-51DD-47B2-85E7-7F219900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Hygienia (määräykset ja ohjeet)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AEDB27-6872-4A0A-90CA-FE836C55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Opiskelija osaa  </a:t>
            </a:r>
          </a:p>
          <a:p>
            <a:r>
              <a:rPr lang="fi-FI" b="1" dirty="0"/>
              <a:t>noudattaa alaa ohjaavia säädöksiä, määräyksiä ja toimintaperiaatteita </a:t>
            </a:r>
          </a:p>
          <a:p>
            <a:r>
              <a:rPr lang="fi-FI" b="1" dirty="0"/>
              <a:t> huolehtia yksilön ja ryhmän hyvinvoinnista ja turvallisuudesta </a:t>
            </a:r>
          </a:p>
          <a:p>
            <a:endParaRPr lang="fi-FI" dirty="0"/>
          </a:p>
          <a:p>
            <a:r>
              <a:rPr lang="fi-FI" dirty="0"/>
              <a:t>Tutkimukset osoittavat, että päiväkotilapset sairastavat noin kaksi kertaa enemmän kuin kotona hoidettavat lapset, erityisesti alle kolmevuotiaat lapset ovat alttiita infektioille.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merkittäviä terveydellisiä, taloudellisia ja sosiaalisia seuraamuksia, jotka kohdistuvat päiväkotilapsien ja heidän perheidensä lisäksi muuhun yhteiskuntaan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AD5D14-55D0-4223-A735-3776FF8E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78" y="5327803"/>
            <a:ext cx="19431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CB9504-4956-4BF1-BED8-374B1F51E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27" y="1025236"/>
            <a:ext cx="7841673" cy="4793673"/>
          </a:xfrm>
        </p:spPr>
      </p:pic>
    </p:spTree>
    <p:extLst>
      <p:ext uri="{BB962C8B-B14F-4D97-AF65-F5344CB8AC3E}">
        <p14:creationId xmlns:p14="http://schemas.microsoft.com/office/powerpoint/2010/main" val="141544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9D615-0193-4422-A90C-6263AA60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Aseptinen työskentelytapa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1376D-BE9D-441C-9A10-06E5A9CA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aseptisen työjärjestyksen noudattaminen -&gt; ENSIN TEHDÄÄN PUHTAIN JA VIIMEISENÄ LIKAISIN TYÖ!!!!</a:t>
            </a:r>
          </a:p>
          <a:p>
            <a:r>
              <a:rPr lang="fi-FI" dirty="0"/>
              <a:t>toiminnan suunnittelu</a:t>
            </a:r>
          </a:p>
          <a:p>
            <a:r>
              <a:rPr lang="fi-FI" dirty="0"/>
              <a:t>KÄSIHYGIENIA = kaiken aseptisen toiminnan perusta ja tärkein yksittäinen toimenpide infektioiden torjunnassa!!!!</a:t>
            </a:r>
          </a:p>
          <a:p>
            <a:r>
              <a:rPr lang="fi-FI" dirty="0"/>
              <a:t>oikea suojapukeutuminen</a:t>
            </a:r>
          </a:p>
          <a:p>
            <a:r>
              <a:rPr lang="fi-FI" dirty="0"/>
              <a:t>kiireetön ja rauhallinen työympäristö, hyvä valaistus ja asianmukaiset välineet (mikä pitää olla puhdas tai steriili, pitää puhtaana steriilinä pitää)</a:t>
            </a:r>
          </a:p>
          <a:p>
            <a:r>
              <a:rPr lang="fi-FI" dirty="0"/>
              <a:t>lääkkeiden aseptinen käsittely</a:t>
            </a:r>
          </a:p>
          <a:p>
            <a:r>
              <a:rPr lang="fi-FI" dirty="0"/>
              <a:t>potilaiden/asiakkaiden ohjaus (taudinaiheuttajat usein peräisin hoidettavista itsestään)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59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CBD03D1-7C4A-4DAC-815C-26B986EA5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781051"/>
            <a:ext cx="4352579" cy="5867400"/>
          </a:xfrm>
        </p:spPr>
      </p:pic>
    </p:spTree>
    <p:extLst>
      <p:ext uri="{BB962C8B-B14F-4D97-AF65-F5344CB8AC3E}">
        <p14:creationId xmlns:p14="http://schemas.microsoft.com/office/powerpoint/2010/main" val="19095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9E72A5-E39B-4644-9083-BAC15C476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5837"/>
            <a:ext cx="10178322" cy="4343755"/>
          </a:xfrm>
        </p:spPr>
        <p:txBody>
          <a:bodyPr/>
          <a:lstStyle/>
          <a:p>
            <a:r>
              <a:rPr lang="fi-FI" dirty="0"/>
              <a:t>Kynnen alla asustaa hurja määrä bakteereja, liki 5,5 miljoonaa eli saman verran kuin Suomessa on asukkaita.</a:t>
            </a:r>
          </a:p>
          <a:p>
            <a:endParaRPr lang="fi-FI" dirty="0"/>
          </a:p>
          <a:p>
            <a:r>
              <a:rPr lang="fi-FI" dirty="0"/>
              <a:t>Vielä valtavampi määrä pöpöjä on pakkautunut sormessa olevan sormuksen alle, yli 740 miljoonaa eli yhtä paljon kuin Euroopassa on asukkaita.</a:t>
            </a:r>
          </a:p>
          <a:p>
            <a:endParaRPr lang="fi-FI" dirty="0"/>
          </a:p>
          <a:p>
            <a:r>
              <a:rPr lang="fi-FI" dirty="0"/>
              <a:t>Rikkinäisen, tulehtuneen kynsinauhan alla on yli 7 miljardia bakteeria, se vastaa maapallon asukasmäärää.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-&gt; KÄSIENPESU, DESINFEKTIO JA IHON KUNNOSTA HUOLEHTIMINEN</a:t>
            </a:r>
          </a:p>
        </p:txBody>
      </p:sp>
    </p:spTree>
    <p:extLst>
      <p:ext uri="{BB962C8B-B14F-4D97-AF65-F5344CB8AC3E}">
        <p14:creationId xmlns:p14="http://schemas.microsoft.com/office/powerpoint/2010/main" val="11234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51F56-B6BA-4307-8A10-4C595538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590551"/>
            <a:ext cx="6493500" cy="528904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Tartuntatautilaki 1227/2016 (Finlex)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Lain tarkoituksena on ehkäistä tartuntatauteja ja niiden leviämistä sekä niistä ihmisille ja yhteiskunnalle aiheutuvia haittoja.</a:t>
            </a:r>
          </a:p>
          <a:p>
            <a:r>
              <a:rPr lang="fi-FI" dirty="0"/>
              <a:t>Tartuntatautiasetus 146/2017 (Finlex)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Tartuntatautien luokittelu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Viranomaisten tehtävät</a:t>
            </a:r>
          </a:p>
          <a:p>
            <a:r>
              <a:rPr lang="fi-FI" dirty="0"/>
              <a:t>Sosiaali- ja terveysministeriön asetus rokotuksista 149/2017 (Finlex)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Kansallinen rokotusohjelma, rokotteet ja rokotukset</a:t>
            </a:r>
          </a:p>
          <a:p>
            <a:pPr marL="457200" lvl="1" indent="0">
              <a:buNone/>
            </a:pPr>
            <a:r>
              <a:rPr lang="fi-FI" dirty="0"/>
              <a:t>(https://thl.fi/fi/web/infektiotaudit-ja-rokotukset/tietoa-rokotuksista/kansallinen-rokotusohjelma/rokotusohjelma-lapsille-ja-aikuisille#lapset)</a:t>
            </a:r>
          </a:p>
          <a:p>
            <a:r>
              <a:rPr lang="fi-FI" dirty="0"/>
              <a:t>Tartuntatautien ehkäisyyn osallistuvat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STM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THL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AVI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Kunnat ja kunnalliset palveluntuottajat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Yksityiset henkilö</a:t>
            </a:r>
          </a:p>
          <a:p>
            <a:pPr marL="457200" lvl="1" indent="0">
              <a:buNone/>
            </a:pPr>
            <a:r>
              <a:rPr lang="fi-FI" dirty="0"/>
              <a:t>(https://www.finlex.fi/fi/laki/alkup/2017/20170146)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5C6C171-0B37-4E2C-990E-E6BFEEE8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4" r="16767" b="2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935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9A66B3-9DF6-4318-A8A4-760617E4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Lasten infektiosairaudet</a:t>
            </a:r>
            <a:br>
              <a:rPr lang="fi-FI" dirty="0"/>
            </a:br>
            <a:r>
              <a:rPr lang="fi-FI" sz="2000" dirty="0"/>
              <a:t>   			(terveyskylä/lastentalo.fi)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359843-C16C-4422-85B7-D7896D67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9103"/>
            <a:ext cx="10178322" cy="473179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Hengitystieinfektiot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Suurin osa hengitystietulehduksista on itsestään paranevia </a:t>
            </a:r>
            <a:r>
              <a:rPr lang="fi-FI" dirty="0" err="1"/>
              <a:t>rinoviruksen</a:t>
            </a:r>
            <a:r>
              <a:rPr lang="fi-FI" dirty="0"/>
              <a:t> tai muun viruksen aiheuttamia infektioita.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Hengitystieinfektiot ovat lasten tavallisimpia infektioita.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Hengitysteiden virusinfektioista vain influenssaa vastaan voidaan suojautua rokotteella.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Bronkiitti (keuhkoputken tulehdus, erit. </a:t>
            </a:r>
            <a:r>
              <a:rPr lang="fi-FI" dirty="0" err="1"/>
              <a:t>obstruktiivinen</a:t>
            </a:r>
            <a:r>
              <a:rPr lang="fi-FI" dirty="0"/>
              <a:t>), </a:t>
            </a:r>
            <a:r>
              <a:rPr lang="fi-FI" dirty="0" err="1"/>
              <a:t>laryngiitti</a:t>
            </a:r>
            <a:r>
              <a:rPr lang="fi-FI" dirty="0"/>
              <a:t> (kurkunpään tulehdus), pneumonia (keuhkokuume), </a:t>
            </a:r>
            <a:r>
              <a:rPr lang="fi-FI" dirty="0" err="1"/>
              <a:t>pertussis</a:t>
            </a:r>
            <a:r>
              <a:rPr lang="fi-FI" dirty="0"/>
              <a:t> (hinkuyskä, </a:t>
            </a:r>
            <a:r>
              <a:rPr lang="fi-FI" dirty="0" err="1"/>
              <a:t>Bordetella</a:t>
            </a:r>
            <a:r>
              <a:rPr lang="fi-FI" dirty="0"/>
              <a:t> </a:t>
            </a:r>
            <a:r>
              <a:rPr lang="fi-FI" dirty="0" err="1"/>
              <a:t>pertussis</a:t>
            </a:r>
            <a:r>
              <a:rPr lang="fi-FI" dirty="0"/>
              <a:t> –bakteeri, rokote + antibiootti), influenssa</a:t>
            </a:r>
          </a:p>
          <a:p>
            <a:r>
              <a:rPr lang="fi-FI" dirty="0"/>
              <a:t>Ihoinfektiot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Syyhy (punkki; </a:t>
            </a:r>
            <a:r>
              <a:rPr lang="fi-FI" dirty="0" err="1"/>
              <a:t>permetriinivoide</a:t>
            </a:r>
            <a:r>
              <a:rPr lang="fi-FI" dirty="0"/>
              <a:t> </a:t>
            </a:r>
            <a:r>
              <a:rPr lang="fi-FI" dirty="0" err="1"/>
              <a:t>Nix</a:t>
            </a:r>
            <a:r>
              <a:rPr lang="fi-FI" dirty="0"/>
              <a:t> 5%®), täit (loinen; shampoo), märkärupi (stafylokokki/streptokokki; antibiootti voiteena tai </a:t>
            </a:r>
            <a:r>
              <a:rPr lang="fi-FI" dirty="0" err="1"/>
              <a:t>po</a:t>
            </a:r>
            <a:r>
              <a:rPr lang="fi-FI" dirty="0"/>
              <a:t>), sieni-infektiot (silsa, peräisin toisesta ihmisestä tai eläimestä, voiteet, </a:t>
            </a:r>
            <a:r>
              <a:rPr lang="fi-FI" dirty="0" err="1"/>
              <a:t>tarv</a:t>
            </a:r>
            <a:r>
              <a:rPr lang="fi-FI" dirty="0"/>
              <a:t>. lääkitys </a:t>
            </a:r>
            <a:r>
              <a:rPr lang="fi-FI" dirty="0" err="1"/>
              <a:t>po</a:t>
            </a:r>
            <a:r>
              <a:rPr lang="fi-FI" dirty="0"/>
              <a:t>)</a:t>
            </a:r>
          </a:p>
          <a:p>
            <a:r>
              <a:rPr lang="fi-FI" dirty="0"/>
              <a:t>Rokkotaudit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Vesirokko (yleinen ja herkästi tarttuva viruksen aiheuttama; rokote), tuhkarokko (virus, kosketus- tai </a:t>
            </a:r>
          </a:p>
          <a:p>
            <a:pPr marL="457200" lvl="1" indent="0">
              <a:buNone/>
            </a:pPr>
            <a:r>
              <a:rPr lang="fi-FI" dirty="0"/>
              <a:t>pisaratartunta, harvinainen), </a:t>
            </a:r>
            <a:r>
              <a:rPr lang="fi-FI" dirty="0" err="1"/>
              <a:t>enterorokko</a:t>
            </a:r>
            <a:r>
              <a:rPr lang="fi-FI" dirty="0"/>
              <a:t> (pienet lapset), parvorokko (kouluikäiset), tulirokko (streptokokkibakteeri,  antibioottihoito, epidemioina kouluissa tai päiväkodeissa)</a:t>
            </a:r>
          </a:p>
          <a:p>
            <a:r>
              <a:rPr lang="fi-FI" dirty="0"/>
              <a:t>Suolistoinfektiot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Oksentelu, ripuli (</a:t>
            </a:r>
            <a:r>
              <a:rPr lang="fi-FI" dirty="0" err="1"/>
              <a:t>rota</a:t>
            </a:r>
            <a:r>
              <a:rPr lang="fi-FI" dirty="0"/>
              <a:t>-, norovirus)</a:t>
            </a:r>
          </a:p>
          <a:p>
            <a:r>
              <a:rPr lang="fi-FI" dirty="0"/>
              <a:t>Muut infektiot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Esim. virtsatieinfektio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BCB8624-63A7-4C23-BDBE-22D26926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783" y="3734347"/>
            <a:ext cx="1626879" cy="129539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5093877-41BE-409E-B916-A1464DEA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865" y="5435978"/>
            <a:ext cx="1377841" cy="142202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892735-3191-4656-957F-8ACD51051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565" y="5231893"/>
            <a:ext cx="1626879" cy="12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1B6D3-C0B5-4529-845F-0C4A8A0A1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Milloin lapsi voi palata päivähoitoon tai kouluun?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https://www.terveyskirjasto.fi/terveyskirjasto/tk.koti?p_artikkeli=dlk01200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54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D3D4FE-07A5-4D9C-9A47-C6A2A13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139305"/>
          </a:xfrm>
        </p:spPr>
        <p:txBody>
          <a:bodyPr anchor="t">
            <a:normAutofit/>
          </a:bodyPr>
          <a:lstStyle/>
          <a:p>
            <a:r>
              <a:rPr lang="fi-FI" sz="3700" dirty="0"/>
              <a:t>                  	   	hygienia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1F1EF5-58F3-4FC3-9D36-BA61B3BD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26454"/>
            <a:ext cx="5033712" cy="430039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Hygienia on aikuisen ja lasten henkilökohtaista hygieniaa sekä työympäristön-, lelujen ja elintarvikkeiden puhtautta.</a:t>
            </a:r>
          </a:p>
          <a:p>
            <a:r>
              <a:rPr lang="fi-FI" dirty="0"/>
              <a:t>Hygienian tehostaminen päivähoidossa vähentää lasten ja aikuisten tarttuvien tautien leviämistä.</a:t>
            </a:r>
          </a:p>
          <a:p>
            <a:r>
              <a:rPr lang="fi-FI" dirty="0"/>
              <a:t>On tärkeää, että hyvää ja tehokasta arkipäivän hygieniaa noudatetaan aina, koska useat taudit tarttuvat jo ennen oireiden ilmaantumista.</a:t>
            </a:r>
          </a:p>
          <a:p>
            <a:r>
              <a:rPr lang="fi-FI" dirty="0"/>
              <a:t>Antibiooteille vastustuskykyiset bakteerit ovat jatkuvasti lisääntyneet ja toistuvat antibioottikuurit lisäävät riskiä saada näitä vastustuskykyisiä bakteereita elimistöön.</a:t>
            </a:r>
            <a:endParaRPr lang="en-US" dirty="0"/>
          </a:p>
        </p:txBody>
      </p:sp>
      <p:pic>
        <p:nvPicPr>
          <p:cNvPr id="5" name="Sisällön paikkamerkki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4C10E264-56D7-423C-B607-FE4825497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694"/>
          <a:stretch/>
        </p:blipFill>
        <p:spPr>
          <a:xfrm>
            <a:off x="6880194" y="1701550"/>
            <a:ext cx="4616685" cy="38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608356-6224-451B-9406-213BD639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käsihygienia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E389D6-A783-410A-AC85-C4C0687B1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73693"/>
            <a:ext cx="4800600" cy="44318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KÄSIEN PESU</a:t>
            </a:r>
          </a:p>
          <a:p>
            <a:r>
              <a:rPr lang="fi-FI" dirty="0"/>
              <a:t>Oikea-aikaisella, hyvällä pesuneste käsienpesulla voidaan tehokkaasti vähentää tarttuvien tautien leviämistä.</a:t>
            </a:r>
          </a:p>
          <a:p>
            <a:r>
              <a:rPr lang="fi-FI" dirty="0"/>
              <a:t>Vastuu lasten käsien puhtaudesta ja kunnollisesta käsienpesusta on aikuisella.</a:t>
            </a:r>
          </a:p>
          <a:p>
            <a:r>
              <a:rPr lang="fi-FI" dirty="0"/>
              <a:t>Saippuan on hyvä olla pesunesteen muodossa.</a:t>
            </a:r>
          </a:p>
          <a:p>
            <a:r>
              <a:rPr lang="fi-FI" dirty="0"/>
              <a:t>Aikuisten ja lasten kädet pestään:</a:t>
            </a:r>
          </a:p>
          <a:p>
            <a:pPr marL="0" indent="0">
              <a:buNone/>
            </a:pPr>
            <a:r>
              <a:rPr lang="fi-FI" dirty="0"/>
              <a:t> Päivähoitoon tullessa/ työn alkaessa</a:t>
            </a:r>
          </a:p>
          <a:p>
            <a:pPr marL="0" indent="0">
              <a:buNone/>
            </a:pPr>
            <a:r>
              <a:rPr lang="fi-FI" dirty="0"/>
              <a:t> Pöydän pyyhkimisen jälkeen</a:t>
            </a:r>
          </a:p>
          <a:p>
            <a:pPr marL="0" indent="0">
              <a:buNone/>
            </a:pPr>
            <a:r>
              <a:rPr lang="fi-FI" dirty="0"/>
              <a:t> Ennen ruuan jakamista/ ennen ruokailua</a:t>
            </a:r>
          </a:p>
          <a:p>
            <a:pPr marL="0" indent="0">
              <a:buNone/>
            </a:pPr>
            <a:r>
              <a:rPr lang="fi-FI" dirty="0"/>
              <a:t> </a:t>
            </a:r>
            <a:r>
              <a:rPr lang="fi-FI" dirty="0" err="1"/>
              <a:t>Wc-</a:t>
            </a:r>
            <a:r>
              <a:rPr lang="fi-FI" dirty="0"/>
              <a:t> käynnin tai vaipanvaihdon jälkeen</a:t>
            </a:r>
          </a:p>
          <a:p>
            <a:pPr marL="0" indent="0">
              <a:buNone/>
            </a:pPr>
            <a:r>
              <a:rPr lang="fi-FI" dirty="0"/>
              <a:t> Nenän niistämisen jälkeen</a:t>
            </a:r>
          </a:p>
          <a:p>
            <a:pPr marL="0" indent="0">
              <a:buNone/>
            </a:pPr>
            <a:r>
              <a:rPr lang="fi-FI" dirty="0"/>
              <a:t> Eritteiden siivoamisen jälkeen</a:t>
            </a:r>
          </a:p>
          <a:p>
            <a:pPr marL="0" indent="0">
              <a:buNone/>
            </a:pPr>
            <a:r>
              <a:rPr lang="fi-FI" dirty="0"/>
              <a:t> Kun käsissä on näkyvää likaa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701702-5873-4035-A0B6-6E5C155E77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KÄSIHUUHDE</a:t>
            </a:r>
          </a:p>
          <a:p>
            <a:r>
              <a:rPr lang="fi-FI" dirty="0"/>
              <a:t>Käsihuuhdetta voi käyttää aina, kun käsissä ei ole näkyvää likaa.</a:t>
            </a:r>
          </a:p>
          <a:p>
            <a:r>
              <a:rPr lang="fi-FI" dirty="0"/>
              <a:t>Aikuinen annostelee lapselle käsihuuhteen.</a:t>
            </a:r>
          </a:p>
          <a:p>
            <a:r>
              <a:rPr lang="fi-FI" dirty="0"/>
              <a:t>Käsihuuhteella voidaan varmistaa aikuisten ja lasten käsien puhtaus.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DESINFEKTIO ON TAPAHTUNUT VASTA SILLOIN, KUN DESINFEKTIOAINE ON KUIVUNUT (DESINFEKTIOHIERONTA -&gt;”kriittiset alueet”)</a:t>
            </a:r>
          </a:p>
        </p:txBody>
      </p:sp>
    </p:spTree>
    <p:extLst>
      <p:ext uri="{BB962C8B-B14F-4D97-AF65-F5344CB8AC3E}">
        <p14:creationId xmlns:p14="http://schemas.microsoft.com/office/powerpoint/2010/main" val="337268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76E883F-24AA-4734-8CB0-2F94837AA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657225"/>
            <a:ext cx="4171950" cy="5222875"/>
          </a:xfrm>
        </p:spPr>
      </p:pic>
    </p:spTree>
    <p:extLst>
      <p:ext uri="{BB962C8B-B14F-4D97-AF65-F5344CB8AC3E}">
        <p14:creationId xmlns:p14="http://schemas.microsoft.com/office/powerpoint/2010/main" val="314698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7609-EDAD-4A06-B566-67E12F64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fi-FI" sz="4000"/>
              <a:t>				ruokailu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F2B3A1-CC89-495F-9843-7630C7B9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Pöytä pyyhitään ennen ja jälkeen ruokailun.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Pöytäpyyhettä tulee vaihtaa pari kertaa viikossa jotta se on puhdas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Puhtaat raaka-aineet, työvälineet, leikkuulaudat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Lämpimän ruuan tulisi tarjottaessa olla vähintään 60 asteinen ruokailun loppuun asti.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Kylmänä tarjottavien ruokien lämpötila ei saisi nousta yli 8 asteen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/>
              <a:t> Aikuisen ja lapsen kädet pestään ennen ja jälkeen ruokailun</a:t>
            </a:r>
          </a:p>
          <a:p>
            <a:pPr>
              <a:lnSpc>
                <a:spcPct val="100000"/>
              </a:lnSpc>
            </a:pPr>
            <a:endParaRPr lang="fi-FI" sz="17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54FF83-CA63-41C2-9E3A-4E1EC80C5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82" b="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4788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Merkki</Template>
  <TotalTime>1137</TotalTime>
  <Words>1454</Words>
  <Application>Microsoft Office PowerPoint</Application>
  <PresentationFormat>Laajakuva</PresentationFormat>
  <Paragraphs>156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Impact</vt:lpstr>
      <vt:lpstr>Wingdings</vt:lpstr>
      <vt:lpstr>Merkki</vt:lpstr>
      <vt:lpstr>ASEPTIIKKA hygienia</vt:lpstr>
      <vt:lpstr> Hygienia (määräykset ja ohjeet) </vt:lpstr>
      <vt:lpstr>PowerPoint-esitys</vt:lpstr>
      <vt:lpstr> Lasten infektiosairaudet       (terveyskylä/lastentalo.fi)</vt:lpstr>
      <vt:lpstr>PowerPoint-esitys</vt:lpstr>
      <vt:lpstr>                       hygienia</vt:lpstr>
      <vt:lpstr>   käsihygienia</vt:lpstr>
      <vt:lpstr>PowerPoint-esitys</vt:lpstr>
      <vt:lpstr>    ruokailu</vt:lpstr>
      <vt:lpstr>Suuhygienia ja tuttikäytännöt</vt:lpstr>
      <vt:lpstr>   vaipanvaihto</vt:lpstr>
      <vt:lpstr>Isompien lasten WC:ssä käynti</vt:lpstr>
      <vt:lpstr>   Lelujen puhtaus</vt:lpstr>
      <vt:lpstr>  Eritteiden puhdistus           (eritetarhadesinfektio)</vt:lpstr>
      <vt:lpstr>PowerPoint-esitys</vt:lpstr>
      <vt:lpstr>           Hoitajan henkilökohtainen             hygienia</vt:lpstr>
      <vt:lpstr>Kosketus- ja pisaratartunta</vt:lpstr>
      <vt:lpstr>Moniresistentit bakteerit</vt:lpstr>
      <vt:lpstr>         ASEPTIIKKA</vt:lpstr>
      <vt:lpstr>PowerPoint-esitys</vt:lpstr>
      <vt:lpstr> Aseptinen työskentelytapa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ASEPTIIKKA</dc:title>
  <dc:creator>janina puttonen</dc:creator>
  <cp:lastModifiedBy>Johanna Puttonen</cp:lastModifiedBy>
  <cp:revision>14</cp:revision>
  <dcterms:created xsi:type="dcterms:W3CDTF">2021-01-03T13:04:12Z</dcterms:created>
  <dcterms:modified xsi:type="dcterms:W3CDTF">2021-02-01T13:13:01Z</dcterms:modified>
</cp:coreProperties>
</file>