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8"/>
  </p:notesMasterIdLst>
  <p:sldIdLst>
    <p:sldId id="256" r:id="rId2"/>
    <p:sldId id="257" r:id="rId3"/>
    <p:sldId id="261" r:id="rId4"/>
    <p:sldId id="258" r:id="rId5"/>
    <p:sldId id="259" r:id="rId6"/>
    <p:sldId id="260" r:id="rId7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5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320852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0de005ed23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7" name="Google Shape;97;g10de005ed2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0de005ed23_0_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g10de005ed23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10de005ed23_0_1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1" name="Google Shape;111;g10de005ed23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20. Parempaa yhteiskuntaa rakentamassa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br>
              <a:rPr lang="fi-FI" dirty="0"/>
            </a:br>
            <a:r>
              <a:rPr lang="fi-FI" dirty="0"/>
              <a:t>Tietoisku: Suomen noususuhdanteita ja talouskriisejä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1980-luvun noususuhdanne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92" name="Google Shape;92;p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indent="-857250">
              <a:lnSpc>
                <a:spcPct val="11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500" dirty="0">
                <a:solidFill>
                  <a:srgbClr val="000000"/>
                </a:solidFill>
              </a:rPr>
              <a:t>Rahamarkkinoiden vapauttaminen 1980-luvun puolivälissä aiheutti noususuhdanteen.</a:t>
            </a:r>
            <a:endParaRPr sz="6500" dirty="0">
              <a:solidFill>
                <a:srgbClr val="000000"/>
              </a:solidFill>
            </a:endParaRPr>
          </a:p>
          <a:p>
            <a:pPr marL="984250" indent="-857250">
              <a:lnSpc>
                <a:spcPct val="11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500" dirty="0">
                <a:solidFill>
                  <a:srgbClr val="000000"/>
                </a:solidFill>
              </a:rPr>
              <a:t>Kotitaloudet kuluttivat ja yritykset investoivat ahkerasti.</a:t>
            </a:r>
            <a:endParaRPr sz="6500" dirty="0">
              <a:solidFill>
                <a:srgbClr val="000000"/>
              </a:solidFill>
            </a:endParaRPr>
          </a:p>
          <a:p>
            <a:pPr marL="984250" indent="-857250">
              <a:lnSpc>
                <a:spcPct val="11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500" dirty="0">
                <a:solidFill>
                  <a:srgbClr val="000000"/>
                </a:solidFill>
              </a:rPr>
              <a:t>Valtio ja kunnat saivat paljon verotuloja, joten hyvinvointivaltion palvelut ja tulonsiirrot toimivat hyvin.</a:t>
            </a:r>
          </a:p>
          <a:p>
            <a:pPr marL="984250" indent="-857250">
              <a:lnSpc>
                <a:spcPct val="11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500" dirty="0">
                <a:solidFill>
                  <a:srgbClr val="000000"/>
                </a:solidFill>
              </a:rPr>
              <a:t>Kasvu perustui kuitenkin velkarahaan.</a:t>
            </a:r>
            <a:endParaRPr sz="6500" dirty="0">
              <a:solidFill>
                <a:srgbClr val="000000"/>
              </a:solidFill>
            </a:endParaRPr>
          </a:p>
        </p:txBody>
      </p:sp>
      <p:sp>
        <p:nvSpPr>
          <p:cNvPr id="93" name="Google Shape;93;p1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20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1990-luvun alun lama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92" name="Google Shape;92;p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984250" indent="-857250">
              <a:lnSpc>
                <a:spcPct val="11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Velkaantumiseen perustunut ”kulutusjuhla” päättyi 1990-luvun alussa.</a:t>
            </a:r>
            <a:endParaRPr sz="6000" dirty="0">
              <a:solidFill>
                <a:srgbClr val="000000"/>
              </a:solidFill>
            </a:endParaRPr>
          </a:p>
          <a:p>
            <a:pPr marL="984250" indent="-857250">
              <a:lnSpc>
                <a:spcPct val="11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Laman taustalla oli velkaantumiskuplan puhkeamisen lisäksi idänkaupan vaikeudet, jotka johtuivat Neuvostoliiton hajoamisesta vuonna 1991.</a:t>
            </a:r>
            <a:endParaRPr sz="6000" dirty="0">
              <a:solidFill>
                <a:srgbClr val="000000"/>
              </a:solidFill>
            </a:endParaRPr>
          </a:p>
          <a:p>
            <a:pPr marL="984250" indent="-857250">
              <a:lnSpc>
                <a:spcPct val="11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Työttömiä oli puoli miljoonaa, pankit olivat vaarassa kaatua.</a:t>
            </a:r>
            <a:endParaRPr sz="6000" dirty="0">
              <a:solidFill>
                <a:srgbClr val="000000"/>
              </a:solidFill>
            </a:endParaRPr>
          </a:p>
          <a:p>
            <a:pPr marL="984250" indent="-857250">
              <a:lnSpc>
                <a:spcPct val="11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Valtio velkaantui nopeasti, joten palveluja ja tulonsiirtoja leikattiin.</a:t>
            </a:r>
            <a:endParaRPr sz="60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6000" dirty="0"/>
          </a:p>
        </p:txBody>
      </p:sp>
      <p:sp>
        <p:nvSpPr>
          <p:cNvPr id="93" name="Google Shape;93;p1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20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277898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1990-luvun uusi noususuhdanne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99" name="Google Shape;99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Rahapoliittiset toimet (markan devalvointi ja kellutus) käänsivät viennin vähitellen kasvuun.</a:t>
            </a:r>
            <a:endParaRPr sz="60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Euroopan unioniin liittyminen vuonna 1995 loi positiivista uskoa talouteen.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Nokian nousu maailman johtavaksi matkapuhelinyritykseksi loi Suomeen paljon työpaikkoja.</a:t>
            </a:r>
            <a:endParaRPr sz="60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Suomen talous kasvoi yhtäjaksoiseksi vuosina 1994–2007, mikä oli ennennäkemätön nousukausi.</a:t>
            </a:r>
            <a:endParaRPr sz="60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6000" dirty="0"/>
          </a:p>
        </p:txBody>
      </p:sp>
      <p:sp>
        <p:nvSpPr>
          <p:cNvPr id="100" name="Google Shape;100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20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Finanssikriisi 2008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6" name="Google Shape;106;p1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984250" indent="-857250">
              <a:lnSpc>
                <a:spcPct val="11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500" dirty="0">
                <a:solidFill>
                  <a:srgbClr val="000000"/>
                </a:solidFill>
              </a:rPr>
              <a:t>Yhdysvaltojen asuntomarkkinoiden romahduksesta alkanut maailmanlaajuinen taloustaantuma ulottui myös Suomeen. Vienti väheni nopeasti, joten erityisesti vientisektorin yritykset ja työntekijät kärsivät.</a:t>
            </a:r>
            <a:endParaRPr sz="6500" dirty="0">
              <a:solidFill>
                <a:srgbClr val="000000"/>
              </a:solidFill>
            </a:endParaRPr>
          </a:p>
          <a:p>
            <a:pPr marL="984250" indent="-857250">
              <a:lnSpc>
                <a:spcPct val="11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500" dirty="0">
                <a:solidFill>
                  <a:srgbClr val="000000"/>
                </a:solidFill>
              </a:rPr>
              <a:t>Verotulojen supistuminen ja esim. työttömyysmenojen kasvu johtivat valtion uuteen velkaantumiseen.</a:t>
            </a:r>
            <a:endParaRPr sz="6500" dirty="0">
              <a:solidFill>
                <a:srgbClr val="000000"/>
              </a:solidFill>
            </a:endParaRPr>
          </a:p>
          <a:p>
            <a:pPr marL="984250" indent="-857250">
              <a:lnSpc>
                <a:spcPct val="11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500" dirty="0">
                <a:solidFill>
                  <a:srgbClr val="000000"/>
                </a:solidFill>
              </a:rPr>
              <a:t>Tilannetta pahensi finanssikriisistä seurannut euroalueen velkakriisi 2010-luvun alussa.</a:t>
            </a:r>
            <a:endParaRPr sz="6500" dirty="0">
              <a:solidFill>
                <a:srgbClr val="000000"/>
              </a:solidFill>
            </a:endParaRPr>
          </a:p>
          <a:p>
            <a:pPr marL="984250" indent="-857250">
              <a:lnSpc>
                <a:spcPct val="11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500" dirty="0">
                <a:solidFill>
                  <a:srgbClr val="000000"/>
                </a:solidFill>
              </a:rPr>
              <a:t>Muita samanaikaisia talousongelmia olivat mm. Nokian matkapuhelinliiketoiminnan päättyminen (2012) ja EU:n kauppapakotteet Venäjälle (2014–) sen miehitettyä Ukrainalle kuuluneen Krimin niemimaan.</a:t>
            </a:r>
            <a:endParaRPr sz="6500" dirty="0">
              <a:solidFill>
                <a:srgbClr val="000000"/>
              </a:solidFill>
            </a:endParaRPr>
          </a:p>
          <a:p>
            <a:pPr marL="984250" indent="-857250">
              <a:lnSpc>
                <a:spcPct val="11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500" dirty="0">
                <a:solidFill>
                  <a:srgbClr val="000000"/>
                </a:solidFill>
              </a:rPr>
              <a:t>Kaikesta tästä johtuen lähes koko 2010-luku oli Suomessa taloudellista vaikeaa aikaa.</a:t>
            </a:r>
            <a:endParaRPr sz="65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6000" dirty="0"/>
          </a:p>
        </p:txBody>
      </p:sp>
      <p:sp>
        <p:nvSpPr>
          <p:cNvPr id="107" name="Google Shape;107;p13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20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Koronakriisi 2020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13" name="Google Shape;113;p1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984250" indent="-857250">
              <a:lnSpc>
                <a:spcPct val="10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Maailmanlaajuinen koronapandemia supisti kansantalouksia joka puolella maailmaa vuonna 2020. </a:t>
            </a:r>
            <a:endParaRPr sz="6000" dirty="0">
              <a:solidFill>
                <a:srgbClr val="000000"/>
              </a:solidFill>
            </a:endParaRPr>
          </a:p>
          <a:p>
            <a:pPr marL="984250" indent="-857250">
              <a:lnSpc>
                <a:spcPct val="10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Erilaiset liikkumisrajoitukset vähensivät erityisesti palveluiden kuluttamista.</a:t>
            </a:r>
          </a:p>
          <a:p>
            <a:pPr marL="984250" indent="-857250">
              <a:lnSpc>
                <a:spcPct val="10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Epävarmuus heijastui monella tavalla talouteen. Ulkomaankauppa supistui kaikkialla.</a:t>
            </a:r>
            <a:endParaRPr sz="6000" dirty="0">
              <a:solidFill>
                <a:srgbClr val="000000"/>
              </a:solidFill>
            </a:endParaRPr>
          </a:p>
          <a:p>
            <a:pPr marL="984250" indent="-857250">
              <a:lnSpc>
                <a:spcPct val="10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Valtiot elvyttivät talouksiaan velkarahalla. Suomenkin velkaantuminen kääntyi jälleen jyrkkään nousuun.</a:t>
            </a:r>
            <a:endParaRPr sz="6000" dirty="0">
              <a:solidFill>
                <a:srgbClr val="000000"/>
              </a:solidFill>
            </a:endParaRPr>
          </a:p>
          <a:p>
            <a:pPr marL="984250" indent="-857250">
              <a:lnSpc>
                <a:spcPct val="10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Koronakriisi oli taloudesta riippumaton ulkopuolinen shokki, joten siitä toivuttiin nopeammin kuin edellisistä talouskriiseistä. Jo vuosi 2021 oli monessa maassa talouskasvun aikaa. </a:t>
            </a:r>
            <a:endParaRPr sz="60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6000" dirty="0"/>
          </a:p>
        </p:txBody>
      </p:sp>
      <p:sp>
        <p:nvSpPr>
          <p:cNvPr id="114" name="Google Shape;114;p1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3, Luku 20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327</Words>
  <Application>Microsoft Office PowerPoint</Application>
  <PresentationFormat>Mukautettu</PresentationFormat>
  <Paragraphs>38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20. Parempaa yhteiskuntaa rakentamassa  Tietoisku: Suomen noususuhdanteita ja talouskriisejä</vt:lpstr>
      <vt:lpstr>1980-luvun noususuhdanne</vt:lpstr>
      <vt:lpstr>1990-luvun alun lama</vt:lpstr>
      <vt:lpstr>1990-luvun uusi noususuhdanne</vt:lpstr>
      <vt:lpstr>Finanssikriisi 2008</vt:lpstr>
      <vt:lpstr>Koronakriisi 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20. Parempaa yhteiskuntaa rakentamassa  Tietoisku: Suomen noususuhdanteita ja talouskriisejä</dc:title>
  <cp:lastModifiedBy>Mika Kortelainen</cp:lastModifiedBy>
  <cp:revision>2</cp:revision>
  <dcterms:modified xsi:type="dcterms:W3CDTF">2022-03-03T20:18:33Z</dcterms:modified>
</cp:coreProperties>
</file>